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1" r:id="rId5"/>
  </p:sldMasterIdLst>
  <p:notesMasterIdLst>
    <p:notesMasterId r:id="rId72"/>
  </p:notesMasterIdLst>
  <p:handoutMasterIdLst>
    <p:handoutMasterId r:id="rId73"/>
  </p:handoutMasterIdLst>
  <p:sldIdLst>
    <p:sldId id="374" r:id="rId6"/>
    <p:sldId id="337" r:id="rId7"/>
    <p:sldId id="338" r:id="rId8"/>
    <p:sldId id="339" r:id="rId9"/>
    <p:sldId id="340" r:id="rId10"/>
    <p:sldId id="341" r:id="rId11"/>
    <p:sldId id="342" r:id="rId12"/>
    <p:sldId id="343" r:id="rId13"/>
    <p:sldId id="344" r:id="rId14"/>
    <p:sldId id="345" r:id="rId15"/>
    <p:sldId id="346" r:id="rId16"/>
    <p:sldId id="307" r:id="rId17"/>
    <p:sldId id="308" r:id="rId18"/>
    <p:sldId id="306" r:id="rId19"/>
    <p:sldId id="309" r:id="rId20"/>
    <p:sldId id="310" r:id="rId21"/>
    <p:sldId id="311" r:id="rId22"/>
    <p:sldId id="368" r:id="rId23"/>
    <p:sldId id="376" r:id="rId24"/>
    <p:sldId id="377" r:id="rId25"/>
    <p:sldId id="369" r:id="rId26"/>
    <p:sldId id="370" r:id="rId27"/>
    <p:sldId id="371" r:id="rId28"/>
    <p:sldId id="333" r:id="rId29"/>
    <p:sldId id="347" r:id="rId30"/>
    <p:sldId id="348" r:id="rId31"/>
    <p:sldId id="349" r:id="rId32"/>
    <p:sldId id="350" r:id="rId33"/>
    <p:sldId id="312" r:id="rId34"/>
    <p:sldId id="313" r:id="rId35"/>
    <p:sldId id="314" r:id="rId36"/>
    <p:sldId id="329" r:id="rId37"/>
    <p:sldId id="367" r:id="rId38"/>
    <p:sldId id="315" r:id="rId39"/>
    <p:sldId id="316" r:id="rId40"/>
    <p:sldId id="317" r:id="rId41"/>
    <p:sldId id="351" r:id="rId42"/>
    <p:sldId id="352" r:id="rId43"/>
    <p:sldId id="318" r:id="rId44"/>
    <p:sldId id="319" r:id="rId45"/>
    <p:sldId id="320" r:id="rId46"/>
    <p:sldId id="353" r:id="rId47"/>
    <p:sldId id="354" r:id="rId48"/>
    <p:sldId id="355" r:id="rId49"/>
    <p:sldId id="321" r:id="rId50"/>
    <p:sldId id="372" r:id="rId51"/>
    <p:sldId id="322" r:id="rId52"/>
    <p:sldId id="323" r:id="rId53"/>
    <p:sldId id="324" r:id="rId54"/>
    <p:sldId id="325" r:id="rId55"/>
    <p:sldId id="356" r:id="rId56"/>
    <p:sldId id="357" r:id="rId57"/>
    <p:sldId id="358" r:id="rId58"/>
    <p:sldId id="359" r:id="rId59"/>
    <p:sldId id="360" r:id="rId60"/>
    <p:sldId id="361" r:id="rId61"/>
    <p:sldId id="362" r:id="rId62"/>
    <p:sldId id="363" r:id="rId63"/>
    <p:sldId id="364" r:id="rId64"/>
    <p:sldId id="327" r:id="rId65"/>
    <p:sldId id="330" r:id="rId66"/>
    <p:sldId id="366" r:id="rId67"/>
    <p:sldId id="365" r:id="rId68"/>
    <p:sldId id="373" r:id="rId69"/>
    <p:sldId id="331" r:id="rId70"/>
    <p:sldId id="37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get Office" initials="BO" lastIdx="2" clrIdx="1">
    <p:extLst>
      <p:ext uri="{19B8F6BF-5375-455C-9EA6-DF929625EA0E}">
        <p15:presenceInfo xmlns:p15="http://schemas.microsoft.com/office/powerpoint/2012/main" userId="5a37c540046a2f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1D5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4" autoAdjust="0"/>
    <p:restoredTop sz="94660"/>
  </p:normalViewPr>
  <p:slideViewPr>
    <p:cSldViewPr snapToGrid="0">
      <p:cViewPr varScale="1">
        <p:scale>
          <a:sx n="94" d="100"/>
          <a:sy n="94" d="100"/>
        </p:scale>
        <p:origin x="133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8" d="100"/>
          <a:sy n="128" d="100"/>
        </p:scale>
        <p:origin x="27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6T22:03:44.822" idx="2">
    <p:pos x="2889" y="2596"/>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3762C-B3F8-2A4E-87D9-A72F30A34742}" type="datetimeFigureOut">
              <a:rPr lang="en-US" smtClean="0"/>
              <a:t>8/2/2022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45CA3-B4F1-E240-B540-F5B74D2BC160}" type="slidenum">
              <a:rPr lang="en-US" smtClean="0"/>
              <a:t>‹#›</a:t>
            </a:fld>
            <a:endParaRPr lang="en-US"/>
          </a:p>
        </p:txBody>
      </p:sp>
    </p:spTree>
    <p:extLst>
      <p:ext uri="{BB962C8B-B14F-4D97-AF65-F5344CB8AC3E}">
        <p14:creationId xmlns:p14="http://schemas.microsoft.com/office/powerpoint/2010/main" val="148507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2656F-FDD2-458F-AE05-7927091C9D1A}" type="datetimeFigureOut">
              <a:rPr lang="en-GB" smtClean="0"/>
              <a:t>02/08/2022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95251-B3BB-4B3D-BAAD-DAC791AE2A61}" type="slidenum">
              <a:rPr lang="en-GB" smtClean="0"/>
              <a:t>‹#›</a:t>
            </a:fld>
            <a:endParaRPr lang="en-GB"/>
          </a:p>
        </p:txBody>
      </p:sp>
    </p:spTree>
    <p:extLst>
      <p:ext uri="{BB962C8B-B14F-4D97-AF65-F5344CB8AC3E}">
        <p14:creationId xmlns:p14="http://schemas.microsoft.com/office/powerpoint/2010/main" val="322097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14</a:t>
            </a:fld>
            <a:endParaRPr lang="en-GB"/>
          </a:p>
        </p:txBody>
      </p:sp>
    </p:spTree>
    <p:extLst>
      <p:ext uri="{BB962C8B-B14F-4D97-AF65-F5344CB8AC3E}">
        <p14:creationId xmlns:p14="http://schemas.microsoft.com/office/powerpoint/2010/main" val="402922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32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6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95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24</a:t>
            </a:fld>
            <a:endParaRPr lang="en-GB"/>
          </a:p>
        </p:txBody>
      </p:sp>
    </p:spTree>
    <p:extLst>
      <p:ext uri="{BB962C8B-B14F-4D97-AF65-F5344CB8AC3E}">
        <p14:creationId xmlns:p14="http://schemas.microsoft.com/office/powerpoint/2010/main" val="220996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25</a:t>
            </a:fld>
            <a:endParaRPr lang="en-GB"/>
          </a:p>
        </p:txBody>
      </p:sp>
    </p:spTree>
    <p:extLst>
      <p:ext uri="{BB962C8B-B14F-4D97-AF65-F5344CB8AC3E}">
        <p14:creationId xmlns:p14="http://schemas.microsoft.com/office/powerpoint/2010/main" val="194626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30</a:t>
            </a:fld>
            <a:endParaRPr lang="en-GB"/>
          </a:p>
        </p:txBody>
      </p:sp>
    </p:spTree>
    <p:extLst>
      <p:ext uri="{BB962C8B-B14F-4D97-AF65-F5344CB8AC3E}">
        <p14:creationId xmlns:p14="http://schemas.microsoft.com/office/powerpoint/2010/main" val="301432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40</a:t>
            </a:fld>
            <a:endParaRPr lang="en-GB"/>
          </a:p>
        </p:txBody>
      </p:sp>
    </p:spTree>
    <p:extLst>
      <p:ext uri="{BB962C8B-B14F-4D97-AF65-F5344CB8AC3E}">
        <p14:creationId xmlns:p14="http://schemas.microsoft.com/office/powerpoint/2010/main" val="68699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48</a:t>
            </a:fld>
            <a:endParaRPr lang="en-GB"/>
          </a:p>
        </p:txBody>
      </p:sp>
    </p:spTree>
    <p:extLst>
      <p:ext uri="{BB962C8B-B14F-4D97-AF65-F5344CB8AC3E}">
        <p14:creationId xmlns:p14="http://schemas.microsoft.com/office/powerpoint/2010/main" val="428059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95251-B3BB-4B3D-BAAD-DAC791AE2A61}" type="slidenum">
              <a:rPr lang="en-GB" smtClean="0"/>
              <a:t>50</a:t>
            </a:fld>
            <a:endParaRPr lang="en-GB"/>
          </a:p>
        </p:txBody>
      </p:sp>
    </p:spTree>
    <p:extLst>
      <p:ext uri="{BB962C8B-B14F-4D97-AF65-F5344CB8AC3E}">
        <p14:creationId xmlns:p14="http://schemas.microsoft.com/office/powerpoint/2010/main" val="34830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00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86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554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50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69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4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180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50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3508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61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95251-B3BB-4B3D-BAAD-DAC791AE2A61}" type="slidenum">
              <a:rPr lang="en-GB" smtClean="0"/>
              <a:t>60</a:t>
            </a:fld>
            <a:endParaRPr lang="en-GB"/>
          </a:p>
        </p:txBody>
      </p:sp>
    </p:spTree>
    <p:extLst>
      <p:ext uri="{BB962C8B-B14F-4D97-AF65-F5344CB8AC3E}">
        <p14:creationId xmlns:p14="http://schemas.microsoft.com/office/powerpoint/2010/main" val="260450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312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343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385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53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65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64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60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36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86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14" name="TextBox 13"/>
          <p:cNvSpPr txBox="1"/>
          <p:nvPr/>
        </p:nvSpPr>
        <p:spPr>
          <a:xfrm>
            <a:off x="1233749" y="6516031"/>
            <a:ext cx="6676502"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p:txBody>
      </p:sp>
      <p:sp>
        <p:nvSpPr>
          <p:cNvPr id="11" name="Title Placeholder 1"/>
          <p:cNvSpPr>
            <a:spLocks noGrp="1"/>
          </p:cNvSpPr>
          <p:nvPr>
            <p:ph type="title"/>
          </p:nvPr>
        </p:nvSpPr>
        <p:spPr>
          <a:xfrm>
            <a:off x="2330726" y="2558153"/>
            <a:ext cx="4482548" cy="927204"/>
          </a:xfrm>
          <a:prstGeom prst="rect">
            <a:avLst/>
          </a:prstGeom>
        </p:spPr>
        <p:txBody>
          <a:bodyPr vert="horz" lIns="0" tIns="0" rIns="0" bIns="0" rtlCol="0" anchor="t" anchorCtr="0">
            <a:noAutofit/>
          </a:bodyPr>
          <a:lstStyle>
            <a:lvl1pPr algn="ctr">
              <a:lnSpc>
                <a:spcPts val="2800"/>
              </a:lnSpc>
              <a:defRPr sz="2400">
                <a:solidFill>
                  <a:schemeClr val="bg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2853900" y="3470275"/>
            <a:ext cx="3436200" cy="914400"/>
          </a:xfrm>
        </p:spPr>
        <p:txBody>
          <a:bodyPr/>
          <a:lstStyle>
            <a:lvl1pPr algn="ctr">
              <a:lnSpc>
                <a:spcPts val="2400"/>
              </a:lnSpc>
              <a:defRPr sz="2000" i="0">
                <a:solidFill>
                  <a:schemeClr val="bg1"/>
                </a:solidFill>
              </a:defRPr>
            </a:lvl1pPr>
          </a:lstStyle>
          <a:p>
            <a:pPr lvl="0"/>
            <a:r>
              <a:rPr lang="en-US"/>
              <a:t>Edit Master text styles</a:t>
            </a:r>
          </a:p>
        </p:txBody>
      </p:sp>
      <p:sp>
        <p:nvSpPr>
          <p:cNvPr id="15" name="Text Placeholder 4"/>
          <p:cNvSpPr>
            <a:spLocks noGrp="1"/>
          </p:cNvSpPr>
          <p:nvPr>
            <p:ph type="body" sz="quarter" idx="11"/>
          </p:nvPr>
        </p:nvSpPr>
        <p:spPr>
          <a:xfrm>
            <a:off x="3193200" y="4639626"/>
            <a:ext cx="27576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20246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0" name="Text Placeholder 5"/>
          <p:cNvSpPr>
            <a:spLocks noGrp="1"/>
          </p:cNvSpPr>
          <p:nvPr>
            <p:ph type="body" sz="quarter" idx="14"/>
          </p:nvPr>
        </p:nvSpPr>
        <p:spPr>
          <a:xfrm>
            <a:off x="533399" y="4797425"/>
            <a:ext cx="1807200" cy="1250950"/>
          </a:xfrm>
        </p:spPr>
        <p:txBody>
          <a:bodyPr/>
          <a:lstStyle>
            <a:lvl1pPr>
              <a:defRPr sz="1400" i="1">
                <a:solidFill>
                  <a:schemeClr val="accent1"/>
                </a:solidFill>
              </a:defRPr>
            </a:lvl1pPr>
            <a:lvl2pPr marL="0" indent="0">
              <a:buNone/>
              <a:defRPr sz="1200" i="1">
                <a:solidFill>
                  <a:schemeClr val="accent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1" name="Text Placeholder 5"/>
          <p:cNvSpPr>
            <a:spLocks noGrp="1"/>
          </p:cNvSpPr>
          <p:nvPr>
            <p:ph type="body" sz="quarter" idx="17"/>
          </p:nvPr>
        </p:nvSpPr>
        <p:spPr>
          <a:xfrm>
            <a:off x="2710068" y="3500438"/>
            <a:ext cx="5390945"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18" name="Title Placeholder 1"/>
          <p:cNvSpPr>
            <a:spLocks noGrp="1"/>
          </p:cNvSpPr>
          <p:nvPr>
            <p:ph type="title"/>
          </p:nvPr>
        </p:nvSpPr>
        <p:spPr>
          <a:xfrm>
            <a:off x="2710066" y="2289580"/>
            <a:ext cx="5390947"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troduction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533399" y="221892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4643438" y="-9525"/>
            <a:ext cx="3964761" cy="1925638"/>
          </a:xfrm>
        </p:spPr>
        <p:txBody>
          <a:bodyPr/>
          <a:lstStyle/>
          <a:p>
            <a:r>
              <a:rPr lang="en-US"/>
              <a:t>Click icon to add picture</a:t>
            </a:r>
            <a:endParaRPr lang="en-GB" dirty="0"/>
          </a:p>
        </p:txBody>
      </p:sp>
      <p:sp>
        <p:nvSpPr>
          <p:cNvPr id="11" name="Text Placeholder 5"/>
          <p:cNvSpPr>
            <a:spLocks noGrp="1"/>
          </p:cNvSpPr>
          <p:nvPr>
            <p:ph type="body" sz="quarter" idx="17"/>
          </p:nvPr>
        </p:nvSpPr>
        <p:spPr>
          <a:xfrm>
            <a:off x="4643438" y="2781300"/>
            <a:ext cx="3964761" cy="3267076"/>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7" name="Title Placeholder 1"/>
          <p:cNvSpPr>
            <a:spLocks noGrp="1"/>
          </p:cNvSpPr>
          <p:nvPr>
            <p:ph type="title"/>
          </p:nvPr>
        </p:nvSpPr>
        <p:spPr>
          <a:xfrm>
            <a:off x="533399" y="2289580"/>
            <a:ext cx="3390901"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221892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9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7" name="Content Placeholder 26"/>
          <p:cNvSpPr>
            <a:spLocks noGrp="1"/>
          </p:cNvSpPr>
          <p:nvPr>
            <p:ph sz="quarter" idx="14" hasCustomPrompt="1"/>
          </p:nvPr>
        </p:nvSpPr>
        <p:spPr>
          <a:xfrm>
            <a:off x="4861488" y="3274636"/>
            <a:ext cx="1800000" cy="2963827"/>
          </a:xfrm>
        </p:spPr>
        <p:txBody>
          <a:bodyPr/>
          <a:lstStyle>
            <a:lvl1pPr>
              <a:defRPr sz="1400"/>
            </a:lvl1pPr>
          </a:lstStyle>
          <a:p>
            <a:pPr lvl="0"/>
            <a:r>
              <a:rPr lang="en-US" noProof="0" dirty="0"/>
              <a:t>Click to edit Master text styles</a:t>
            </a:r>
          </a:p>
        </p:txBody>
      </p:sp>
      <p:sp>
        <p:nvSpPr>
          <p:cNvPr id="8" name="Content Placeholder 26"/>
          <p:cNvSpPr>
            <a:spLocks noGrp="1"/>
          </p:cNvSpPr>
          <p:nvPr>
            <p:ph sz="quarter" idx="15" hasCustomPrompt="1"/>
          </p:nvPr>
        </p:nvSpPr>
        <p:spPr>
          <a:xfrm>
            <a:off x="6804024" y="3274328"/>
            <a:ext cx="1798079" cy="2962960"/>
          </a:xfrm>
        </p:spPr>
        <p:txBody>
          <a:bodyPr/>
          <a:lstStyle>
            <a:lvl1pPr>
              <a:defRPr sz="1400"/>
            </a:lvl1pPr>
          </a:lstStyle>
          <a:p>
            <a:pPr lvl="0"/>
            <a:r>
              <a:rPr lang="en-US" noProof="0" dirty="0"/>
              <a:t>Click to edit Master text styles</a:t>
            </a:r>
          </a:p>
        </p:txBody>
      </p:sp>
      <p:sp>
        <p:nvSpPr>
          <p:cNvPr id="6" name="Picture Placeholder 5"/>
          <p:cNvSpPr>
            <a:spLocks noGrp="1"/>
          </p:cNvSpPr>
          <p:nvPr>
            <p:ph type="pic" sz="quarter" idx="16"/>
          </p:nvPr>
        </p:nvSpPr>
        <p:spPr>
          <a:xfrm>
            <a:off x="0" y="3274329"/>
            <a:ext cx="4525108" cy="2962960"/>
          </a:xfrm>
        </p:spPr>
        <p:txBody>
          <a:bodyPr/>
          <a:lstStyle/>
          <a:p>
            <a:r>
              <a:rPr lang="en-US"/>
              <a:t>Click icon to add picture</a:t>
            </a:r>
            <a:endParaRPr lang="en-GB" dirty="0"/>
          </a:p>
        </p:txBody>
      </p:sp>
      <p:sp>
        <p:nvSpPr>
          <p:cNvPr id="10" name="Text Placeholder 5"/>
          <p:cNvSpPr>
            <a:spLocks noGrp="1"/>
          </p:cNvSpPr>
          <p:nvPr>
            <p:ph type="body" sz="quarter" idx="18"/>
          </p:nvPr>
        </p:nvSpPr>
        <p:spPr>
          <a:xfrm>
            <a:off x="0" y="0"/>
            <a:ext cx="9143999" cy="1849027"/>
          </a:xfrm>
          <a:solidFill>
            <a:schemeClr val="accent1"/>
          </a:solidFill>
        </p:spPr>
        <p:txBody>
          <a:bodyPr lIns="6084000" tIns="432000" rIns="720000" bIns="72000" spcCol="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p:nvCxnSpPr>
        <p:spPr>
          <a:xfrm>
            <a:off x="4861488" y="2078250"/>
            <a:ext cx="374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4861488" y="2148909"/>
            <a:ext cx="3740615" cy="1042755"/>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4861488" y="2078250"/>
            <a:ext cx="374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97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4642103" y="2218922"/>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0" name="Title Placeholder 1"/>
          <p:cNvSpPr>
            <a:spLocks noGrp="1"/>
          </p:cNvSpPr>
          <p:nvPr>
            <p:ph type="title"/>
          </p:nvPr>
        </p:nvSpPr>
        <p:spPr>
          <a:xfrm>
            <a:off x="4642752" y="2289580"/>
            <a:ext cx="3959351"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1" name="Content Placeholder 12"/>
          <p:cNvSpPr>
            <a:spLocks noGrp="1"/>
          </p:cNvSpPr>
          <p:nvPr>
            <p:ph sz="quarter" idx="19"/>
          </p:nvPr>
        </p:nvSpPr>
        <p:spPr>
          <a:xfrm>
            <a:off x="2504621" y="2218922"/>
            <a:ext cx="1787818"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p:cNvSpPr>
            <a:spLocks noGrp="1"/>
          </p:cNvSpPr>
          <p:nvPr>
            <p:ph sz="quarter" idx="20"/>
          </p:nvPr>
        </p:nvSpPr>
        <p:spPr>
          <a:xfrm>
            <a:off x="556188" y="2219894"/>
            <a:ext cx="1787818"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4642103" y="2218922"/>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39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4642103" y="976277"/>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8" name="Content Placeholder 26"/>
          <p:cNvSpPr>
            <a:spLocks noGrp="1"/>
          </p:cNvSpPr>
          <p:nvPr>
            <p:ph sz="quarter" idx="15" hasCustomPrompt="1"/>
          </p:nvPr>
        </p:nvSpPr>
        <p:spPr>
          <a:xfrm>
            <a:off x="2498724" y="2918848"/>
            <a:ext cx="1798079" cy="3341886"/>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546504" y="609600"/>
            <a:ext cx="3750299" cy="2057754"/>
          </a:xfrm>
        </p:spPr>
        <p:txBody>
          <a:bodyPr/>
          <a:lstStyle/>
          <a:p>
            <a:r>
              <a:rPr lang="en-US"/>
              <a:t>Click icon to add picture</a:t>
            </a:r>
            <a:endParaRPr lang="en-GB" dirty="0"/>
          </a:p>
        </p:txBody>
      </p:sp>
      <p:sp>
        <p:nvSpPr>
          <p:cNvPr id="12" name="Title Placeholder 1"/>
          <p:cNvSpPr>
            <a:spLocks noGrp="1"/>
          </p:cNvSpPr>
          <p:nvPr>
            <p:ph type="title"/>
          </p:nvPr>
        </p:nvSpPr>
        <p:spPr>
          <a:xfrm>
            <a:off x="4642752" y="1046935"/>
            <a:ext cx="3959351"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4" name="Content Placeholder 12"/>
          <p:cNvSpPr>
            <a:spLocks noGrp="1"/>
          </p:cNvSpPr>
          <p:nvPr>
            <p:ph sz="quarter" idx="19"/>
          </p:nvPr>
        </p:nvSpPr>
        <p:spPr>
          <a:xfrm>
            <a:off x="4642103" y="2168769"/>
            <a:ext cx="3960000" cy="40919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4642103" y="976277"/>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1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ustom layout 6">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8" name="Content Placeholder 26"/>
          <p:cNvSpPr>
            <a:spLocks noGrp="1"/>
          </p:cNvSpPr>
          <p:nvPr>
            <p:ph sz="quarter" idx="15" hasCustomPrompt="1"/>
          </p:nvPr>
        </p:nvSpPr>
        <p:spPr>
          <a:xfrm>
            <a:off x="2498724" y="1946031"/>
            <a:ext cx="1798079" cy="4314703"/>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546505" y="2016611"/>
            <a:ext cx="1800000" cy="2947486"/>
          </a:xfrm>
        </p:spPr>
        <p:txBody>
          <a:bodyPr/>
          <a:lstStyle/>
          <a:p>
            <a:r>
              <a:rPr lang="en-US"/>
              <a:t>Click icon to add picture</a:t>
            </a:r>
            <a:endParaRPr lang="en-GB" dirty="0"/>
          </a:p>
        </p:txBody>
      </p:sp>
      <p:sp>
        <p:nvSpPr>
          <p:cNvPr id="10" name="Content Placeholder 26"/>
          <p:cNvSpPr>
            <a:spLocks noGrp="1"/>
          </p:cNvSpPr>
          <p:nvPr>
            <p:ph sz="quarter" idx="17" hasCustomPrompt="1"/>
          </p:nvPr>
        </p:nvSpPr>
        <p:spPr>
          <a:xfrm>
            <a:off x="4642104" y="1946032"/>
            <a:ext cx="3960000" cy="1228146"/>
          </a:xfrm>
        </p:spPr>
        <p:txBody>
          <a:bodyPr/>
          <a:lstStyle>
            <a:lvl1pPr>
              <a:defRPr sz="1400"/>
            </a:lvl1pPr>
            <a:lvl2pPr marL="0" indent="0">
              <a:buNone/>
              <a:defRPr sz="1400"/>
            </a:lvl2pPr>
          </a:lstStyle>
          <a:p>
            <a:pPr lvl="0"/>
            <a:r>
              <a:rPr lang="en-US" noProof="0" dirty="0"/>
              <a:t>Click to edit Master text styles</a:t>
            </a:r>
          </a:p>
          <a:p>
            <a:pPr lvl="1"/>
            <a:endParaRPr lang="en-GB" noProof="0" dirty="0"/>
          </a:p>
        </p:txBody>
      </p:sp>
      <p:sp>
        <p:nvSpPr>
          <p:cNvPr id="13" name="Chart Placeholder 12"/>
          <p:cNvSpPr>
            <a:spLocks noGrp="1"/>
          </p:cNvSpPr>
          <p:nvPr>
            <p:ph type="chart" sz="quarter" idx="18"/>
          </p:nvPr>
        </p:nvSpPr>
        <p:spPr>
          <a:xfrm>
            <a:off x="4642103" y="3531555"/>
            <a:ext cx="3960001" cy="2729179"/>
          </a:xfrm>
        </p:spPr>
        <p:txBody>
          <a:bodyPr/>
          <a:lstStyle/>
          <a:p>
            <a:r>
              <a:rPr lang="en-US"/>
              <a:t>Click icon to add chart</a:t>
            </a:r>
            <a:endParaRPr lang="en-GB"/>
          </a:p>
        </p:txBody>
      </p:sp>
      <p:cxnSp>
        <p:nvCxnSpPr>
          <p:cNvPr id="16" name="Straight Connector 15"/>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9"/>
          </p:nvPr>
        </p:nvSpPr>
        <p:spPr>
          <a:xfrm>
            <a:off x="533399" y="5078885"/>
            <a:ext cx="1813105" cy="1181849"/>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layout 7">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964C0AA-13C5-42F8-8707-B9C6EA4D33F1}" type="slidenum">
              <a:rPr lang="en-GB" smtClean="0"/>
              <a:t>‹#›</a:t>
            </a:fld>
            <a:endParaRPr lang="en-GB"/>
          </a:p>
        </p:txBody>
      </p:sp>
      <p:sp>
        <p:nvSpPr>
          <p:cNvPr id="13" name="Content Placeholder 26"/>
          <p:cNvSpPr>
            <a:spLocks noGrp="1"/>
          </p:cNvSpPr>
          <p:nvPr>
            <p:ph sz="quarter" idx="14"/>
          </p:nvPr>
        </p:nvSpPr>
        <p:spPr>
          <a:xfrm>
            <a:off x="533400" y="1752601"/>
            <a:ext cx="39624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26"/>
          <p:cNvSpPr>
            <a:spLocks noGrp="1"/>
          </p:cNvSpPr>
          <p:nvPr>
            <p:ph sz="quarter" idx="15"/>
          </p:nvPr>
        </p:nvSpPr>
        <p:spPr>
          <a:xfrm>
            <a:off x="4648201" y="1752600"/>
            <a:ext cx="3962399" cy="441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7" name="Straight Connector 6"/>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 layout 8">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64C0AA-13C5-42F8-8707-B9C6EA4D33F1}" type="slidenum">
              <a:rPr lang="en-GB" smtClean="0"/>
              <a:t>‹#›</a:t>
            </a:fld>
            <a:endParaRPr lang="en-GB"/>
          </a:p>
        </p:txBody>
      </p:sp>
      <p:sp>
        <p:nvSpPr>
          <p:cNvPr id="5" name="Content Placeholder 26"/>
          <p:cNvSpPr>
            <a:spLocks noGrp="1"/>
          </p:cNvSpPr>
          <p:nvPr>
            <p:ph sz="quarter" idx="14"/>
          </p:nvPr>
        </p:nvSpPr>
        <p:spPr>
          <a:xfrm>
            <a:off x="533400" y="3352800"/>
            <a:ext cx="39624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26"/>
          <p:cNvSpPr>
            <a:spLocks noGrp="1"/>
          </p:cNvSpPr>
          <p:nvPr>
            <p:ph sz="quarter" idx="15"/>
          </p:nvPr>
        </p:nvSpPr>
        <p:spPr>
          <a:xfrm>
            <a:off x="4648199" y="3352800"/>
            <a:ext cx="39624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 Placeholder 12"/>
          <p:cNvSpPr>
            <a:spLocks noGrp="1"/>
          </p:cNvSpPr>
          <p:nvPr>
            <p:ph type="body" sz="quarter" idx="16"/>
          </p:nvPr>
        </p:nvSpPr>
        <p:spPr>
          <a:xfrm>
            <a:off x="533400" y="1752600"/>
            <a:ext cx="8077200" cy="1447800"/>
          </a:xfrm>
        </p:spPr>
        <p:txBody>
          <a:bodyPr/>
          <a:lstStyle>
            <a:lvl1pPr>
              <a:defRPr sz="1800" i="1">
                <a:solidFill>
                  <a:schemeClr val="accent1"/>
                </a:solidFill>
              </a:defRPr>
            </a:lvl1pPr>
          </a:lstStyle>
          <a:p>
            <a:pPr lvl="0"/>
            <a:r>
              <a:rPr lang="en-US" noProof="0"/>
              <a:t>Edit Master text styles</a:t>
            </a:r>
          </a:p>
        </p:txBody>
      </p:sp>
      <p:cxnSp>
        <p:nvCxnSpPr>
          <p:cNvPr id="9" name="Straight Connector 8"/>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7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9">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4" name="Content Placeholder 26"/>
          <p:cNvSpPr>
            <a:spLocks noGrp="1"/>
          </p:cNvSpPr>
          <p:nvPr>
            <p:ph sz="quarter" idx="14"/>
          </p:nvPr>
        </p:nvSpPr>
        <p:spPr>
          <a:xfrm>
            <a:off x="533400" y="3352800"/>
            <a:ext cx="39624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26"/>
          <p:cNvSpPr>
            <a:spLocks noGrp="1"/>
          </p:cNvSpPr>
          <p:nvPr>
            <p:ph sz="quarter" idx="15"/>
          </p:nvPr>
        </p:nvSpPr>
        <p:spPr>
          <a:xfrm>
            <a:off x="4648199" y="3352800"/>
            <a:ext cx="39624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Picture Placeholder 2"/>
          <p:cNvSpPr>
            <a:spLocks noGrp="1"/>
          </p:cNvSpPr>
          <p:nvPr>
            <p:ph type="pic" sz="quarter" idx="17"/>
          </p:nvPr>
        </p:nvSpPr>
        <p:spPr>
          <a:xfrm>
            <a:off x="0" y="0"/>
            <a:ext cx="9144000" cy="2003461"/>
          </a:xfrm>
        </p:spPr>
        <p:txBody>
          <a:bodyPr/>
          <a:lstStyle/>
          <a:p>
            <a:r>
              <a:rPr lang="en-US"/>
              <a:t>Click icon to add picture</a:t>
            </a:r>
            <a:endParaRPr lang="en-GB"/>
          </a:p>
        </p:txBody>
      </p:sp>
      <p:cxnSp>
        <p:nvCxnSpPr>
          <p:cNvPr id="8" name="Straight Connector 7"/>
          <p:cNvCxnSpPr/>
          <p:nvPr/>
        </p:nvCxnSpPr>
        <p:spPr>
          <a:xfrm>
            <a:off x="533399" y="2218922"/>
            <a:ext cx="8078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399" y="2289580"/>
            <a:ext cx="8077201"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2218922"/>
            <a:ext cx="8078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25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10">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17" name="Content Placeholder 26"/>
          <p:cNvSpPr>
            <a:spLocks noGrp="1"/>
          </p:cNvSpPr>
          <p:nvPr>
            <p:ph sz="quarter" idx="13"/>
          </p:nvPr>
        </p:nvSpPr>
        <p:spPr>
          <a:xfrm>
            <a:off x="533400" y="1752601"/>
            <a:ext cx="25884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26"/>
          <p:cNvSpPr>
            <a:spLocks noGrp="1"/>
          </p:cNvSpPr>
          <p:nvPr>
            <p:ph sz="quarter" idx="14"/>
          </p:nvPr>
        </p:nvSpPr>
        <p:spPr>
          <a:xfrm>
            <a:off x="3276601" y="1752601"/>
            <a:ext cx="2590799"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Content Placeholder 26"/>
          <p:cNvSpPr>
            <a:spLocks noGrp="1"/>
          </p:cNvSpPr>
          <p:nvPr>
            <p:ph sz="quarter" idx="15"/>
          </p:nvPr>
        </p:nvSpPr>
        <p:spPr>
          <a:xfrm>
            <a:off x="6019800" y="1752601"/>
            <a:ext cx="2590800"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3399" y="605637"/>
            <a:ext cx="8074800"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2">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1233749" y="6516031"/>
            <a:ext cx="6676502"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p:txBody>
      </p:sp>
      <p:sp>
        <p:nvSpPr>
          <p:cNvPr id="11" name="Title Placeholder 1"/>
          <p:cNvSpPr>
            <a:spLocks noGrp="1"/>
          </p:cNvSpPr>
          <p:nvPr>
            <p:ph type="title"/>
          </p:nvPr>
        </p:nvSpPr>
        <p:spPr>
          <a:xfrm>
            <a:off x="2330726" y="2558153"/>
            <a:ext cx="4482548" cy="927204"/>
          </a:xfrm>
          <a:prstGeom prst="rect">
            <a:avLst/>
          </a:prstGeom>
        </p:spPr>
        <p:txBody>
          <a:bodyPr vert="horz" lIns="0" tIns="0" rIns="0" bIns="0" rtlCol="0" anchor="t" anchorCtr="0">
            <a:noAutofit/>
          </a:bodyPr>
          <a:lstStyle>
            <a:lvl1pPr algn="ctr">
              <a:lnSpc>
                <a:spcPts val="2800"/>
              </a:lnSpc>
              <a:defRPr sz="2400">
                <a:solidFill>
                  <a:schemeClr val="tx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2853900" y="3470275"/>
            <a:ext cx="3436200" cy="914400"/>
          </a:xfrm>
        </p:spPr>
        <p:txBody>
          <a:bodyPr/>
          <a:lstStyle>
            <a:lvl1pPr algn="ctr">
              <a:lnSpc>
                <a:spcPts val="2400"/>
              </a:lnSpc>
              <a:defRPr sz="2000" i="0">
                <a:solidFill>
                  <a:schemeClr val="tx1"/>
                </a:solidFill>
              </a:defRPr>
            </a:lvl1pPr>
          </a:lstStyle>
          <a:p>
            <a:pPr lvl="0"/>
            <a:r>
              <a:rPr lang="en-US"/>
              <a:t>Edit Master text styles</a:t>
            </a:r>
          </a:p>
        </p:txBody>
      </p:sp>
      <p:sp>
        <p:nvSpPr>
          <p:cNvPr id="15" name="Text Placeholder 4"/>
          <p:cNvSpPr>
            <a:spLocks noGrp="1"/>
          </p:cNvSpPr>
          <p:nvPr>
            <p:ph type="body" sz="quarter" idx="11"/>
          </p:nvPr>
        </p:nvSpPr>
        <p:spPr>
          <a:xfrm>
            <a:off x="3193200" y="4639626"/>
            <a:ext cx="27576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372593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ustom layout 1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 name="Picture Placeholder 2"/>
          <p:cNvSpPr>
            <a:spLocks noGrp="1"/>
          </p:cNvSpPr>
          <p:nvPr>
            <p:ph type="pic" sz="quarter" idx="13"/>
          </p:nvPr>
        </p:nvSpPr>
        <p:spPr>
          <a:xfrm>
            <a:off x="6109590" y="476250"/>
            <a:ext cx="2499811" cy="4920698"/>
          </a:xfrm>
        </p:spPr>
        <p:txBody>
          <a:bodyPr/>
          <a:lstStyle/>
          <a:p>
            <a:r>
              <a:rPr lang="en-US"/>
              <a:t>Click icon to add picture</a:t>
            </a:r>
            <a:endParaRPr lang="en-GB" dirty="0"/>
          </a:p>
        </p:txBody>
      </p:sp>
      <p:sp>
        <p:nvSpPr>
          <p:cNvPr id="6" name="Text Placeholder 5"/>
          <p:cNvSpPr>
            <a:spLocks noGrp="1"/>
          </p:cNvSpPr>
          <p:nvPr>
            <p:ph type="body" sz="quarter" idx="14"/>
          </p:nvPr>
        </p:nvSpPr>
        <p:spPr>
          <a:xfrm>
            <a:off x="533399" y="3500438"/>
            <a:ext cx="18072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2487542" y="3500438"/>
            <a:ext cx="18072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6109590" y="5516564"/>
            <a:ext cx="249981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533399" y="2218922"/>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533400" y="2289579"/>
            <a:ext cx="3760718"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533400" y="491829"/>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2486636" y="491829"/>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533399" y="2218922"/>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99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layout 1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6" name="Text Placeholder 5"/>
          <p:cNvSpPr>
            <a:spLocks noGrp="1"/>
          </p:cNvSpPr>
          <p:nvPr>
            <p:ph type="body" sz="quarter" idx="14"/>
          </p:nvPr>
        </p:nvSpPr>
        <p:spPr>
          <a:xfrm>
            <a:off x="533399" y="488884"/>
            <a:ext cx="18072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2487542" y="488884"/>
            <a:ext cx="18072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6109590" y="5516564"/>
            <a:ext cx="249981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533399" y="3160490"/>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533400" y="3231147"/>
            <a:ext cx="3760718"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533400" y="4479630"/>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2486636" y="4479630"/>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4" name="Picture Placeholder 2"/>
          <p:cNvSpPr>
            <a:spLocks noGrp="1"/>
          </p:cNvSpPr>
          <p:nvPr>
            <p:ph type="pic" sz="quarter" idx="22"/>
          </p:nvPr>
        </p:nvSpPr>
        <p:spPr>
          <a:xfrm>
            <a:off x="6109590" y="476250"/>
            <a:ext cx="2499811" cy="4920698"/>
          </a:xfrm>
        </p:spPr>
        <p:txBody>
          <a:bodyPr/>
          <a:lstStyle/>
          <a:p>
            <a:r>
              <a:rPr lang="en-US"/>
              <a:t>Click icon to add picture</a:t>
            </a:r>
            <a:endParaRPr lang="en-GB" dirty="0"/>
          </a:p>
        </p:txBody>
      </p:sp>
      <p:cxnSp>
        <p:nvCxnSpPr>
          <p:cNvPr id="11" name="Straight Connector 10"/>
          <p:cNvCxnSpPr/>
          <p:nvPr userDrawn="1"/>
        </p:nvCxnSpPr>
        <p:spPr>
          <a:xfrm>
            <a:off x="533399" y="3160490"/>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8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layout 1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 name="Text Placeholder 2"/>
          <p:cNvSpPr>
            <a:spLocks noGrp="1"/>
          </p:cNvSpPr>
          <p:nvPr>
            <p:ph type="body" sz="quarter" idx="13"/>
          </p:nvPr>
        </p:nvSpPr>
        <p:spPr>
          <a:xfrm>
            <a:off x="539046" y="1752600"/>
            <a:ext cx="2577600" cy="2124000"/>
          </a:xfrm>
        </p:spPr>
        <p:txBody>
          <a:bodyPr/>
          <a:lstStyle>
            <a:lvl1pPr>
              <a:defRPr sz="1400"/>
            </a:lvl1pPr>
          </a:lstStyle>
          <a:p>
            <a:pPr lvl="0"/>
            <a:r>
              <a:rPr lang="en-US"/>
              <a:t>Edit Master text styles</a:t>
            </a:r>
          </a:p>
        </p:txBody>
      </p:sp>
      <p:sp>
        <p:nvSpPr>
          <p:cNvPr id="24" name="Text Placeholder 2"/>
          <p:cNvSpPr>
            <a:spLocks noGrp="1"/>
          </p:cNvSpPr>
          <p:nvPr>
            <p:ph type="body" sz="quarter" idx="14"/>
          </p:nvPr>
        </p:nvSpPr>
        <p:spPr>
          <a:xfrm>
            <a:off x="3290325"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5" name="Text Placeholder 2"/>
          <p:cNvSpPr>
            <a:spLocks noGrp="1"/>
          </p:cNvSpPr>
          <p:nvPr>
            <p:ph type="body" sz="quarter" idx="15"/>
          </p:nvPr>
        </p:nvSpPr>
        <p:spPr>
          <a:xfrm>
            <a:off x="6036049"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9" name="Picture Placeholder 25"/>
          <p:cNvSpPr>
            <a:spLocks noGrp="1"/>
          </p:cNvSpPr>
          <p:nvPr>
            <p:ph type="pic" sz="quarter" idx="16"/>
          </p:nvPr>
        </p:nvSpPr>
        <p:spPr>
          <a:xfrm>
            <a:off x="539046" y="4057649"/>
            <a:ext cx="2577600" cy="2019600"/>
          </a:xfrm>
        </p:spPr>
        <p:txBody>
          <a:bodyPr/>
          <a:lstStyle/>
          <a:p>
            <a:r>
              <a:rPr lang="en-US"/>
              <a:t>Click icon to add picture</a:t>
            </a:r>
            <a:endParaRPr lang="en-GB"/>
          </a:p>
        </p:txBody>
      </p:sp>
      <p:sp>
        <p:nvSpPr>
          <p:cNvPr id="30" name="Picture Placeholder 25"/>
          <p:cNvSpPr>
            <a:spLocks noGrp="1"/>
          </p:cNvSpPr>
          <p:nvPr>
            <p:ph type="pic" sz="quarter" idx="17"/>
          </p:nvPr>
        </p:nvSpPr>
        <p:spPr>
          <a:xfrm>
            <a:off x="3290325" y="4057649"/>
            <a:ext cx="2577600" cy="2019600"/>
          </a:xfrm>
        </p:spPr>
        <p:txBody>
          <a:bodyPr/>
          <a:lstStyle/>
          <a:p>
            <a:r>
              <a:rPr lang="en-US"/>
              <a:t>Click icon to add picture</a:t>
            </a:r>
            <a:endParaRPr lang="en-GB"/>
          </a:p>
        </p:txBody>
      </p:sp>
      <p:sp>
        <p:nvSpPr>
          <p:cNvPr id="31" name="Picture Placeholder 25"/>
          <p:cNvSpPr>
            <a:spLocks noGrp="1"/>
          </p:cNvSpPr>
          <p:nvPr>
            <p:ph type="pic" sz="quarter" idx="18"/>
          </p:nvPr>
        </p:nvSpPr>
        <p:spPr>
          <a:xfrm>
            <a:off x="6036049" y="4057649"/>
            <a:ext cx="2577600" cy="2019600"/>
          </a:xfrm>
        </p:spPr>
        <p:txBody>
          <a:bodyPr/>
          <a:lstStyle/>
          <a:p>
            <a:r>
              <a:rPr lang="en-US"/>
              <a:t>Click icon to add picture</a:t>
            </a:r>
            <a:endParaRPr lang="en-GB"/>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6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14">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4" name="Chart Placeholder 3"/>
          <p:cNvSpPr>
            <a:spLocks noGrp="1"/>
          </p:cNvSpPr>
          <p:nvPr>
            <p:ph type="chart" sz="quarter" idx="16"/>
          </p:nvPr>
        </p:nvSpPr>
        <p:spPr>
          <a:xfrm>
            <a:off x="539046" y="4076701"/>
            <a:ext cx="2577600" cy="1967262"/>
          </a:xfrm>
        </p:spPr>
        <p:txBody>
          <a:bodyPr/>
          <a:lstStyle/>
          <a:p>
            <a:r>
              <a:rPr lang="en-US"/>
              <a:t>Click icon to add chart</a:t>
            </a:r>
            <a:endParaRPr lang="en-GB" dirty="0"/>
          </a:p>
        </p:txBody>
      </p:sp>
      <p:sp>
        <p:nvSpPr>
          <p:cNvPr id="18" name="Chart Placeholder 3"/>
          <p:cNvSpPr>
            <a:spLocks noGrp="1"/>
          </p:cNvSpPr>
          <p:nvPr>
            <p:ph type="chart" sz="quarter" idx="17"/>
          </p:nvPr>
        </p:nvSpPr>
        <p:spPr>
          <a:xfrm>
            <a:off x="3290325" y="4076701"/>
            <a:ext cx="2577600" cy="1967262"/>
          </a:xfrm>
        </p:spPr>
        <p:txBody>
          <a:bodyPr/>
          <a:lstStyle/>
          <a:p>
            <a:r>
              <a:rPr lang="en-US"/>
              <a:t>Click icon to add chart</a:t>
            </a:r>
            <a:endParaRPr lang="en-GB" dirty="0"/>
          </a:p>
        </p:txBody>
      </p:sp>
      <p:sp>
        <p:nvSpPr>
          <p:cNvPr id="19" name="Chart Placeholder 3"/>
          <p:cNvSpPr>
            <a:spLocks noGrp="1"/>
          </p:cNvSpPr>
          <p:nvPr>
            <p:ph type="chart" sz="quarter" idx="18"/>
          </p:nvPr>
        </p:nvSpPr>
        <p:spPr>
          <a:xfrm>
            <a:off x="6036049" y="4076701"/>
            <a:ext cx="2577600" cy="1967262"/>
          </a:xfrm>
        </p:spPr>
        <p:txBody>
          <a:bodyPr/>
          <a:lstStyle/>
          <a:p>
            <a:r>
              <a:rPr lang="en-US"/>
              <a:t>Click icon to add chart</a:t>
            </a:r>
            <a:endParaRPr lang="en-GB" dirty="0"/>
          </a:p>
        </p:txBody>
      </p:sp>
      <p:sp>
        <p:nvSpPr>
          <p:cNvPr id="23" name="Text Placeholder 2"/>
          <p:cNvSpPr>
            <a:spLocks noGrp="1"/>
          </p:cNvSpPr>
          <p:nvPr>
            <p:ph type="body" sz="quarter" idx="13"/>
          </p:nvPr>
        </p:nvSpPr>
        <p:spPr>
          <a:xfrm>
            <a:off x="539046" y="1752600"/>
            <a:ext cx="25776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3290325"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6036049"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0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ustom layout 15">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4" name="Chart Placeholder 3"/>
          <p:cNvSpPr>
            <a:spLocks noGrp="1"/>
          </p:cNvSpPr>
          <p:nvPr>
            <p:ph type="chart" sz="quarter" idx="16"/>
          </p:nvPr>
        </p:nvSpPr>
        <p:spPr>
          <a:xfrm>
            <a:off x="539046" y="1840398"/>
            <a:ext cx="2577600" cy="1967262"/>
          </a:xfrm>
        </p:spPr>
        <p:txBody>
          <a:bodyPr/>
          <a:lstStyle/>
          <a:p>
            <a:r>
              <a:rPr lang="en-US"/>
              <a:t>Click icon to add chart</a:t>
            </a:r>
            <a:endParaRPr lang="en-GB" dirty="0"/>
          </a:p>
        </p:txBody>
      </p:sp>
      <p:sp>
        <p:nvSpPr>
          <p:cNvPr id="18" name="Chart Placeholder 3"/>
          <p:cNvSpPr>
            <a:spLocks noGrp="1"/>
          </p:cNvSpPr>
          <p:nvPr>
            <p:ph type="chart" sz="quarter" idx="17"/>
          </p:nvPr>
        </p:nvSpPr>
        <p:spPr>
          <a:xfrm>
            <a:off x="3290325" y="1850337"/>
            <a:ext cx="2577600" cy="1967262"/>
          </a:xfrm>
        </p:spPr>
        <p:txBody>
          <a:bodyPr/>
          <a:lstStyle/>
          <a:p>
            <a:r>
              <a:rPr lang="en-US"/>
              <a:t>Click icon to add chart</a:t>
            </a:r>
            <a:endParaRPr lang="en-GB"/>
          </a:p>
        </p:txBody>
      </p:sp>
      <p:sp>
        <p:nvSpPr>
          <p:cNvPr id="19" name="Chart Placeholder 3"/>
          <p:cNvSpPr>
            <a:spLocks noGrp="1"/>
          </p:cNvSpPr>
          <p:nvPr>
            <p:ph type="chart" sz="quarter" idx="18"/>
          </p:nvPr>
        </p:nvSpPr>
        <p:spPr>
          <a:xfrm>
            <a:off x="6036049" y="1840398"/>
            <a:ext cx="2577600" cy="1967262"/>
          </a:xfrm>
        </p:spPr>
        <p:txBody>
          <a:bodyPr/>
          <a:lstStyle/>
          <a:p>
            <a:r>
              <a:rPr lang="en-US"/>
              <a:t>Click icon to add chart</a:t>
            </a:r>
            <a:endParaRPr lang="en-GB" dirty="0"/>
          </a:p>
        </p:txBody>
      </p:sp>
      <p:sp>
        <p:nvSpPr>
          <p:cNvPr id="23" name="Text Placeholder 2"/>
          <p:cNvSpPr>
            <a:spLocks noGrp="1"/>
          </p:cNvSpPr>
          <p:nvPr>
            <p:ph type="body" sz="quarter" idx="13"/>
          </p:nvPr>
        </p:nvSpPr>
        <p:spPr>
          <a:xfrm>
            <a:off x="539046" y="4088293"/>
            <a:ext cx="25776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3290325" y="4088293"/>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6036049" y="4088293"/>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6"/>
            <a:ext cx="8074800" cy="11145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32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ustom layout 16">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1" name="Picture Placeholder 25"/>
          <p:cNvSpPr>
            <a:spLocks noGrp="1"/>
          </p:cNvSpPr>
          <p:nvPr>
            <p:ph type="pic" sz="quarter" idx="16"/>
          </p:nvPr>
        </p:nvSpPr>
        <p:spPr>
          <a:xfrm>
            <a:off x="539046" y="1800224"/>
            <a:ext cx="2577600" cy="2019600"/>
          </a:xfrm>
        </p:spPr>
        <p:txBody>
          <a:bodyPr/>
          <a:lstStyle/>
          <a:p>
            <a:r>
              <a:rPr lang="en-US"/>
              <a:t>Click icon to add picture</a:t>
            </a:r>
            <a:endParaRPr lang="en-GB"/>
          </a:p>
        </p:txBody>
      </p:sp>
      <p:sp>
        <p:nvSpPr>
          <p:cNvPr id="32" name="Picture Placeholder 25"/>
          <p:cNvSpPr>
            <a:spLocks noGrp="1"/>
          </p:cNvSpPr>
          <p:nvPr>
            <p:ph type="pic" sz="quarter" idx="17"/>
          </p:nvPr>
        </p:nvSpPr>
        <p:spPr>
          <a:xfrm>
            <a:off x="3290325" y="1800224"/>
            <a:ext cx="2577600" cy="2019600"/>
          </a:xfrm>
        </p:spPr>
        <p:txBody>
          <a:bodyPr/>
          <a:lstStyle/>
          <a:p>
            <a:r>
              <a:rPr lang="en-US"/>
              <a:t>Click icon to add picture</a:t>
            </a:r>
            <a:endParaRPr lang="en-GB"/>
          </a:p>
        </p:txBody>
      </p:sp>
      <p:sp>
        <p:nvSpPr>
          <p:cNvPr id="33" name="Picture Placeholder 25"/>
          <p:cNvSpPr>
            <a:spLocks noGrp="1"/>
          </p:cNvSpPr>
          <p:nvPr>
            <p:ph type="pic" sz="quarter" idx="18"/>
          </p:nvPr>
        </p:nvSpPr>
        <p:spPr>
          <a:xfrm>
            <a:off x="6036049" y="1800224"/>
            <a:ext cx="2577600" cy="2019600"/>
          </a:xfrm>
        </p:spPr>
        <p:txBody>
          <a:bodyPr/>
          <a:lstStyle/>
          <a:p>
            <a:r>
              <a:rPr lang="en-US"/>
              <a:t>Click icon to add picture</a:t>
            </a:r>
            <a:endParaRPr lang="en-GB"/>
          </a:p>
        </p:txBody>
      </p:sp>
      <p:sp>
        <p:nvSpPr>
          <p:cNvPr id="34" name="Text Placeholder 2"/>
          <p:cNvSpPr>
            <a:spLocks noGrp="1"/>
          </p:cNvSpPr>
          <p:nvPr>
            <p:ph type="body" sz="quarter" idx="13"/>
          </p:nvPr>
        </p:nvSpPr>
        <p:spPr>
          <a:xfrm>
            <a:off x="539046" y="4088292"/>
            <a:ext cx="2577600" cy="2124000"/>
          </a:xfrm>
        </p:spPr>
        <p:txBody>
          <a:bodyPr/>
          <a:lstStyle>
            <a:lvl1pPr>
              <a:defRPr sz="1400"/>
            </a:lvl1pPr>
          </a:lstStyle>
          <a:p>
            <a:pPr lvl="0"/>
            <a:r>
              <a:rPr lang="en-US"/>
              <a:t>Edit Master text styles</a:t>
            </a:r>
          </a:p>
        </p:txBody>
      </p:sp>
      <p:sp>
        <p:nvSpPr>
          <p:cNvPr id="35" name="Text Placeholder 2"/>
          <p:cNvSpPr>
            <a:spLocks noGrp="1"/>
          </p:cNvSpPr>
          <p:nvPr>
            <p:ph type="body" sz="quarter" idx="14"/>
          </p:nvPr>
        </p:nvSpPr>
        <p:spPr>
          <a:xfrm>
            <a:off x="3290325" y="4088292"/>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6" name="Text Placeholder 2"/>
          <p:cNvSpPr>
            <a:spLocks noGrp="1"/>
          </p:cNvSpPr>
          <p:nvPr>
            <p:ph type="body" sz="quarter" idx="15"/>
          </p:nvPr>
        </p:nvSpPr>
        <p:spPr>
          <a:xfrm>
            <a:off x="6036049" y="4088292"/>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19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ustom layout 17">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9046" y="3500438"/>
            <a:ext cx="2577600" cy="2711854"/>
          </a:xfrm>
        </p:spPr>
        <p:txBody>
          <a:bodyPr/>
          <a:lstStyle>
            <a:lvl1pPr>
              <a:defRPr sz="1400">
                <a:latin typeface="+mn-lt"/>
              </a:defRPr>
            </a:lvl1pPr>
          </a:lstStyle>
          <a:p>
            <a:pPr lvl="0"/>
            <a:r>
              <a:rPr lang="en-US"/>
              <a:t>Edit Master text styles</a:t>
            </a:r>
          </a:p>
        </p:txBody>
      </p:sp>
      <p:sp>
        <p:nvSpPr>
          <p:cNvPr id="35" name="Text Placeholder 2"/>
          <p:cNvSpPr>
            <a:spLocks noGrp="1"/>
          </p:cNvSpPr>
          <p:nvPr>
            <p:ph type="body" sz="quarter" idx="14"/>
          </p:nvPr>
        </p:nvSpPr>
        <p:spPr>
          <a:xfrm>
            <a:off x="3290325" y="3500438"/>
            <a:ext cx="2577600" cy="2711854"/>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3" name="Straight Connector 12"/>
          <p:cNvCxnSpPr/>
          <p:nvPr/>
        </p:nvCxnSpPr>
        <p:spPr>
          <a:xfrm>
            <a:off x="533399" y="2227972"/>
            <a:ext cx="8024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546504" y="2298630"/>
            <a:ext cx="8024928" cy="1121024"/>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5"/>
          <p:cNvSpPr>
            <a:spLocks noGrp="1"/>
          </p:cNvSpPr>
          <p:nvPr>
            <p:ph type="body" sz="quarter" idx="18"/>
          </p:nvPr>
        </p:nvSpPr>
        <p:spPr>
          <a:xfrm>
            <a:off x="533399" y="614981"/>
            <a:ext cx="8024399" cy="1445593"/>
          </a:xfrm>
          <a:solidFill>
            <a:schemeClr val="accent1"/>
          </a:solidFill>
        </p:spPr>
        <p:txBody>
          <a:bodyPr lIns="5446800" tIns="72000" rIns="72000" bIns="7200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1" name="Text Placeholder 5"/>
          <p:cNvSpPr>
            <a:spLocks noGrp="1"/>
          </p:cNvSpPr>
          <p:nvPr>
            <p:ph type="body" sz="quarter" idx="22"/>
          </p:nvPr>
        </p:nvSpPr>
        <p:spPr>
          <a:xfrm>
            <a:off x="6036049" y="3500438"/>
            <a:ext cx="2577600" cy="2711854"/>
          </a:xfrm>
          <a:solidFill>
            <a:schemeClr val="accent1"/>
          </a:solidFill>
        </p:spPr>
        <p:txBody>
          <a:bodyPr lIns="72000" tIns="72000" rIns="72000" bIns="72000"/>
          <a:lstStyle>
            <a:lvl1pPr>
              <a:defRPr sz="1800" b="1" i="1">
                <a:solidFill>
                  <a:schemeClr val="bg1"/>
                </a:solidFill>
              </a:defRPr>
            </a:lvl1pPr>
            <a:lvl2pPr marL="0" indent="0">
              <a:buNone/>
              <a:defRPr sz="1800" b="1"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9" name="Straight Connector 8"/>
          <p:cNvCxnSpPr/>
          <p:nvPr userDrawn="1"/>
        </p:nvCxnSpPr>
        <p:spPr>
          <a:xfrm>
            <a:off x="533399" y="2227972"/>
            <a:ext cx="8024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9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ustom layout 18">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9046" y="3819824"/>
            <a:ext cx="3240792"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533400" y="1738619"/>
            <a:ext cx="3246438" cy="1878013"/>
          </a:xfrm>
        </p:spPr>
        <p:txBody>
          <a:bodyPr/>
          <a:lstStyle/>
          <a:p>
            <a:r>
              <a:rPr lang="en-US"/>
              <a:t>Click icon to add picture</a:t>
            </a:r>
            <a:endParaRPr lang="en-GB"/>
          </a:p>
        </p:txBody>
      </p:sp>
      <p:sp>
        <p:nvSpPr>
          <p:cNvPr id="6" name="Chart Placeholder 5"/>
          <p:cNvSpPr>
            <a:spLocks noGrp="1"/>
          </p:cNvSpPr>
          <p:nvPr>
            <p:ph type="chart" sz="quarter" idx="19"/>
          </p:nvPr>
        </p:nvSpPr>
        <p:spPr>
          <a:xfrm>
            <a:off x="4500563" y="2781300"/>
            <a:ext cx="4107637" cy="3202056"/>
          </a:xfrm>
        </p:spPr>
        <p:txBody>
          <a:bodyPr/>
          <a:lstStyle/>
          <a:p>
            <a:r>
              <a:rPr lang="en-US"/>
              <a:t>Click icon to add chart</a:t>
            </a:r>
            <a:endParaRPr lang="en-GB"/>
          </a:p>
        </p:txBody>
      </p:sp>
      <p:sp>
        <p:nvSpPr>
          <p:cNvPr id="21" name="Text Placeholder 2"/>
          <p:cNvSpPr>
            <a:spLocks noGrp="1"/>
          </p:cNvSpPr>
          <p:nvPr>
            <p:ph type="body" sz="quarter" idx="20"/>
          </p:nvPr>
        </p:nvSpPr>
        <p:spPr>
          <a:xfrm>
            <a:off x="4500562" y="1600199"/>
            <a:ext cx="4107638" cy="1036639"/>
          </a:xfrm>
        </p:spPr>
        <p:txBody>
          <a:bodyPr/>
          <a:lstStyle>
            <a:lvl1pPr>
              <a:defRPr sz="1400" i="1">
                <a:solidFill>
                  <a:schemeClr val="accent1"/>
                </a:solidFill>
              </a:defRPr>
            </a:lvl1pPr>
          </a:lstStyle>
          <a:p>
            <a:pPr lvl="0"/>
            <a:r>
              <a:rPr lang="en-US"/>
              <a:t>Edit Master text styles</a:t>
            </a:r>
          </a:p>
        </p:txBody>
      </p:sp>
      <p:cxnSp>
        <p:nvCxnSpPr>
          <p:cNvPr id="10" name="Straight Connector 9"/>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74800" cy="988520"/>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19">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69459" y="3819824"/>
            <a:ext cx="3250731"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5373753" y="1738619"/>
            <a:ext cx="3246438" cy="1878013"/>
          </a:xfrm>
        </p:spPr>
        <p:txBody>
          <a:bodyPr/>
          <a:lstStyle/>
          <a:p>
            <a:r>
              <a:rPr lang="en-US"/>
              <a:t>Click icon to add picture</a:t>
            </a:r>
            <a:endParaRPr lang="en-GB"/>
          </a:p>
        </p:txBody>
      </p:sp>
      <p:sp>
        <p:nvSpPr>
          <p:cNvPr id="6" name="Chart Placeholder 5"/>
          <p:cNvSpPr>
            <a:spLocks noGrp="1"/>
          </p:cNvSpPr>
          <p:nvPr>
            <p:ph type="chart" sz="quarter" idx="19"/>
          </p:nvPr>
        </p:nvSpPr>
        <p:spPr>
          <a:xfrm>
            <a:off x="533400" y="2781300"/>
            <a:ext cx="4201285" cy="3202056"/>
          </a:xfrm>
        </p:spPr>
        <p:txBody>
          <a:bodyPr/>
          <a:lstStyle/>
          <a:p>
            <a:r>
              <a:rPr lang="en-US"/>
              <a:t>Click icon to add chart</a:t>
            </a:r>
            <a:endParaRPr lang="en-GB"/>
          </a:p>
        </p:txBody>
      </p:sp>
      <p:sp>
        <p:nvSpPr>
          <p:cNvPr id="21" name="Text Placeholder 2"/>
          <p:cNvSpPr>
            <a:spLocks noGrp="1"/>
          </p:cNvSpPr>
          <p:nvPr>
            <p:ph type="body" sz="quarter" idx="20"/>
          </p:nvPr>
        </p:nvSpPr>
        <p:spPr>
          <a:xfrm>
            <a:off x="533399" y="1600199"/>
            <a:ext cx="4201285" cy="1036639"/>
          </a:xfrm>
        </p:spPr>
        <p:txBody>
          <a:bodyPr/>
          <a:lstStyle>
            <a:lvl1pPr>
              <a:defRPr sz="1400" i="1">
                <a:solidFill>
                  <a:schemeClr val="accent1"/>
                </a:solidFill>
              </a:defRPr>
            </a:lvl1pPr>
          </a:lstStyle>
          <a:p>
            <a:pPr lvl="0"/>
            <a:r>
              <a:rPr lang="en-US"/>
              <a:t>Edit Master text styles</a:t>
            </a:r>
          </a:p>
        </p:txBody>
      </p:sp>
      <p:cxnSp>
        <p:nvCxnSpPr>
          <p:cNvPr id="11" name="Straight Connector 10"/>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74800" cy="994562"/>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71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ustom layout 2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8"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9" name="Text Placeholder 11"/>
          <p:cNvSpPr>
            <a:spLocks noGrp="1"/>
          </p:cNvSpPr>
          <p:nvPr>
            <p:ph type="body" sz="quarter" idx="16"/>
          </p:nvPr>
        </p:nvSpPr>
        <p:spPr>
          <a:xfrm>
            <a:off x="533400" y="1752600"/>
            <a:ext cx="2590800" cy="2130552"/>
          </a:xfrm>
        </p:spPr>
        <p:txBody>
          <a:bodyPr/>
          <a:lstStyle>
            <a:lvl1pPr>
              <a:defRPr sz="1800" b="0" i="1" baseline="0">
                <a:solidFill>
                  <a:schemeClr val="tx2"/>
                </a:solidFill>
              </a:defRPr>
            </a:lvl1pPr>
          </a:lstStyle>
          <a:p>
            <a:pPr lvl="0"/>
            <a:r>
              <a:rPr lang="en-US" noProof="1"/>
              <a:t>Edit Master text styles</a:t>
            </a:r>
          </a:p>
        </p:txBody>
      </p:sp>
      <p:cxnSp>
        <p:nvCxnSpPr>
          <p:cNvPr id="7" name="Straight Connector 6"/>
          <p:cNvCxnSpPr/>
          <p:nvPr/>
        </p:nvCxnSpPr>
        <p:spPr>
          <a:xfrm>
            <a:off x="3276600" y="433077"/>
            <a:ext cx="5335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276600" y="503735"/>
            <a:ext cx="53352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0" name="Straight Connector 9"/>
          <p:cNvCxnSpPr/>
          <p:nvPr userDrawn="1"/>
        </p:nvCxnSpPr>
        <p:spPr>
          <a:xfrm>
            <a:off x="3276600" y="433077"/>
            <a:ext cx="5335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 overview">
    <p:spTree>
      <p:nvGrpSpPr>
        <p:cNvPr id="1" name=""/>
        <p:cNvGrpSpPr/>
        <p:nvPr/>
      </p:nvGrpSpPr>
      <p:grpSpPr>
        <a:xfrm>
          <a:off x="0" y="0"/>
          <a:ext cx="0" cy="0"/>
          <a:chOff x="0" y="0"/>
          <a:chExt cx="0" cy="0"/>
        </a:xfrm>
      </p:grpSpPr>
      <p:sp>
        <p:nvSpPr>
          <p:cNvPr id="15" name="SmartArt Placeholder 4"/>
          <p:cNvSpPr>
            <a:spLocks noGrp="1"/>
          </p:cNvSpPr>
          <p:nvPr>
            <p:ph type="dgm" sz="quarter" idx="19"/>
          </p:nvPr>
        </p:nvSpPr>
        <p:spPr>
          <a:xfrm>
            <a:off x="6337280" y="1752599"/>
            <a:ext cx="2264400" cy="4419602"/>
          </a:xfrm>
        </p:spPr>
        <p:txBody>
          <a:bodyPr/>
          <a:lstStyle/>
          <a:p>
            <a:r>
              <a:rPr lang="en-US"/>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43" name="Picture Placeholder 42"/>
          <p:cNvSpPr>
            <a:spLocks noGrp="1"/>
          </p:cNvSpPr>
          <p:nvPr>
            <p:ph type="pic" sz="quarter" idx="14"/>
          </p:nvPr>
        </p:nvSpPr>
        <p:spPr>
          <a:xfrm>
            <a:off x="4652024" y="1752600"/>
            <a:ext cx="1555200" cy="4419600"/>
          </a:xfrm>
        </p:spPr>
        <p:txBody>
          <a:bodyPr/>
          <a:lstStyle/>
          <a:p>
            <a:r>
              <a:rPr lang="en-US"/>
              <a:t>Click icon to add picture</a:t>
            </a:r>
            <a:endParaRPr lang="en-GB"/>
          </a:p>
        </p:txBody>
      </p:sp>
      <p:cxnSp>
        <p:nvCxnSpPr>
          <p:cNvPr id="11" name="Straight Connector 10"/>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68705" cy="114696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15"/>
          </p:nvPr>
        </p:nvSpPr>
        <p:spPr>
          <a:xfrm>
            <a:off x="533399" y="1752600"/>
            <a:ext cx="3967164" cy="4419600"/>
          </a:xfrm>
        </p:spPr>
        <p:txBody>
          <a:bodyPr/>
          <a:lstStyle/>
          <a:p>
            <a:r>
              <a:rPr lang="en-US"/>
              <a:t>Click icon to add table</a:t>
            </a:r>
            <a:endParaRPr lang="en-GB" dirty="0"/>
          </a:p>
        </p:txBody>
      </p:sp>
      <p:sp>
        <p:nvSpPr>
          <p:cNvPr id="41" name="Text Placeholder 40"/>
          <p:cNvSpPr>
            <a:spLocks noGrp="1"/>
          </p:cNvSpPr>
          <p:nvPr>
            <p:ph type="body" sz="quarter" idx="13"/>
          </p:nvPr>
        </p:nvSpPr>
        <p:spPr>
          <a:xfrm>
            <a:off x="6485366" y="2010272"/>
            <a:ext cx="1968229" cy="3928801"/>
          </a:xfrm>
        </p:spPr>
        <p:txBody>
          <a:bodyPr/>
          <a:lstStyle>
            <a:lvl1pPr>
              <a:defRPr sz="2000" b="1" i="1">
                <a:solidFill>
                  <a:schemeClr val="bg1"/>
                </a:solidFill>
              </a:defRPr>
            </a:lvl1pPr>
          </a:lstStyle>
          <a:p>
            <a:pPr lvl="0"/>
            <a:r>
              <a:rPr lang="en-US"/>
              <a:t>Edit Master text styles</a:t>
            </a:r>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5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Key point">
    <p:spTree>
      <p:nvGrpSpPr>
        <p:cNvPr id="1" name=""/>
        <p:cNvGrpSpPr/>
        <p:nvPr/>
      </p:nvGrpSpPr>
      <p:grpSpPr>
        <a:xfrm>
          <a:off x="0" y="0"/>
          <a:ext cx="0" cy="0"/>
          <a:chOff x="0" y="0"/>
          <a:chExt cx="0" cy="0"/>
        </a:xfrm>
      </p:grpSpPr>
      <p:sp>
        <p:nvSpPr>
          <p:cNvPr id="4" name="Rectangle 3"/>
          <p:cNvSpPr/>
          <p:nvPr/>
        </p:nvSpPr>
        <p:spPr>
          <a:xfrm>
            <a:off x="1" y="1"/>
            <a:ext cx="9144000" cy="6003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9" name="Content Placeholder 2"/>
          <p:cNvSpPr>
            <a:spLocks noGrp="1"/>
          </p:cNvSpPr>
          <p:nvPr>
            <p:ph idx="1"/>
          </p:nvPr>
        </p:nvSpPr>
        <p:spPr>
          <a:xfrm>
            <a:off x="533400" y="2128617"/>
            <a:ext cx="8077200" cy="3665434"/>
          </a:xfrm>
        </p:spPr>
        <p:txBody>
          <a:bodyPr>
            <a:noAutofit/>
          </a:bodyPr>
          <a:lstStyle>
            <a:lvl1pPr>
              <a:lnSpc>
                <a:spcPts val="3200"/>
              </a:lnSpc>
              <a:spcBef>
                <a:spcPts val="0"/>
              </a:spcBef>
              <a:spcAft>
                <a:spcPts val="600"/>
              </a:spcAft>
              <a:defRPr sz="2800" baseline="0">
                <a:solidFill>
                  <a:schemeClr val="bg1"/>
                </a:solidFill>
              </a:defRPr>
            </a:lvl1pPr>
            <a:lvl2pPr marL="444500" indent="-263525">
              <a:lnSpc>
                <a:spcPts val="3200"/>
              </a:lnSpc>
              <a:spcBef>
                <a:spcPts val="0"/>
              </a:spcBef>
              <a:spcAft>
                <a:spcPts val="600"/>
              </a:spcAft>
              <a:buClr>
                <a:schemeClr val="bg1"/>
              </a:buClr>
              <a:defRPr sz="2800">
                <a:solidFill>
                  <a:schemeClr val="bg1"/>
                </a:solidFill>
              </a:defRPr>
            </a:lvl2pPr>
            <a:lvl3pPr marL="714375" indent="-266700">
              <a:lnSpc>
                <a:spcPts val="3200"/>
              </a:lnSpc>
              <a:spcBef>
                <a:spcPts val="0"/>
              </a:spcBef>
              <a:spcAft>
                <a:spcPts val="600"/>
              </a:spcAft>
              <a:buClr>
                <a:schemeClr val="bg1"/>
              </a:buClr>
              <a:defRPr sz="2800">
                <a:solidFill>
                  <a:schemeClr val="bg1"/>
                </a:solidFill>
              </a:defRPr>
            </a:lvl3pPr>
            <a:lvl4pPr marL="984250" indent="-266700">
              <a:lnSpc>
                <a:spcPts val="3200"/>
              </a:lnSpc>
              <a:spcBef>
                <a:spcPts val="0"/>
              </a:spcBef>
              <a:spcAft>
                <a:spcPts val="600"/>
              </a:spcAft>
              <a:buClr>
                <a:schemeClr val="bg1"/>
              </a:buClr>
              <a:defRPr sz="2800">
                <a:solidFill>
                  <a:schemeClr val="bg1"/>
                </a:solidFill>
              </a:defRPr>
            </a:lvl4pPr>
            <a:lvl5pPr marL="1341438" indent="-266700">
              <a:lnSpc>
                <a:spcPts val="3200"/>
              </a:lnSpc>
              <a:spcBef>
                <a:spcPts val="0"/>
              </a:spcBef>
              <a:spcAft>
                <a:spcPts val="600"/>
              </a:spcAft>
              <a:buClr>
                <a:schemeClr val="bg1"/>
              </a:buClr>
              <a:defRPr sz="28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533399" y="716049"/>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786707"/>
            <a:ext cx="8074800" cy="1069254"/>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62439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Key point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5" name="Content Placeholder 26"/>
          <p:cNvSpPr>
            <a:spLocks noGrp="1"/>
          </p:cNvSpPr>
          <p:nvPr>
            <p:ph sz="quarter" idx="15"/>
          </p:nvPr>
        </p:nvSpPr>
        <p:spPr>
          <a:xfrm>
            <a:off x="533400" y="2026067"/>
            <a:ext cx="8077200" cy="3921807"/>
          </a:xfrm>
        </p:spPr>
        <p:txBody>
          <a:bodyPr/>
          <a:lstStyle>
            <a:lvl1pPr>
              <a:lnSpc>
                <a:spcPts val="3200"/>
              </a:lnSpc>
              <a:defRPr sz="2800" baseline="0">
                <a:solidFill>
                  <a:schemeClr val="tx2"/>
                </a:solidFill>
              </a:defRPr>
            </a:lvl1pPr>
            <a:lvl2pPr>
              <a:lnSpc>
                <a:spcPts val="3200"/>
              </a:lnSpc>
              <a:buClr>
                <a:schemeClr val="tx2"/>
              </a:buClr>
              <a:defRPr sz="2800">
                <a:solidFill>
                  <a:schemeClr val="tx2"/>
                </a:solidFill>
              </a:defRPr>
            </a:lvl2pPr>
            <a:lvl3pPr>
              <a:lnSpc>
                <a:spcPts val="3200"/>
              </a:lnSpc>
              <a:buClr>
                <a:schemeClr val="tx2"/>
              </a:buClr>
              <a:defRPr sz="2800">
                <a:solidFill>
                  <a:schemeClr val="tx2"/>
                </a:solidFill>
              </a:defRPr>
            </a:lvl3pPr>
            <a:lvl4pPr>
              <a:lnSpc>
                <a:spcPts val="3200"/>
              </a:lnSpc>
              <a:buClr>
                <a:schemeClr val="tx2"/>
              </a:buClr>
              <a:defRPr sz="2800">
                <a:solidFill>
                  <a:schemeClr val="tx2"/>
                </a:solidFill>
              </a:defRPr>
            </a:lvl4pPr>
            <a:lvl5pPr>
              <a:lnSpc>
                <a:spcPts val="3200"/>
              </a:lnSpc>
              <a:buClr>
                <a:schemeClr val="tx2"/>
              </a:buClr>
              <a:defRPr sz="28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7" name="Straight Connector 6"/>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2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spTree>
    <p:extLst>
      <p:ext uri="{BB962C8B-B14F-4D97-AF65-F5344CB8AC3E}">
        <p14:creationId xmlns:p14="http://schemas.microsoft.com/office/powerpoint/2010/main" val="1442603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header only">
    <p:spTree>
      <p:nvGrpSpPr>
        <p:cNvPr id="1" name=""/>
        <p:cNvGrpSpPr/>
        <p:nvPr/>
      </p:nvGrpSpPr>
      <p:grpSpPr>
        <a:xfrm>
          <a:off x="0" y="0"/>
          <a:ext cx="0" cy="0"/>
          <a:chOff x="0" y="0"/>
          <a:chExt cx="0" cy="0"/>
        </a:xfrm>
      </p:grpSpPr>
      <p:cxnSp>
        <p:nvCxnSpPr>
          <p:cNvPr id="9" name="Straight Connector 8"/>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4"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cxnSp>
        <p:nvCxnSpPr>
          <p:cNvPr id="5" name="Straight Connector 4"/>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007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ustom layout 20">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spTree>
    <p:extLst>
      <p:ext uri="{BB962C8B-B14F-4D97-AF65-F5344CB8AC3E}">
        <p14:creationId xmlns:p14="http://schemas.microsoft.com/office/powerpoint/2010/main" val="254434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ustom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4236269" y="625514"/>
            <a:ext cx="437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236270" y="696172"/>
            <a:ext cx="4371156"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4236269" y="625514"/>
            <a:ext cx="437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34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ustom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533399" y="562151"/>
            <a:ext cx="43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400" y="632809"/>
            <a:ext cx="4400740"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533399" y="562151"/>
            <a:ext cx="43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0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pag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spTree>
    <p:extLst>
      <p:ext uri="{BB962C8B-B14F-4D97-AF65-F5344CB8AC3E}">
        <p14:creationId xmlns:p14="http://schemas.microsoft.com/office/powerpoint/2010/main" val="3661567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opyrigh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0784" y="2595372"/>
            <a:ext cx="5742432" cy="1392936"/>
          </a:xfrm>
          <a:prstGeom prst="rect">
            <a:avLst/>
          </a:prstGeom>
        </p:spPr>
      </p:pic>
      <p:sp>
        <p:nvSpPr>
          <p:cNvPr id="5" name="Text Placeholder 4"/>
          <p:cNvSpPr>
            <a:spLocks noGrp="1"/>
          </p:cNvSpPr>
          <p:nvPr>
            <p:ph type="body" sz="quarter" idx="10"/>
          </p:nvPr>
        </p:nvSpPr>
        <p:spPr>
          <a:xfrm>
            <a:off x="2538412" y="4120541"/>
            <a:ext cx="4067175" cy="1581150"/>
          </a:xfrm>
        </p:spPr>
        <p:txBody>
          <a:bodyPr/>
          <a:lstStyle>
            <a:lvl1pPr algn="ctr">
              <a:spcAft>
                <a:spcPts val="0"/>
              </a:spcAft>
              <a:defRPr sz="900" i="1">
                <a:solidFill>
                  <a:srgbClr val="333333"/>
                </a:solidFill>
              </a:defRPr>
            </a:lvl1pPr>
          </a:lstStyle>
          <a:p>
            <a:pPr lvl="0"/>
            <a:r>
              <a:rPr lang="en-US"/>
              <a:t>Edit Master text styles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spTree>
    <p:extLst>
      <p:ext uri="{BB962C8B-B14F-4D97-AF65-F5344CB8AC3E}">
        <p14:creationId xmlns:p14="http://schemas.microsoft.com/office/powerpoint/2010/main" val="930295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copyright page">
  <p:cSld name="2_copyright page">
    <p:spTree>
      <p:nvGrpSpPr>
        <p:cNvPr id="1" name="Shape 79"/>
        <p:cNvGrpSpPr/>
        <p:nvPr/>
      </p:nvGrpSpPr>
      <p:grpSpPr>
        <a:xfrm>
          <a:off x="0" y="0"/>
          <a:ext cx="0" cy="0"/>
          <a:chOff x="0" y="0"/>
          <a:chExt cx="0" cy="0"/>
        </a:xfrm>
      </p:grpSpPr>
      <p:pic>
        <p:nvPicPr>
          <p:cNvPr id="80" name="Google Shape;80;p5"/>
          <p:cNvPicPr preferRelativeResize="0"/>
          <p:nvPr/>
        </p:nvPicPr>
        <p:blipFill rotWithShape="1">
          <a:blip r:embed="rId2">
            <a:alphaModFix/>
          </a:blip>
          <a:srcRect/>
          <a:stretch/>
        </p:blipFill>
        <p:spPr>
          <a:xfrm>
            <a:off x="1700784" y="2595372"/>
            <a:ext cx="5742432" cy="1392936"/>
          </a:xfrm>
          <a:prstGeom prst="rect">
            <a:avLst/>
          </a:prstGeom>
          <a:noFill/>
          <a:ln>
            <a:noFill/>
          </a:ln>
        </p:spPr>
      </p:pic>
      <p:sp>
        <p:nvSpPr>
          <p:cNvPr id="81" name="Google Shape;81;p5"/>
          <p:cNvSpPr txBox="1">
            <a:spLocks noGrp="1"/>
          </p:cNvSpPr>
          <p:nvPr>
            <p:ph type="body" idx="1"/>
          </p:nvPr>
        </p:nvSpPr>
        <p:spPr>
          <a:xfrm>
            <a:off x="2538412" y="4120541"/>
            <a:ext cx="4067100" cy="15813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rgbClr val="333333"/>
              </a:buClr>
              <a:buSzPts val="900"/>
              <a:buFont typeface="Arial"/>
              <a:buNone/>
              <a:defRPr sz="900" i="1">
                <a:solidFill>
                  <a:srgbClr val="333333"/>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900"/>
              </a:spcBef>
              <a:spcAft>
                <a:spcPts val="0"/>
              </a:spcAft>
              <a:buClr>
                <a:schemeClr val="dk1"/>
              </a:buClr>
              <a:buSzPts val="1800"/>
              <a:buChar char="o"/>
              <a:defRPr/>
            </a:lvl3pPr>
            <a:lvl4pPr marL="1828800" lvl="3" indent="-342900" algn="l" rtl="0">
              <a:lnSpc>
                <a:spcPct val="100000"/>
              </a:lnSpc>
              <a:spcBef>
                <a:spcPts val="900"/>
              </a:spcBef>
              <a:spcAft>
                <a:spcPts val="0"/>
              </a:spcAft>
              <a:buClr>
                <a:schemeClr val="dk1"/>
              </a:buClr>
              <a:buSzPts val="1800"/>
              <a:buChar char="–"/>
              <a:defRPr/>
            </a:lvl4pPr>
            <a:lvl5pPr marL="2286000" lvl="4" indent="-342900" algn="l" rtl="0">
              <a:lnSpc>
                <a:spcPct val="100000"/>
              </a:lnSpc>
              <a:spcBef>
                <a:spcPts val="900"/>
              </a:spcBef>
              <a:spcAft>
                <a:spcPts val="0"/>
              </a:spcAft>
              <a:buClr>
                <a:schemeClr val="dk1"/>
              </a:buClr>
              <a:buSzPts val="1800"/>
              <a:buChar char="›"/>
              <a:defRPr/>
            </a:lvl5pPr>
            <a:lvl6pPr marL="2743200" lvl="5" indent="-342900" algn="l" rtl="0">
              <a:lnSpc>
                <a:spcPct val="100000"/>
              </a:lnSpc>
              <a:spcBef>
                <a:spcPts val="900"/>
              </a:spcBef>
              <a:spcAft>
                <a:spcPts val="0"/>
              </a:spcAft>
              <a:buClr>
                <a:schemeClr val="dk1"/>
              </a:buClr>
              <a:buSzPts val="1800"/>
              <a:buChar char="~"/>
              <a:defRPr/>
            </a:lvl6pPr>
            <a:lvl7pPr marL="3200400" lvl="6" indent="-342900" algn="l" rtl="0">
              <a:lnSpc>
                <a:spcPct val="90000"/>
              </a:lnSpc>
              <a:spcBef>
                <a:spcPts val="900"/>
              </a:spcBef>
              <a:spcAft>
                <a:spcPts val="0"/>
              </a:spcAft>
              <a:buClr>
                <a:schemeClr val="dk1"/>
              </a:buClr>
              <a:buSzPts val="1800"/>
              <a:buChar char="•"/>
              <a:defRPr/>
            </a:lvl7pPr>
            <a:lvl8pPr marL="3657600" lvl="7" indent="-342900" algn="l" rtl="0">
              <a:lnSpc>
                <a:spcPct val="90000"/>
              </a:lnSpc>
              <a:spcBef>
                <a:spcPts val="281"/>
              </a:spcBef>
              <a:spcAft>
                <a:spcPts val="0"/>
              </a:spcAft>
              <a:buClr>
                <a:schemeClr val="dk1"/>
              </a:buClr>
              <a:buSzPts val="1800"/>
              <a:buChar char="•"/>
              <a:defRPr/>
            </a:lvl8pPr>
            <a:lvl9pPr marL="4114800" lvl="8" indent="-342900" algn="l" rtl="0">
              <a:lnSpc>
                <a:spcPct val="90000"/>
              </a:lnSpc>
              <a:spcBef>
                <a:spcPts val="281"/>
              </a:spcBef>
              <a:spcAft>
                <a:spcPts val="0"/>
              </a:spcAft>
              <a:buClr>
                <a:schemeClr val="dk1"/>
              </a:buClr>
              <a:buSzPts val="1800"/>
              <a:buChar char="•"/>
              <a:defRPr/>
            </a:lvl9pPr>
          </a:lstStyle>
          <a:p>
            <a:endParaRPr/>
          </a:p>
        </p:txBody>
      </p:sp>
      <p:pic>
        <p:nvPicPr>
          <p:cNvPr id="82" name="Google Shape;82;p5"/>
          <p:cNvPicPr preferRelativeResize="0"/>
          <p:nvPr/>
        </p:nvPicPr>
        <p:blipFill rotWithShape="1">
          <a:blip r:embed="rId3">
            <a:alphaModFix/>
          </a:blip>
          <a:srcRect/>
          <a:stretch/>
        </p:blipFill>
        <p:spPr>
          <a:xfrm>
            <a:off x="7408160" y="5894830"/>
            <a:ext cx="1735839" cy="963170"/>
          </a:xfrm>
          <a:prstGeom prst="rect">
            <a:avLst/>
          </a:prstGeom>
          <a:noFill/>
          <a:ln>
            <a:noFill/>
          </a:ln>
        </p:spPr>
      </p:pic>
      <p:pic>
        <p:nvPicPr>
          <p:cNvPr id="83" name="Google Shape;83;p5"/>
          <p:cNvPicPr preferRelativeResize="0"/>
          <p:nvPr/>
        </p:nvPicPr>
        <p:blipFill rotWithShape="1">
          <a:blip r:embed="rId3">
            <a:alphaModFix/>
          </a:blip>
          <a:srcRect/>
          <a:stretch/>
        </p:blipFill>
        <p:spPr>
          <a:xfrm>
            <a:off x="7408160" y="5894830"/>
            <a:ext cx="1735839" cy="963170"/>
          </a:xfrm>
          <a:prstGeom prst="rect">
            <a:avLst/>
          </a:prstGeom>
          <a:noFill/>
          <a:ln>
            <a:noFill/>
          </a:ln>
        </p:spPr>
      </p:pic>
    </p:spTree>
    <p:extLst>
      <p:ext uri="{BB962C8B-B14F-4D97-AF65-F5344CB8AC3E}">
        <p14:creationId xmlns:p14="http://schemas.microsoft.com/office/powerpoint/2010/main" val="74520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overview  2">
    <p:spTree>
      <p:nvGrpSpPr>
        <p:cNvPr id="1" name=""/>
        <p:cNvGrpSpPr/>
        <p:nvPr/>
      </p:nvGrpSpPr>
      <p:grpSpPr>
        <a:xfrm>
          <a:off x="0" y="0"/>
          <a:ext cx="0" cy="0"/>
          <a:chOff x="0" y="0"/>
          <a:chExt cx="0" cy="0"/>
        </a:xfrm>
      </p:grpSpPr>
      <p:sp>
        <p:nvSpPr>
          <p:cNvPr id="15" name="SmartArt Placeholder 4"/>
          <p:cNvSpPr>
            <a:spLocks noGrp="1"/>
          </p:cNvSpPr>
          <p:nvPr>
            <p:ph type="dgm" sz="quarter" idx="19"/>
          </p:nvPr>
        </p:nvSpPr>
        <p:spPr>
          <a:xfrm>
            <a:off x="2268121" y="1752599"/>
            <a:ext cx="2264400" cy="4419600"/>
          </a:xfrm>
        </p:spPr>
        <p:txBody>
          <a:bodyPr/>
          <a:lstStyle/>
          <a:p>
            <a:r>
              <a:rPr lang="en-US"/>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11" name="Text Placeholder 40"/>
          <p:cNvSpPr>
            <a:spLocks noGrp="1"/>
          </p:cNvSpPr>
          <p:nvPr>
            <p:ph type="body" sz="quarter" idx="13"/>
          </p:nvPr>
        </p:nvSpPr>
        <p:spPr>
          <a:xfrm>
            <a:off x="2416207" y="1975365"/>
            <a:ext cx="1968229" cy="3974069"/>
          </a:xfrm>
        </p:spPr>
        <p:txBody>
          <a:bodyPr/>
          <a:lstStyle>
            <a:lvl1pPr>
              <a:defRPr sz="2000" b="1" i="1">
                <a:solidFill>
                  <a:schemeClr val="bg1"/>
                </a:solidFill>
              </a:defRPr>
            </a:lvl1pPr>
          </a:lstStyle>
          <a:p>
            <a:pPr lvl="0"/>
            <a:r>
              <a:rPr lang="en-US"/>
              <a:t>Edit Master text styles</a:t>
            </a:r>
          </a:p>
        </p:txBody>
      </p:sp>
      <p:sp>
        <p:nvSpPr>
          <p:cNvPr id="12" name="Picture Placeholder 42"/>
          <p:cNvSpPr>
            <a:spLocks noGrp="1"/>
          </p:cNvSpPr>
          <p:nvPr>
            <p:ph type="pic" sz="quarter" idx="14"/>
          </p:nvPr>
        </p:nvSpPr>
        <p:spPr>
          <a:xfrm>
            <a:off x="548768" y="1752600"/>
            <a:ext cx="1555200" cy="4419600"/>
          </a:xfrm>
        </p:spPr>
        <p:txBody>
          <a:bodyPr/>
          <a:lstStyle/>
          <a:p>
            <a:r>
              <a:rPr lang="en-US"/>
              <a:t>Click icon to add picture</a:t>
            </a:r>
            <a:endParaRPr lang="en-GB" dirty="0"/>
          </a:p>
        </p:txBody>
      </p:sp>
      <p:cxnSp>
        <p:nvCxnSpPr>
          <p:cNvPr id="13" name="Straight Connector 12"/>
          <p:cNvCxnSpPr/>
          <p:nvPr/>
        </p:nvCxnSpPr>
        <p:spPr>
          <a:xfrm>
            <a:off x="533399" y="553085"/>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3399" y="605637"/>
            <a:ext cx="8068705" cy="108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4819292" y="1752599"/>
            <a:ext cx="3782812" cy="4419600"/>
          </a:xfrm>
        </p:spPr>
        <p:txBody>
          <a:bodyPr/>
          <a:lstStyle/>
          <a:p>
            <a:r>
              <a:rPr lang="en-US"/>
              <a:t>Click icon to add table</a:t>
            </a:r>
            <a:endParaRPr lang="en-GB" dirty="0"/>
          </a:p>
        </p:txBody>
      </p:sp>
      <p:cxnSp>
        <p:nvCxnSpPr>
          <p:cNvPr id="9" name="Straight Connector 8"/>
          <p:cNvCxnSpPr/>
          <p:nvPr userDrawn="1"/>
        </p:nvCxnSpPr>
        <p:spPr>
          <a:xfrm>
            <a:off x="533399" y="553085"/>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header only">
  <p:cSld name="1_header only">
    <p:spTree>
      <p:nvGrpSpPr>
        <p:cNvPr id="1" name="Shape 74"/>
        <p:cNvGrpSpPr/>
        <p:nvPr/>
      </p:nvGrpSpPr>
      <p:grpSpPr>
        <a:xfrm>
          <a:off x="0" y="0"/>
          <a:ext cx="0" cy="0"/>
          <a:chOff x="0" y="0"/>
          <a:chExt cx="0" cy="0"/>
        </a:xfrm>
      </p:grpSpPr>
      <p:cxnSp>
        <p:nvCxnSpPr>
          <p:cNvPr id="75" name="Google Shape;75;p4"/>
          <p:cNvCxnSpPr/>
          <p:nvPr/>
        </p:nvCxnSpPr>
        <p:spPr>
          <a:xfrm>
            <a:off x="533399" y="534979"/>
            <a:ext cx="8074800" cy="0"/>
          </a:xfrm>
          <a:prstGeom prst="straightConnector1">
            <a:avLst/>
          </a:prstGeom>
          <a:noFill/>
          <a:ln w="12700" cap="flat" cmpd="sng">
            <a:solidFill>
              <a:srgbClr val="006CB8"/>
            </a:solidFill>
            <a:prstDash val="solid"/>
            <a:round/>
            <a:headEnd type="none" w="sm" len="sm"/>
            <a:tailEnd type="none" w="sm" len="sm"/>
          </a:ln>
        </p:spPr>
      </p:cxnSp>
      <p:sp>
        <p:nvSpPr>
          <p:cNvPr id="76" name="Google Shape;76;p4"/>
          <p:cNvSpPr txBox="1">
            <a:spLocks noGrp="1"/>
          </p:cNvSpPr>
          <p:nvPr>
            <p:ph type="title"/>
          </p:nvPr>
        </p:nvSpPr>
        <p:spPr>
          <a:xfrm>
            <a:off x="533399" y="605637"/>
            <a:ext cx="8068800" cy="98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4"/>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8" name="Google Shape;78;p4"/>
          <p:cNvCxnSpPr/>
          <p:nvPr/>
        </p:nvCxnSpPr>
        <p:spPr>
          <a:xfrm>
            <a:off x="533399" y="534979"/>
            <a:ext cx="8074800" cy="0"/>
          </a:xfrm>
          <a:prstGeom prst="straightConnector1">
            <a:avLst/>
          </a:prstGeom>
          <a:noFill/>
          <a:ln w="12700" cap="flat" cmpd="sng">
            <a:solidFill>
              <a:srgbClr val="006CB8"/>
            </a:solidFill>
            <a:prstDash val="solid"/>
            <a:round/>
            <a:headEnd type="none" w="sm" len="sm"/>
            <a:tailEnd type="none" w="sm" len="sm"/>
          </a:ln>
        </p:spPr>
      </p:cxnSp>
    </p:spTree>
    <p:extLst>
      <p:ext uri="{BB962C8B-B14F-4D97-AF65-F5344CB8AC3E}">
        <p14:creationId xmlns:p14="http://schemas.microsoft.com/office/powerpoint/2010/main" val="355506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overview  3">
    <p:spTree>
      <p:nvGrpSpPr>
        <p:cNvPr id="1" name=""/>
        <p:cNvGrpSpPr/>
        <p:nvPr/>
      </p:nvGrpSpPr>
      <p:grpSpPr>
        <a:xfrm>
          <a:off x="0" y="0"/>
          <a:ext cx="0" cy="0"/>
          <a:chOff x="0" y="0"/>
          <a:chExt cx="0" cy="0"/>
        </a:xfrm>
      </p:grpSpPr>
      <p:sp>
        <p:nvSpPr>
          <p:cNvPr id="11" name="SmartArt Placeholder 4"/>
          <p:cNvSpPr>
            <a:spLocks noGrp="1"/>
          </p:cNvSpPr>
          <p:nvPr>
            <p:ph type="dgm" sz="quarter" idx="19"/>
          </p:nvPr>
        </p:nvSpPr>
        <p:spPr>
          <a:xfrm>
            <a:off x="0" y="1916112"/>
            <a:ext cx="2485187" cy="4298633"/>
          </a:xfrm>
        </p:spPr>
        <p:txBody>
          <a:bodyPr/>
          <a:lstStyle/>
          <a:p>
            <a:r>
              <a:rPr lang="en-US"/>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14"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7" name="Text Placeholder 40"/>
          <p:cNvSpPr>
            <a:spLocks noGrp="1"/>
          </p:cNvSpPr>
          <p:nvPr>
            <p:ph type="body" sz="quarter" idx="13"/>
          </p:nvPr>
        </p:nvSpPr>
        <p:spPr>
          <a:xfrm>
            <a:off x="598097" y="2010272"/>
            <a:ext cx="1742537" cy="4091479"/>
          </a:xfrm>
        </p:spPr>
        <p:txBody>
          <a:bodyPr/>
          <a:lstStyle>
            <a:lvl1pPr>
              <a:defRPr sz="2000" b="1" i="1">
                <a:solidFill>
                  <a:schemeClr val="bg1"/>
                </a:solidFill>
              </a:defRPr>
            </a:lvl1pPr>
          </a:lstStyle>
          <a:p>
            <a:pPr lvl="0"/>
            <a:r>
              <a:rPr lang="en-US"/>
              <a:t>Edit Master text styles</a:t>
            </a:r>
          </a:p>
        </p:txBody>
      </p:sp>
      <p:cxnSp>
        <p:nvCxnSpPr>
          <p:cNvPr id="12" name="Straight Connector 11"/>
          <p:cNvCxnSpPr/>
          <p:nvPr/>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710066" y="2289580"/>
            <a:ext cx="5390947" cy="6912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2710066" y="3051437"/>
            <a:ext cx="5390947" cy="3163307"/>
          </a:xfrm>
        </p:spPr>
        <p:txBody>
          <a:bodyPr/>
          <a:lstStyle/>
          <a:p>
            <a:r>
              <a:rPr lang="en-US"/>
              <a:t>Click icon to add table</a:t>
            </a:r>
            <a:endParaRPr lang="en-GB" dirty="0"/>
          </a:p>
        </p:txBody>
      </p:sp>
      <p:cxnSp>
        <p:nvCxnSpPr>
          <p:cNvPr id="15" name="Straight Connector 14"/>
          <p:cNvCxnSpPr/>
          <p:nvPr userDrawn="1"/>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7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divider-1">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964C0AA-13C5-42F8-8707-B9C6EA4D33F1}" type="slidenum">
              <a:rPr lang="en-GB" smtClean="0"/>
              <a:t>‹#›</a:t>
            </a:fld>
            <a:endParaRPr lang="en-GB"/>
          </a:p>
        </p:txBody>
      </p:sp>
      <p:sp>
        <p:nvSpPr>
          <p:cNvPr id="4" name="Rectangle 3"/>
          <p:cNvSpPr/>
          <p:nvPr/>
        </p:nvSpPr>
        <p:spPr>
          <a:xfrm>
            <a:off x="-4246" y="0"/>
            <a:ext cx="9144000" cy="600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33400" y="3860155"/>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4600" y="3954863"/>
            <a:ext cx="80748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737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5" name="Rectangle 4"/>
          <p:cNvSpPr/>
          <p:nvPr/>
        </p:nvSpPr>
        <p:spPr>
          <a:xfrm>
            <a:off x="1" y="-27213"/>
            <a:ext cx="9144000" cy="60032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33400" y="3860155"/>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534600" y="3954863"/>
            <a:ext cx="80748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12290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cxnSp>
        <p:nvCxnSpPr>
          <p:cNvPr id="11" name="Straight Connector 10"/>
          <p:cNvCxnSpPr/>
          <p:nvPr/>
        </p:nvCxnSpPr>
        <p:spPr>
          <a:xfrm>
            <a:off x="533399" y="363420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4600" y="3704860"/>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533399" y="363420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6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2">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64C0AA-13C5-42F8-8707-B9C6EA4D33F1}" type="slidenum">
              <a:rPr lang="en-GB" smtClean="0"/>
              <a:pPr/>
              <a:t>‹#›</a:t>
            </a:fld>
            <a:endParaRPr lang="en-GB" dirty="0"/>
          </a:p>
        </p:txBody>
      </p:sp>
      <p:sp>
        <p:nvSpPr>
          <p:cNvPr id="3" name="Picture Placeholder 2"/>
          <p:cNvSpPr>
            <a:spLocks noGrp="1"/>
          </p:cNvSpPr>
          <p:nvPr>
            <p:ph type="pic" sz="quarter" idx="17"/>
          </p:nvPr>
        </p:nvSpPr>
        <p:spPr>
          <a:xfrm>
            <a:off x="0" y="0"/>
            <a:ext cx="9144000" cy="3092400"/>
          </a:xfrm>
        </p:spPr>
        <p:txBody>
          <a:bodyPr/>
          <a:lstStyle/>
          <a:p>
            <a:r>
              <a:rPr lang="en-US"/>
              <a:t>Click icon to add picture</a:t>
            </a:r>
            <a:endParaRPr lang="en-GB"/>
          </a:p>
        </p:txBody>
      </p:sp>
      <p:cxnSp>
        <p:nvCxnSpPr>
          <p:cNvPr id="11" name="Straight Connector 10"/>
          <p:cNvCxnSpPr/>
          <p:nvPr/>
        </p:nvCxnSpPr>
        <p:spPr>
          <a:xfrm>
            <a:off x="533399" y="3610906"/>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4600" y="3681564"/>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6" name="Straight Connector 5"/>
          <p:cNvCxnSpPr/>
          <p:nvPr userDrawn="1"/>
        </p:nvCxnSpPr>
        <p:spPr>
          <a:xfrm>
            <a:off x="533399" y="3610906"/>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59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 Target="../slides/slide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00" y="1825624"/>
            <a:ext cx="8074800" cy="41070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endParaRPr lang="en-GB" dirty="0"/>
          </a:p>
        </p:txBody>
      </p:sp>
      <p:sp>
        <p:nvSpPr>
          <p:cNvPr id="6" name="Slide Number Placeholder 5"/>
          <p:cNvSpPr>
            <a:spLocks noGrp="1"/>
          </p:cNvSpPr>
          <p:nvPr>
            <p:ph type="sldNum" sz="quarter" idx="4"/>
          </p:nvPr>
        </p:nvSpPr>
        <p:spPr>
          <a:xfrm>
            <a:off x="724952" y="6466512"/>
            <a:ext cx="407193" cy="181119"/>
          </a:xfrm>
          <a:prstGeom prst="rect">
            <a:avLst/>
          </a:prstGeom>
        </p:spPr>
        <p:txBody>
          <a:bodyPr vert="horz" lIns="0" tIns="0" rIns="0" bIns="0" rtlCol="0" anchor="t" anchorCtr="0">
            <a:noAutofit/>
          </a:bodyPr>
          <a:lstStyle>
            <a:lvl1pPr algn="l">
              <a:defRPr sz="800">
                <a:solidFill>
                  <a:srgbClr val="333333"/>
                </a:solidFill>
              </a:defRPr>
            </a:lvl1pPr>
          </a:lstStyle>
          <a:p>
            <a:fld id="{A964C0AA-13C5-42F8-8707-B9C6EA4D33F1}" type="slidenum">
              <a:rPr lang="en-GB" smtClean="0"/>
              <a:pPr/>
              <a:t>‹#›</a:t>
            </a:fld>
            <a:endParaRPr lang="en-GB" dirty="0"/>
          </a:p>
        </p:txBody>
      </p:sp>
      <p:sp>
        <p:nvSpPr>
          <p:cNvPr id="16" name="TextBox 15"/>
          <p:cNvSpPr txBox="1"/>
          <p:nvPr/>
        </p:nvSpPr>
        <p:spPr>
          <a:xfrm>
            <a:off x="944781" y="6516031"/>
            <a:ext cx="6676502" cy="2051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kern="1200" baseline="30000" dirty="0">
                <a:solidFill>
                  <a:schemeClr val="tx1"/>
                </a:solidFill>
                <a:latin typeface="+mn-lt"/>
                <a:ea typeface="+mn-ea"/>
                <a:cs typeface="+mn-cs"/>
              </a:rPr>
              <a:t>Insert Presentation Title Here</a:t>
            </a:r>
          </a:p>
        </p:txBody>
      </p:sp>
      <p:cxnSp>
        <p:nvCxnSpPr>
          <p:cNvPr id="19" name="Straight Connector 18"/>
          <p:cNvCxnSpPr/>
          <p:nvPr/>
        </p:nvCxnSpPr>
        <p:spPr>
          <a:xfrm>
            <a:off x="904992"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534600" y="685800"/>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2" name="Action Button: Home 1">
            <a:hlinkClick r:id="rId42" action="ppaction://hlinksldjump" highlightClick="1"/>
          </p:cNvPr>
          <p:cNvSpPr/>
          <p:nvPr/>
        </p:nvSpPr>
        <p:spPr>
          <a:xfrm>
            <a:off x="534600" y="6466511"/>
            <a:ext cx="126320"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cxnSp>
        <p:nvCxnSpPr>
          <p:cNvPr id="10" name="Straight Connector 9"/>
          <p:cNvCxnSpPr/>
          <p:nvPr userDrawn="1"/>
        </p:nvCxnSpPr>
        <p:spPr>
          <a:xfrm>
            <a:off x="904992"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Action Button: Home 10">
            <a:hlinkClick r:id="rId42" action="ppaction://hlinksldjump" highlightClick="1"/>
          </p:cNvPr>
          <p:cNvSpPr/>
          <p:nvPr userDrawn="1"/>
        </p:nvSpPr>
        <p:spPr>
          <a:xfrm>
            <a:off x="534600" y="6466511"/>
            <a:ext cx="126320"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spTree>
    <p:extLst>
      <p:ext uri="{BB962C8B-B14F-4D97-AF65-F5344CB8AC3E}">
        <p14:creationId xmlns:p14="http://schemas.microsoft.com/office/powerpoint/2010/main" val="383390774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 id="2147484031" r:id="rId40"/>
  </p:sldLayoutIdLst>
  <p:hf hdr="0" ftr="0" dt="0"/>
  <p:txStyles>
    <p:title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p:titleStyle>
    <p:bodyStyle>
      <a:lvl1pPr marL="0" indent="-273600" algn="l" defTabSz="514350" rtl="0" eaLnBrk="1" latinLnBrk="0" hangingPunct="1">
        <a:lnSpc>
          <a:spcPct val="100000"/>
        </a:lnSpc>
        <a:spcBef>
          <a:spcPts val="0"/>
        </a:spcBef>
        <a:spcAft>
          <a:spcPts val="900"/>
        </a:spcAft>
        <a:buFontTx/>
        <a:buNone/>
        <a:defRPr sz="1400" kern="1200">
          <a:solidFill>
            <a:schemeClr val="tx1"/>
          </a:solidFill>
          <a:latin typeface="+mn-lt"/>
          <a:ea typeface="+mn-ea"/>
          <a:cs typeface="+mn-cs"/>
        </a:defRPr>
      </a:lvl1pPr>
      <a:lvl2pPr marL="273600" indent="-273600" algn="l" defTabSz="514350" rtl="0" eaLnBrk="1" latinLnBrk="0" hangingPunct="1">
        <a:lnSpc>
          <a:spcPct val="100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2pPr>
      <a:lvl3pPr marL="547200" indent="-273600" algn="l" defTabSz="514350" rtl="0" eaLnBrk="1" latinLnBrk="0" hangingPunct="1">
        <a:lnSpc>
          <a:spcPct val="100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3pPr>
      <a:lvl4pPr marL="8244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4pPr>
      <a:lvl5pPr marL="1098000" indent="-273600" algn="l" defTabSz="514350" rtl="0" eaLnBrk="1" latinLnBrk="0" hangingPunct="1">
        <a:lnSpc>
          <a:spcPct val="100000"/>
        </a:lnSpc>
        <a:spcBef>
          <a:spcPts val="0"/>
        </a:spcBef>
        <a:spcAft>
          <a:spcPts val="900"/>
        </a:spcAft>
        <a:buFont typeface="Georgia" panose="02040502050405020303" pitchFamily="18" charset="0"/>
        <a:buChar char="›"/>
        <a:defRPr sz="1400" kern="1200">
          <a:solidFill>
            <a:schemeClr val="tx1"/>
          </a:solidFill>
          <a:latin typeface="+mn-lt"/>
          <a:ea typeface="+mn-ea"/>
          <a:cs typeface="+mn-cs"/>
        </a:defRPr>
      </a:lvl5pPr>
      <a:lvl6pPr marL="13716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45" pos="567" userDrawn="1">
          <p15:clr>
            <a:srgbClr val="F26B43"/>
          </p15:clr>
        </p15:guide>
        <p15:guide id="46" pos="1927" userDrawn="1">
          <p15:clr>
            <a:srgbClr val="F26B43"/>
          </p15:clr>
        </p15:guide>
        <p15:guide id="47" pos="2835" userDrawn="1">
          <p15:clr>
            <a:srgbClr val="F26B43"/>
          </p15:clr>
        </p15:guide>
        <p15:guide id="48" pos="1474" userDrawn="1">
          <p15:clr>
            <a:srgbClr val="F26B43"/>
          </p15:clr>
        </p15:guide>
        <p15:guide id="49" pos="113" userDrawn="1">
          <p15:clr>
            <a:srgbClr val="F26B43"/>
          </p15:clr>
        </p15:guide>
        <p15:guide id="50" pos="657" userDrawn="1">
          <p15:clr>
            <a:srgbClr val="F26B43"/>
          </p15:clr>
        </p15:guide>
        <p15:guide id="51" pos="1020" userDrawn="1">
          <p15:clr>
            <a:srgbClr val="F26B43"/>
          </p15:clr>
        </p15:guide>
        <p15:guide id="52" pos="3288" userDrawn="1">
          <p15:clr>
            <a:srgbClr val="F26B43"/>
          </p15:clr>
        </p15:guide>
        <p15:guide id="53" pos="3379" userDrawn="1">
          <p15:clr>
            <a:srgbClr val="F26B43"/>
          </p15:clr>
        </p15:guide>
        <p15:guide id="54" pos="3742" userDrawn="1">
          <p15:clr>
            <a:srgbClr val="F26B43"/>
          </p15:clr>
        </p15:guide>
        <p15:guide id="55" pos="3833" userDrawn="1">
          <p15:clr>
            <a:srgbClr val="F26B43"/>
          </p15:clr>
        </p15:guide>
        <p15:guide id="56" pos="4195" userDrawn="1">
          <p15:clr>
            <a:srgbClr val="F26B43"/>
          </p15:clr>
        </p15:guide>
        <p15:guide id="57" pos="4286" userDrawn="1">
          <p15:clr>
            <a:srgbClr val="F26B43"/>
          </p15:clr>
        </p15:guide>
        <p15:guide id="58" pos="1565" userDrawn="1">
          <p15:clr>
            <a:srgbClr val="F26B43"/>
          </p15:clr>
        </p15:guide>
        <p15:guide id="59" pos="4649" userDrawn="1">
          <p15:clr>
            <a:srgbClr val="F26B43"/>
          </p15:clr>
        </p15:guide>
        <p15:guide id="60" pos="4740" userDrawn="1">
          <p15:clr>
            <a:srgbClr val="F26B43"/>
          </p15:clr>
        </p15:guide>
        <p15:guide id="61" pos="5103" userDrawn="1">
          <p15:clr>
            <a:srgbClr val="F26B43"/>
          </p15:clr>
        </p15:guide>
        <p15:guide id="62" pos="5193" userDrawn="1">
          <p15:clr>
            <a:srgbClr val="F26B43"/>
          </p15:clr>
        </p15:guide>
        <p15:guide id="63" pos="5556" userDrawn="1">
          <p15:clr>
            <a:srgbClr val="F26B43"/>
          </p15:clr>
        </p15:guide>
        <p15:guide id="64" pos="5647" userDrawn="1">
          <p15:clr>
            <a:srgbClr val="F26B43"/>
          </p15:clr>
        </p15:guide>
        <p15:guide id="65" pos="2925" userDrawn="1">
          <p15:clr>
            <a:srgbClr val="F26B43"/>
          </p15:clr>
        </p15:guide>
        <p15:guide id="66" pos="2381" userDrawn="1">
          <p15:clr>
            <a:srgbClr val="F26B43"/>
          </p15:clr>
        </p15:guide>
        <p15:guide id="67" pos="2472" userDrawn="1">
          <p15:clr>
            <a:srgbClr val="F26B43"/>
          </p15:clr>
        </p15:guide>
        <p15:guide id="68" pos="2018" userDrawn="1">
          <p15:clr>
            <a:srgbClr val="F26B43"/>
          </p15:clr>
        </p15:guide>
        <p15:guide id="69" pos="1111" userDrawn="1">
          <p15:clr>
            <a:srgbClr val="F26B43"/>
          </p15:clr>
        </p15:guide>
        <p15:guide id="70" pos="204" userDrawn="1">
          <p15:clr>
            <a:srgbClr val="F26B43"/>
          </p15:clr>
        </p15:guide>
        <p15:guide id="71" orient="horz" pos="2205" userDrawn="1">
          <p15:clr>
            <a:srgbClr val="F26B43"/>
          </p15:clr>
        </p15:guide>
        <p15:guide id="72" orient="horz" pos="2115" userDrawn="1">
          <p15:clr>
            <a:srgbClr val="F26B43"/>
          </p15:clr>
        </p15:guide>
        <p15:guide id="73" orient="horz" pos="2568" userDrawn="1">
          <p15:clr>
            <a:srgbClr val="F26B43"/>
          </p15:clr>
        </p15:guide>
        <p15:guide id="74" orient="horz" pos="2659" userDrawn="1">
          <p15:clr>
            <a:srgbClr val="F26B43"/>
          </p15:clr>
        </p15:guide>
        <p15:guide id="75" orient="horz" pos="3022" userDrawn="1">
          <p15:clr>
            <a:srgbClr val="F26B43"/>
          </p15:clr>
        </p15:guide>
        <p15:guide id="76" orient="horz" pos="3113" userDrawn="1">
          <p15:clr>
            <a:srgbClr val="F26B43"/>
          </p15:clr>
        </p15:guide>
        <p15:guide id="77" orient="horz" pos="3475" userDrawn="1">
          <p15:clr>
            <a:srgbClr val="F26B43"/>
          </p15:clr>
        </p15:guide>
        <p15:guide id="78" orient="horz" pos="3566" userDrawn="1">
          <p15:clr>
            <a:srgbClr val="F26B43"/>
          </p15:clr>
        </p15:guide>
        <p15:guide id="79" orient="horz" pos="3929" userDrawn="1">
          <p15:clr>
            <a:srgbClr val="F26B43"/>
          </p15:clr>
        </p15:guide>
        <p15:guide id="80" orient="horz" pos="4020" userDrawn="1">
          <p15:clr>
            <a:srgbClr val="F26B43"/>
          </p15:clr>
        </p15:guide>
        <p15:guide id="81" orient="horz" pos="1661" userDrawn="1">
          <p15:clr>
            <a:srgbClr val="F26B43"/>
          </p15:clr>
        </p15:guide>
        <p15:guide id="82" orient="horz" pos="1752" userDrawn="1">
          <p15:clr>
            <a:srgbClr val="F26B43"/>
          </p15:clr>
        </p15:guide>
        <p15:guide id="83" orient="horz" pos="1207" userDrawn="1">
          <p15:clr>
            <a:srgbClr val="F26B43"/>
          </p15:clr>
        </p15:guide>
        <p15:guide id="84" orient="horz" pos="1298" userDrawn="1">
          <p15:clr>
            <a:srgbClr val="F26B43"/>
          </p15:clr>
        </p15:guide>
        <p15:guide id="85" orient="horz" pos="754" userDrawn="1">
          <p15:clr>
            <a:srgbClr val="F26B43"/>
          </p15:clr>
        </p15:guide>
        <p15:guide id="86" orient="horz" pos="845" userDrawn="1">
          <p15:clr>
            <a:srgbClr val="F26B43"/>
          </p15:clr>
        </p15:guide>
        <p15:guide id="87" orient="horz" pos="300" userDrawn="1">
          <p15:clr>
            <a:srgbClr val="F26B43"/>
          </p15:clr>
        </p15:guide>
        <p15:guide id="88"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0.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7FF3F-6EAE-484D-BE7D-1722284DA3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a:t>
            </a:fld>
            <a:endParaRPr lang="en-US"/>
          </a:p>
        </p:txBody>
      </p:sp>
      <p:sp>
        <p:nvSpPr>
          <p:cNvPr id="4" name="Title 1">
            <a:extLst>
              <a:ext uri="{FF2B5EF4-FFF2-40B4-BE49-F238E27FC236}">
                <a16:creationId xmlns:a16="http://schemas.microsoft.com/office/drawing/2014/main" id="{29C66521-40DF-4973-B5F6-D61282C97807}"/>
              </a:ext>
            </a:extLst>
          </p:cNvPr>
          <p:cNvSpPr>
            <a:spLocks noGrp="1"/>
          </p:cNvSpPr>
          <p:nvPr>
            <p:ph type="title"/>
          </p:nvPr>
        </p:nvSpPr>
        <p:spPr>
          <a:xfrm>
            <a:off x="533401" y="210289"/>
            <a:ext cx="8069262" cy="1378800"/>
          </a:xfrm>
        </p:spPr>
        <p:txBody>
          <a:bodyPr>
            <a:normAutofit/>
          </a:bodyPr>
          <a:lstStyle/>
          <a:p>
            <a:pPr algn="ctr"/>
            <a:r>
              <a:rPr lang="en-US" dirty="0">
                <a:solidFill>
                  <a:srgbClr val="FF0000"/>
                </a:solidFill>
                <a:latin typeface="Tahoma" pitchFamily="34" charset="0"/>
                <a:ea typeface="Tahoma" pitchFamily="34" charset="0"/>
                <a:cs typeface="Tahoma" pitchFamily="34" charset="0"/>
              </a:rPr>
              <a:t>AMANSIE CENTRAL DISTRICT ASSEMBLY</a:t>
            </a:r>
          </a:p>
        </p:txBody>
      </p:sp>
      <p:pic>
        <p:nvPicPr>
          <p:cNvPr id="5" name="Picture 4">
            <a:extLst>
              <a:ext uri="{FF2B5EF4-FFF2-40B4-BE49-F238E27FC236}">
                <a16:creationId xmlns:a16="http://schemas.microsoft.com/office/drawing/2014/main" id="{94310209-E05B-401F-A08B-2B1D9E64A0E4}"/>
              </a:ext>
            </a:extLst>
          </p:cNvPr>
          <p:cNvPicPr>
            <a:picLocks noChangeAspect="1"/>
          </p:cNvPicPr>
          <p:nvPr/>
        </p:nvPicPr>
        <p:blipFill>
          <a:blip r:embed="rId2"/>
          <a:stretch>
            <a:fillRect/>
          </a:stretch>
        </p:blipFill>
        <p:spPr>
          <a:xfrm>
            <a:off x="3318799" y="552324"/>
            <a:ext cx="1912347" cy="1253825"/>
          </a:xfrm>
          <a:prstGeom prst="rect">
            <a:avLst/>
          </a:prstGeom>
        </p:spPr>
      </p:pic>
      <p:pic>
        <p:nvPicPr>
          <p:cNvPr id="6" name="Picture 5">
            <a:extLst>
              <a:ext uri="{FF2B5EF4-FFF2-40B4-BE49-F238E27FC236}">
                <a16:creationId xmlns:a16="http://schemas.microsoft.com/office/drawing/2014/main" id="{CE33CD19-00FA-4210-81F7-35C41636FE0D}"/>
              </a:ext>
            </a:extLst>
          </p:cNvPr>
          <p:cNvPicPr>
            <a:picLocks noChangeAspect="1"/>
          </p:cNvPicPr>
          <p:nvPr/>
        </p:nvPicPr>
        <p:blipFill>
          <a:blip r:embed="rId3"/>
          <a:stretch>
            <a:fillRect/>
          </a:stretch>
        </p:blipFill>
        <p:spPr>
          <a:xfrm>
            <a:off x="970672" y="1905105"/>
            <a:ext cx="7631991" cy="2557445"/>
          </a:xfrm>
          <a:prstGeom prst="rect">
            <a:avLst/>
          </a:prstGeom>
        </p:spPr>
      </p:pic>
      <p:sp>
        <p:nvSpPr>
          <p:cNvPr id="7" name="Subtitle 2">
            <a:extLst>
              <a:ext uri="{FF2B5EF4-FFF2-40B4-BE49-F238E27FC236}">
                <a16:creationId xmlns:a16="http://schemas.microsoft.com/office/drawing/2014/main" id="{51E1577B-3A83-483E-8D57-F376B294314A}"/>
              </a:ext>
            </a:extLst>
          </p:cNvPr>
          <p:cNvSpPr txBox="1">
            <a:spLocks/>
          </p:cNvSpPr>
          <p:nvPr/>
        </p:nvSpPr>
        <p:spPr>
          <a:xfrm>
            <a:off x="242216" y="4561506"/>
            <a:ext cx="8651631" cy="12538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tx1"/>
                </a:solidFill>
                <a:latin typeface="Algerian" pitchFamily="82" charset="0"/>
                <a:ea typeface="Tahoma" pitchFamily="34" charset="0"/>
                <a:cs typeface="Tahoma" pitchFamily="34" charset="0"/>
              </a:rPr>
              <a:t>PRESENTATION ON</a:t>
            </a:r>
          </a:p>
          <a:p>
            <a:r>
              <a:rPr lang="en-US" sz="3600" b="1" dirty="0">
                <a:solidFill>
                  <a:schemeClr val="tx1"/>
                </a:solidFill>
                <a:latin typeface="Algerian" pitchFamily="82" charset="0"/>
                <a:ea typeface="Tahoma" pitchFamily="34" charset="0"/>
                <a:cs typeface="Tahoma" pitchFamily="34" charset="0"/>
              </a:rPr>
              <a:t>2022 COMPOSITE BUDGET HEARING</a:t>
            </a:r>
          </a:p>
          <a:p>
            <a:r>
              <a:rPr lang="en-US" sz="1800" b="1" dirty="0">
                <a:solidFill>
                  <a:schemeClr val="tx1"/>
                </a:solidFill>
                <a:latin typeface="Algerian" pitchFamily="82" charset="0"/>
                <a:ea typeface="Tahoma" pitchFamily="34" charset="0"/>
                <a:cs typeface="Tahoma" pitchFamily="34" charset="0"/>
              </a:rPr>
              <a:t>Presented by: hon. MICHAEL DONKOR(District chief executive) </a:t>
            </a:r>
          </a:p>
          <a:p>
            <a:endParaRPr lang="en-US" sz="1800" b="1" dirty="0">
              <a:solidFill>
                <a:schemeClr val="tx1"/>
              </a:solidFill>
              <a:latin typeface="Algerian" pitchFamily="82" charset="0"/>
              <a:ea typeface="Tahoma" pitchFamily="34" charset="0"/>
              <a:cs typeface="Tahoma" pitchFamily="34" charset="0"/>
            </a:endParaRPr>
          </a:p>
          <a:p>
            <a:r>
              <a:rPr lang="en-US" sz="1800" b="1" dirty="0">
                <a:solidFill>
                  <a:schemeClr val="tx1"/>
                </a:solidFill>
                <a:latin typeface="Algerian" pitchFamily="82" charset="0"/>
                <a:ea typeface="Tahoma" pitchFamily="34" charset="0"/>
                <a:cs typeface="Tahoma" pitchFamily="34" charset="0"/>
              </a:rPr>
              <a:t>TUESDAY 19</a:t>
            </a:r>
            <a:r>
              <a:rPr lang="en-US" sz="1800" b="1" baseline="30000" dirty="0">
                <a:solidFill>
                  <a:schemeClr val="tx1"/>
                </a:solidFill>
                <a:latin typeface="Algerian" pitchFamily="82" charset="0"/>
                <a:ea typeface="Tahoma" pitchFamily="34" charset="0"/>
                <a:cs typeface="Tahoma" pitchFamily="34" charset="0"/>
              </a:rPr>
              <a:t>TH</a:t>
            </a:r>
            <a:r>
              <a:rPr lang="en-US" sz="1800" b="1" dirty="0">
                <a:solidFill>
                  <a:schemeClr val="tx1"/>
                </a:solidFill>
                <a:latin typeface="Algerian" pitchFamily="82" charset="0"/>
                <a:ea typeface="Tahoma" pitchFamily="34" charset="0"/>
                <a:cs typeface="Tahoma" pitchFamily="34" charset="0"/>
              </a:rPr>
              <a:t> OCTOBER,2021</a:t>
            </a:r>
          </a:p>
        </p:txBody>
      </p:sp>
    </p:spTree>
    <p:extLst>
      <p:ext uri="{BB962C8B-B14F-4D97-AF65-F5344CB8AC3E}">
        <p14:creationId xmlns:p14="http://schemas.microsoft.com/office/powerpoint/2010/main" val="383424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F26B05-99C2-457B-AE95-008ECD3D62FC}"/>
              </a:ext>
            </a:extLst>
          </p:cNvPr>
          <p:cNvSpPr txBox="1">
            <a:spLocks/>
          </p:cNvSpPr>
          <p:nvPr/>
        </p:nvSpPr>
        <p:spPr>
          <a:xfrm>
            <a:off x="76200" y="703384"/>
            <a:ext cx="8991600" cy="6078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70000"/>
              </a:lnSpc>
              <a:buClrTx/>
              <a:buFont typeface="Arial" pitchFamily="34" charset="0"/>
              <a:buNone/>
            </a:pPr>
            <a:r>
              <a:rPr lang="en-US" sz="1800" b="1" dirty="0">
                <a:latin typeface="Tahoma" pitchFamily="34" charset="0"/>
                <a:ea typeface="Tahoma" pitchFamily="34" charset="0"/>
                <a:cs typeface="Tahoma" pitchFamily="34" charset="0"/>
              </a:rPr>
              <a:t>VISION OF THE ASSEMBLY </a:t>
            </a:r>
            <a:endParaRPr lang="en-US" sz="1800" dirty="0">
              <a:latin typeface="Tahoma" pitchFamily="34" charset="0"/>
              <a:ea typeface="Tahoma" pitchFamily="34" charset="0"/>
              <a:cs typeface="Tahoma" pitchFamily="34" charset="0"/>
            </a:endParaRPr>
          </a:p>
          <a:p>
            <a:pPr marL="0" indent="0" algn="just">
              <a:lnSpc>
                <a:spcPct val="170000"/>
              </a:lnSpc>
              <a:buClrTx/>
              <a:buFont typeface="Arial" pitchFamily="34" charset="0"/>
              <a:buNone/>
            </a:pPr>
            <a:r>
              <a:rPr lang="en-US" sz="1800" dirty="0">
                <a:latin typeface="Tahoma" pitchFamily="34" charset="0"/>
                <a:ea typeface="Tahoma" pitchFamily="34" charset="0"/>
                <a:cs typeface="Tahoma" pitchFamily="34" charset="0"/>
              </a:rPr>
              <a:t>The vision of the Assembly is to create an optimistic, self-confidence and prosperous district within a democratic, open and fair society in which mutual trust and economic opportunities exist for all. </a:t>
            </a:r>
            <a:endParaRPr lang="en-US" sz="1800" i="1" dirty="0">
              <a:latin typeface="Tahoma" pitchFamily="34" charset="0"/>
              <a:ea typeface="Tahoma" pitchFamily="34" charset="0"/>
              <a:cs typeface="Tahoma" pitchFamily="34" charset="0"/>
            </a:endParaRPr>
          </a:p>
          <a:p>
            <a:pPr marL="0" indent="0">
              <a:lnSpc>
                <a:spcPct val="170000"/>
              </a:lnSpc>
              <a:buClrTx/>
              <a:buFont typeface="Arial" pitchFamily="34" charset="0"/>
              <a:buNone/>
            </a:pPr>
            <a:r>
              <a:rPr lang="en-US" sz="1800" b="1" dirty="0">
                <a:latin typeface="Tahoma" pitchFamily="34" charset="0"/>
                <a:ea typeface="Tahoma" pitchFamily="34" charset="0"/>
                <a:cs typeface="Tahoma" pitchFamily="34" charset="0"/>
              </a:rPr>
              <a:t>MISSION OF THE ASSEMBLY </a:t>
            </a:r>
            <a:endParaRPr lang="en-US" sz="1800" dirty="0">
              <a:latin typeface="Tahoma" pitchFamily="34" charset="0"/>
              <a:ea typeface="Tahoma" pitchFamily="34" charset="0"/>
              <a:cs typeface="Tahoma" pitchFamily="34" charset="0"/>
            </a:endParaRPr>
          </a:p>
          <a:p>
            <a:pPr marL="0" indent="0" algn="just">
              <a:lnSpc>
                <a:spcPct val="170000"/>
              </a:lnSpc>
              <a:buClrTx/>
              <a:buFont typeface="Arial" pitchFamily="34" charset="0"/>
              <a:buNone/>
            </a:pPr>
            <a:r>
              <a:rPr lang="en-US" sz="1800" dirty="0" err="1">
                <a:latin typeface="Tahoma" pitchFamily="34" charset="0"/>
                <a:ea typeface="Tahoma" pitchFamily="34" charset="0"/>
                <a:cs typeface="Tahoma" pitchFamily="34" charset="0"/>
              </a:rPr>
              <a:t>Amansie</a:t>
            </a:r>
            <a:r>
              <a:rPr lang="en-US" sz="1800" dirty="0">
                <a:latin typeface="Tahoma" pitchFamily="34" charset="0"/>
                <a:ea typeface="Tahoma" pitchFamily="34" charset="0"/>
                <a:cs typeface="Tahoma" pitchFamily="34" charset="0"/>
              </a:rPr>
              <a:t> Central District Assembly exists to improve the living standard of the people in the District through collaboration with relevant stakeholders to implement Programs and Projects relating to human development, income generation, employable skills and infrastructural development. </a:t>
            </a:r>
          </a:p>
          <a:p>
            <a:pPr>
              <a:lnSpc>
                <a:spcPct val="170000"/>
              </a:lnSpc>
              <a:buClrTx/>
            </a:pPr>
            <a:endParaRPr lang="en-US" sz="1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3388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2" name="Rectangle 1">
            <a:extLst>
              <a:ext uri="{FF2B5EF4-FFF2-40B4-BE49-F238E27FC236}">
                <a16:creationId xmlns:a16="http://schemas.microsoft.com/office/drawing/2014/main" id="{D938BD53-84F6-4C95-B445-7615F231D8E7}"/>
              </a:ext>
            </a:extLst>
          </p:cNvPr>
          <p:cNvSpPr/>
          <p:nvPr/>
        </p:nvSpPr>
        <p:spPr>
          <a:xfrm>
            <a:off x="76200" y="609600"/>
            <a:ext cx="8953500" cy="5803640"/>
          </a:xfrm>
          <a:prstGeom prst="rect">
            <a:avLst/>
          </a:prstGeom>
        </p:spPr>
        <p:txBody>
          <a:bodyPr wrap="square">
            <a:spAutoFit/>
          </a:bodyPr>
          <a:lstStyle/>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exercises political and administrative authority, provides guidance, gives direction and supervises all other administrative authorities in the district.</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is responsible for the overall development of the district and formulates, as well as executes plans, programmes and strategies for the effective mobilization of the resources necessary for overall development of the District.</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It promotes and supports productive activities and social development in the district and initiates programmes for the development of basic infrastructure.</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is responsible for the development, improvement and management of human settlements and the environment in the district.</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guides, encourages and supports sub-district local government bodies, public agencies and local communities to perform their roles in the execution of approved development plans.</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monitors the execution of projects under approved development plans, assesses and evaluates their impact on the people’s development, the district and the national economy.</a:t>
            </a:r>
            <a:endParaRPr lang="en-US" sz="1600" kern="1200" dirty="0">
              <a:solidFill>
                <a:prstClr val="black"/>
              </a:solidFill>
              <a:latin typeface="Calibri"/>
              <a:ea typeface="Calibri"/>
              <a:cs typeface="Times New Roman"/>
            </a:endParaRPr>
          </a:p>
          <a:p>
            <a:pPr marL="342900" indent="-342900" algn="just">
              <a:lnSpc>
                <a:spcPct val="115000"/>
              </a:lnSpc>
              <a:spcAft>
                <a:spcPts val="1000"/>
              </a:spcAft>
              <a:buClrTx/>
              <a:buFont typeface="Wingdings"/>
              <a:buChar char=""/>
              <a:tabLst>
                <a:tab pos="228600" algn="l"/>
              </a:tabLst>
            </a:pPr>
            <a:r>
              <a:rPr lang="en-GB" sz="1600" kern="1200" dirty="0">
                <a:solidFill>
                  <a:srgbClr val="312E1B"/>
                </a:solidFill>
                <a:latin typeface="Tahoma"/>
                <a:ea typeface="Calibri"/>
                <a:cs typeface="Times New Roman"/>
              </a:rPr>
              <a:t>The Assembly maintains law and order and provides adequate security for the populace.</a:t>
            </a:r>
            <a:endParaRPr lang="en-US" sz="1600" kern="1200" dirty="0">
              <a:solidFill>
                <a:prstClr val="black"/>
              </a:solidFill>
              <a:latin typeface="Calibri"/>
              <a:ea typeface="Calibri"/>
              <a:cs typeface="Times New Roman"/>
            </a:endParaRPr>
          </a:p>
          <a:p>
            <a:pPr>
              <a:lnSpc>
                <a:spcPct val="115000"/>
              </a:lnSpc>
              <a:spcAft>
                <a:spcPts val="1000"/>
              </a:spcAft>
              <a:buClrTx/>
              <a:buFontTx/>
              <a:buNone/>
            </a:pPr>
            <a:r>
              <a:rPr lang="en-GB" sz="1600" kern="1200" dirty="0">
                <a:solidFill>
                  <a:prstClr val="black"/>
                </a:solidFill>
                <a:latin typeface="Calibri"/>
                <a:ea typeface="Calibri"/>
                <a:cs typeface="Times New Roman"/>
              </a:rPr>
              <a:t> </a:t>
            </a:r>
            <a:endParaRPr lang="en-US" sz="1600" kern="1200" dirty="0">
              <a:solidFill>
                <a:prstClr val="black"/>
              </a:solidFill>
              <a:latin typeface="Calibri"/>
              <a:ea typeface="Calibri"/>
              <a:cs typeface="Times New Roman"/>
            </a:endParaRPr>
          </a:p>
        </p:txBody>
      </p:sp>
      <p:sp>
        <p:nvSpPr>
          <p:cNvPr id="3" name="Rectangle 2">
            <a:extLst>
              <a:ext uri="{FF2B5EF4-FFF2-40B4-BE49-F238E27FC236}">
                <a16:creationId xmlns:a16="http://schemas.microsoft.com/office/drawing/2014/main" id="{F76166F5-B6CC-4394-B71A-76FA5A5E3FCF}"/>
              </a:ext>
            </a:extLst>
          </p:cNvPr>
          <p:cNvSpPr/>
          <p:nvPr/>
        </p:nvSpPr>
        <p:spPr>
          <a:xfrm>
            <a:off x="190500" y="146938"/>
            <a:ext cx="8839200" cy="422360"/>
          </a:xfrm>
          <a:prstGeom prst="rect">
            <a:avLst/>
          </a:prstGeom>
        </p:spPr>
        <p:txBody>
          <a:bodyPr wrap="square">
            <a:spAutoFit/>
          </a:bodyPr>
          <a:lstStyle/>
          <a:p>
            <a:pPr algn="ctr">
              <a:lnSpc>
                <a:spcPct val="115000"/>
              </a:lnSpc>
              <a:spcAft>
                <a:spcPts val="1000"/>
              </a:spcAft>
              <a:buClrTx/>
              <a:buFontTx/>
              <a:buNone/>
            </a:pPr>
            <a:r>
              <a:rPr lang="en-GB" sz="2000" b="1" kern="1200" dirty="0">
                <a:solidFill>
                  <a:prstClr val="black"/>
                </a:solidFill>
                <a:latin typeface="Tahoma"/>
                <a:ea typeface="Calibri"/>
                <a:cs typeface="Times New Roman"/>
              </a:rPr>
              <a:t>CORE FUNCTIONS OF THE ASSEMBLY </a:t>
            </a:r>
            <a:endParaRPr lang="en-US" sz="1600" kern="1200" dirty="0">
              <a:solidFill>
                <a:prstClr val="black"/>
              </a:solidFill>
              <a:latin typeface="Calibri"/>
              <a:ea typeface="Calibri"/>
              <a:cs typeface="Times New Roman"/>
            </a:endParaRPr>
          </a:p>
        </p:txBody>
      </p:sp>
    </p:spTree>
    <p:extLst>
      <p:ext uri="{BB962C8B-B14F-4D97-AF65-F5344CB8AC3E}">
        <p14:creationId xmlns:p14="http://schemas.microsoft.com/office/powerpoint/2010/main" val="154068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167" y="633853"/>
            <a:ext cx="8068705" cy="256182"/>
          </a:xfrm>
        </p:spPr>
        <p:txBody>
          <a:bodyPr/>
          <a:lstStyle/>
          <a:p>
            <a:r>
              <a:rPr lang="en-US" dirty="0"/>
              <a:t>FINANCIAL PERFORMANCE-REVENUE</a:t>
            </a:r>
            <a:br>
              <a:rPr lang="en-US" dirty="0"/>
            </a:br>
            <a:endParaRPr lang="en-GB" dirty="0"/>
          </a:p>
        </p:txBody>
      </p:sp>
      <p:sp>
        <p:nvSpPr>
          <p:cNvPr id="3" name="Slide Number Placeholder 2"/>
          <p:cNvSpPr>
            <a:spLocks noGrp="1"/>
          </p:cNvSpPr>
          <p:nvPr>
            <p:ph type="sldNum" sz="quarter" idx="12"/>
          </p:nvPr>
        </p:nvSpPr>
        <p:spPr/>
        <p:txBody>
          <a:bodyPr/>
          <a:lstStyle/>
          <a:p>
            <a:fld id="{A964C0AA-13C5-42F8-8707-B9C6EA4D33F1}" type="slidenum">
              <a:rPr lang="en-GB" smtClean="0"/>
              <a:t>12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51730358"/>
              </p:ext>
            </p:extLst>
          </p:nvPr>
        </p:nvGraphicFramePr>
        <p:xfrm>
          <a:off x="162233" y="1135627"/>
          <a:ext cx="8863781" cy="5512003"/>
        </p:xfrm>
        <a:graphic>
          <a:graphicData uri="http://schemas.openxmlformats.org/drawingml/2006/table">
            <a:tbl>
              <a:tblPr/>
              <a:tblGrid>
                <a:gridCol w="1246917">
                  <a:extLst>
                    <a:ext uri="{9D8B030D-6E8A-4147-A177-3AD203B41FA5}">
                      <a16:colId xmlns:a16="http://schemas.microsoft.com/office/drawing/2014/main" val="20000"/>
                    </a:ext>
                  </a:extLst>
                </a:gridCol>
                <a:gridCol w="1021324">
                  <a:extLst>
                    <a:ext uri="{9D8B030D-6E8A-4147-A177-3AD203B41FA5}">
                      <a16:colId xmlns:a16="http://schemas.microsoft.com/office/drawing/2014/main" val="20001"/>
                    </a:ext>
                  </a:extLst>
                </a:gridCol>
                <a:gridCol w="1050036">
                  <a:extLst>
                    <a:ext uri="{9D8B030D-6E8A-4147-A177-3AD203B41FA5}">
                      <a16:colId xmlns:a16="http://schemas.microsoft.com/office/drawing/2014/main" val="20002"/>
                    </a:ext>
                  </a:extLst>
                </a:gridCol>
                <a:gridCol w="1224225">
                  <a:extLst>
                    <a:ext uri="{9D8B030D-6E8A-4147-A177-3AD203B41FA5}">
                      <a16:colId xmlns:a16="http://schemas.microsoft.com/office/drawing/2014/main" val="20003"/>
                    </a:ext>
                  </a:extLst>
                </a:gridCol>
                <a:gridCol w="1007716">
                  <a:extLst>
                    <a:ext uri="{9D8B030D-6E8A-4147-A177-3AD203B41FA5}">
                      <a16:colId xmlns:a16="http://schemas.microsoft.com/office/drawing/2014/main" val="20004"/>
                    </a:ext>
                  </a:extLst>
                </a:gridCol>
                <a:gridCol w="1088399">
                  <a:extLst>
                    <a:ext uri="{9D8B030D-6E8A-4147-A177-3AD203B41FA5}">
                      <a16:colId xmlns:a16="http://schemas.microsoft.com/office/drawing/2014/main" val="20005"/>
                    </a:ext>
                  </a:extLst>
                </a:gridCol>
                <a:gridCol w="1030544">
                  <a:extLst>
                    <a:ext uri="{9D8B030D-6E8A-4147-A177-3AD203B41FA5}">
                      <a16:colId xmlns:a16="http://schemas.microsoft.com/office/drawing/2014/main" val="20006"/>
                    </a:ext>
                  </a:extLst>
                </a:gridCol>
                <a:gridCol w="1194620">
                  <a:extLst>
                    <a:ext uri="{9D8B030D-6E8A-4147-A177-3AD203B41FA5}">
                      <a16:colId xmlns:a16="http://schemas.microsoft.com/office/drawing/2014/main" val="20007"/>
                    </a:ext>
                  </a:extLst>
                </a:gridCol>
              </a:tblGrid>
              <a:tr h="476860">
                <a:tc gridSpan="8">
                  <a:txBody>
                    <a:bodyPr/>
                    <a:lstStyle/>
                    <a:p>
                      <a:pPr algn="ctr" fontAlgn="b"/>
                      <a:r>
                        <a:rPr lang="en-US" sz="1600" b="1" i="0" u="none" strike="noStrike" dirty="0">
                          <a:solidFill>
                            <a:srgbClr val="000000"/>
                          </a:solidFill>
                          <a:effectLst/>
                          <a:latin typeface="Calibri"/>
                        </a:rPr>
                        <a:t>REVENUE PERFORMANCE- </a:t>
                      </a:r>
                      <a:r>
                        <a:rPr lang="en-US" sz="1600" b="1" i="0" u="none" strike="noStrike" baseline="0" dirty="0">
                          <a:solidFill>
                            <a:srgbClr val="000000"/>
                          </a:solidFill>
                          <a:effectLst/>
                          <a:latin typeface="Calibri"/>
                        </a:rPr>
                        <a:t> IGF ONLY</a:t>
                      </a:r>
                      <a:endParaRPr lang="en-US" sz="1600" b="1" i="0" u="none" strike="noStrike" dirty="0">
                        <a:solidFill>
                          <a:srgbClr val="000000"/>
                        </a:solidFill>
                        <a:effectLst/>
                        <a:latin typeface="Calibri"/>
                      </a:endParaRPr>
                    </a:p>
                    <a:p>
                      <a:pPr algn="ctr" fontAlgn="b"/>
                      <a:r>
                        <a:rPr lang="en-US" sz="1100" b="1" i="0" u="none" strike="noStrike" dirty="0">
                          <a:solidFill>
                            <a:srgbClr val="000000"/>
                          </a:solidFill>
                          <a:effectLst/>
                          <a:latin typeface="Calibri"/>
                        </a:rPr>
                        <a:t> </a:t>
                      </a:r>
                      <a:r>
                        <a:rPr lang="en-US" sz="1100" b="1" i="0" u="none" strike="noStrike">
                          <a:solidFill>
                            <a:srgbClr val="000000"/>
                          </a:solidFill>
                          <a:effectLst/>
                          <a:latin typeface="Calibri"/>
                        </a:rPr>
                        <a:t>   </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078">
                <a:tc>
                  <a:txBody>
                    <a:bodyPr/>
                    <a:lstStyle/>
                    <a:p>
                      <a:pPr algn="l" fontAlgn="b"/>
                      <a:r>
                        <a:rPr lang="en-US" sz="1400" b="1" i="0" u="none" strike="noStrike" dirty="0">
                          <a:solidFill>
                            <a:srgbClr val="000000"/>
                          </a:solidFill>
                          <a:effectLst/>
                          <a:latin typeface="Calibri"/>
                        </a:rPr>
                        <a:t>ITEM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2020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dirty="0">
                          <a:solidFill>
                            <a:srgbClr val="000000"/>
                          </a:solidFill>
                          <a:effectLst/>
                          <a:latin typeface="Calibri"/>
                        </a:rPr>
                        <a:t>2021 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1277">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Actual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performance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7372">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Property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118740.30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197,366.82</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118,740.30 </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218,859.64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154,362.39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62,268.28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18.25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372">
                <a:tc>
                  <a:txBody>
                    <a:bodyPr/>
                    <a:lstStyle/>
                    <a:p>
                      <a:r>
                        <a:rPr lang="en-GB" dirty="0"/>
                        <a:t>Other Rates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1,100.00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1,200.00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7372">
                <a:tc>
                  <a:txBody>
                    <a:bodyPr/>
                    <a:lstStyle/>
                    <a:p>
                      <a:pPr algn="l" fontAlgn="b"/>
                      <a:r>
                        <a:rPr lang="en-US" sz="1400" b="0" i="0" u="none" strike="noStrike" dirty="0">
                          <a:solidFill>
                            <a:srgbClr val="000000"/>
                          </a:solidFill>
                          <a:effectLst/>
                          <a:latin typeface="Calibri"/>
                        </a:rPr>
                        <a:t>Fees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76,549.90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54,038.50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77,068.11</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73,528.00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83,567.90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61,419.00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7372">
                <a:tc>
                  <a:txBody>
                    <a:bodyPr/>
                    <a:lstStyle/>
                    <a:p>
                      <a:pPr algn="l" fontAlgn="b"/>
                      <a:r>
                        <a:rPr lang="en-US" sz="1400" b="0" i="0" u="none" strike="noStrike" dirty="0">
                          <a:solidFill>
                            <a:srgbClr val="000000"/>
                          </a:solidFill>
                          <a:effectLst/>
                          <a:latin typeface="Calibri"/>
                        </a:rPr>
                        <a:t>Fines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600" b="0" i="0" u="none" strike="noStrike" cap="none" dirty="0">
                          <a:solidFill>
                            <a:srgbClr val="000000"/>
                          </a:solidFill>
                          <a:latin typeface="Calibri"/>
                          <a:ea typeface="Calibri"/>
                          <a:cs typeface="Calibri"/>
                          <a:sym typeface="Calibri"/>
                        </a:rPr>
                        <a:t>5,000.00</a:t>
                      </a:r>
                      <a:endParaRPr sz="1600" b="0"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600" b="0" i="0" u="none" strike="noStrike" cap="none" dirty="0">
                          <a:solidFill>
                            <a:srgbClr val="000000"/>
                          </a:solidFill>
                          <a:latin typeface="Calibri"/>
                          <a:ea typeface="Calibri"/>
                          <a:cs typeface="Calibri"/>
                          <a:sym typeface="Calibri"/>
                        </a:rPr>
                        <a:t>0.00</a:t>
                      </a:r>
                      <a:endParaRPr sz="1600" b="0"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600" b="0" i="0" u="none" strike="noStrike" cap="none" dirty="0">
                          <a:solidFill>
                            <a:srgbClr val="000000"/>
                          </a:solidFill>
                          <a:latin typeface="Calibri"/>
                          <a:ea typeface="Calibri"/>
                          <a:cs typeface="Calibri"/>
                          <a:sym typeface="Calibri"/>
                        </a:rPr>
                        <a:t>5,000.00</a:t>
                      </a:r>
                      <a:endParaRPr sz="1600" b="0"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7372">
                <a:tc>
                  <a:txBody>
                    <a:bodyPr/>
                    <a:lstStyle/>
                    <a:p>
                      <a:pPr algn="l" fontAlgn="b"/>
                      <a:r>
                        <a:rPr lang="en-US" sz="1400" b="0" i="0" u="none" strike="noStrike" dirty="0">
                          <a:solidFill>
                            <a:srgbClr val="000000"/>
                          </a:solidFill>
                          <a:effectLst/>
                          <a:latin typeface="Calibri"/>
                        </a:rPr>
                        <a:t>Licenses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228,571.73</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206,097.76</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232,433.14</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241,524.39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369,408.51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208,037.70 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60.97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7372">
                <a:tc>
                  <a:txBody>
                    <a:bodyPr/>
                    <a:lstStyle/>
                    <a:p>
                      <a:pPr algn="l" fontAlgn="b"/>
                      <a:r>
                        <a:rPr lang="en-US" sz="1400" b="0" i="0" u="none" strike="noStrike" dirty="0">
                          <a:solidFill>
                            <a:srgbClr val="000000"/>
                          </a:solidFill>
                          <a:effectLst/>
                          <a:latin typeface="Calibri"/>
                        </a:rPr>
                        <a:t>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101,020.00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75,276.29</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105,020.00 </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85,175.96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109,271.00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5092">
                <a:tc>
                  <a:txBody>
                    <a:bodyPr/>
                    <a:lstStyle/>
                    <a:p>
                      <a:pPr algn="l" fontAlgn="b"/>
                      <a:r>
                        <a:rPr lang="en-US" sz="1400" b="0" i="0" u="none" strike="noStrike" dirty="0">
                          <a:solidFill>
                            <a:srgbClr val="000000"/>
                          </a:solidFill>
                          <a:effectLst/>
                          <a:latin typeface="Calibri"/>
                        </a:rPr>
                        <a:t>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16,984.00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4,929.25</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0" i="0" u="none" strike="noStrike" cap="none" dirty="0">
                          <a:solidFill>
                            <a:srgbClr val="000000"/>
                          </a:solidFill>
                          <a:latin typeface="Calibri"/>
                          <a:ea typeface="Calibri"/>
                          <a:cs typeface="Calibri"/>
                          <a:sym typeface="Calibri"/>
                        </a:rPr>
                        <a:t> 18,984.00</a:t>
                      </a:r>
                      <a:endParaRPr sz="16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10,788.55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19,933.20 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9,490.00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5092">
                <a:tc>
                  <a:txBody>
                    <a:bodyPr/>
                    <a:lstStyle/>
                    <a:p>
                      <a:pPr algn="l" fontAlgn="b"/>
                      <a:r>
                        <a:rPr lang="en-US" sz="1400" b="0" i="0" u="none" strike="noStrike" dirty="0">
                          <a:solidFill>
                            <a:srgbClr val="000000"/>
                          </a:solidFill>
                          <a:effectLst/>
                          <a:latin typeface="Calibri"/>
                        </a:rPr>
                        <a:t>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333333"/>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7372">
                <a:tc>
                  <a:txBody>
                    <a:bodyPr/>
                    <a:lstStyle/>
                    <a:p>
                      <a:pPr algn="l" fontAlgn="b"/>
                      <a:r>
                        <a:rPr lang="en-US" sz="1600" b="1" i="0" u="none" strike="noStrike" dirty="0">
                          <a:solidFill>
                            <a:srgbClr val="333333"/>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558,765.93</a:t>
                      </a:r>
                      <a:endParaRPr sz="1600"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539,082.40</a:t>
                      </a:r>
                      <a:endParaRPr sz="1600"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570,627.55</a:t>
                      </a:r>
                      <a:endParaRPr sz="1600"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619,087.99 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 742,743.00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 341,214.98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 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4348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168" y="633852"/>
            <a:ext cx="7821124" cy="649756"/>
          </a:xfrm>
        </p:spPr>
        <p:txBody>
          <a:bodyPr/>
          <a:lstStyle/>
          <a:p>
            <a:r>
              <a:rPr lang="en-US" dirty="0"/>
              <a:t>FINANCIAL PERFORMANCE-EXPENDITURE</a:t>
            </a:r>
            <a:br>
              <a:rPr lang="en-US" dirty="0"/>
            </a:br>
            <a:endParaRPr lang="en-GB" dirty="0"/>
          </a:p>
        </p:txBody>
      </p:sp>
      <p:sp>
        <p:nvSpPr>
          <p:cNvPr id="3" name="Slide Number Placeholder 2"/>
          <p:cNvSpPr>
            <a:spLocks noGrp="1"/>
          </p:cNvSpPr>
          <p:nvPr>
            <p:ph type="sldNum" sz="quarter" idx="12"/>
          </p:nvPr>
        </p:nvSpPr>
        <p:spPr/>
        <p:txBody>
          <a:bodyPr/>
          <a:lstStyle/>
          <a:p>
            <a:fld id="{A964C0AA-13C5-42F8-8707-B9C6EA4D33F1}" type="slidenum">
              <a:rPr lang="en-GB" smtClean="0"/>
              <a:t>13</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762288108"/>
              </p:ext>
            </p:extLst>
          </p:nvPr>
        </p:nvGraphicFramePr>
        <p:xfrm>
          <a:off x="533401" y="1411580"/>
          <a:ext cx="8458200" cy="4954670"/>
        </p:xfrm>
        <a:graphic>
          <a:graphicData uri="http://schemas.openxmlformats.org/drawingml/2006/table">
            <a:tbl>
              <a:tblPr/>
              <a:tblGrid>
                <a:gridCol w="1152395">
                  <a:extLst>
                    <a:ext uri="{9D8B030D-6E8A-4147-A177-3AD203B41FA5}">
                      <a16:colId xmlns:a16="http://schemas.microsoft.com/office/drawing/2014/main" val="20000"/>
                    </a:ext>
                  </a:extLst>
                </a:gridCol>
                <a:gridCol w="1124537">
                  <a:extLst>
                    <a:ext uri="{9D8B030D-6E8A-4147-A177-3AD203B41FA5}">
                      <a16:colId xmlns:a16="http://schemas.microsoft.com/office/drawing/2014/main" val="20001"/>
                    </a:ext>
                  </a:extLst>
                </a:gridCol>
                <a:gridCol w="1109340">
                  <a:extLst>
                    <a:ext uri="{9D8B030D-6E8A-4147-A177-3AD203B41FA5}">
                      <a16:colId xmlns:a16="http://schemas.microsoft.com/office/drawing/2014/main" val="20002"/>
                    </a:ext>
                  </a:extLst>
                </a:gridCol>
                <a:gridCol w="1063751">
                  <a:extLst>
                    <a:ext uri="{9D8B030D-6E8A-4147-A177-3AD203B41FA5}">
                      <a16:colId xmlns:a16="http://schemas.microsoft.com/office/drawing/2014/main" val="20003"/>
                    </a:ext>
                  </a:extLst>
                </a:gridCol>
                <a:gridCol w="1109341">
                  <a:extLst>
                    <a:ext uri="{9D8B030D-6E8A-4147-A177-3AD203B41FA5}">
                      <a16:colId xmlns:a16="http://schemas.microsoft.com/office/drawing/2014/main" val="20004"/>
                    </a:ext>
                  </a:extLst>
                </a:gridCol>
                <a:gridCol w="1018162">
                  <a:extLst>
                    <a:ext uri="{9D8B030D-6E8A-4147-A177-3AD203B41FA5}">
                      <a16:colId xmlns:a16="http://schemas.microsoft.com/office/drawing/2014/main" val="20005"/>
                    </a:ext>
                  </a:extLst>
                </a:gridCol>
                <a:gridCol w="1033358">
                  <a:extLst>
                    <a:ext uri="{9D8B030D-6E8A-4147-A177-3AD203B41FA5}">
                      <a16:colId xmlns:a16="http://schemas.microsoft.com/office/drawing/2014/main" val="20006"/>
                    </a:ext>
                  </a:extLst>
                </a:gridCol>
                <a:gridCol w="847316">
                  <a:extLst>
                    <a:ext uri="{9D8B030D-6E8A-4147-A177-3AD203B41FA5}">
                      <a16:colId xmlns:a16="http://schemas.microsoft.com/office/drawing/2014/main" val="20007"/>
                    </a:ext>
                  </a:extLst>
                </a:gridCol>
              </a:tblGrid>
              <a:tr h="649726">
                <a:tc gridSpan="8">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EXPENDITURE</a:t>
                      </a:r>
                      <a:r>
                        <a:rPr lang="en-US" sz="1400" b="1" i="0" u="none" strike="noStrike" baseline="0" dirty="0">
                          <a:solidFill>
                            <a:srgbClr val="000000"/>
                          </a:solidFill>
                          <a:effectLst/>
                          <a:latin typeface="Calibri" panose="020F0502020204030204" pitchFamily="34" charset="0"/>
                          <a:cs typeface="Calibri" panose="020F0502020204030204" pitchFamily="34" charset="0"/>
                        </a:rPr>
                        <a:t> </a:t>
                      </a:r>
                      <a:r>
                        <a:rPr lang="en-US" sz="1400" b="1" i="0" u="none" strike="noStrike" dirty="0">
                          <a:solidFill>
                            <a:srgbClr val="000000"/>
                          </a:solidFill>
                          <a:effectLst/>
                          <a:latin typeface="Calibri" panose="020F0502020204030204" pitchFamily="34" charset="0"/>
                          <a:cs typeface="Calibri" panose="020F0502020204030204" pitchFamily="34" charset="0"/>
                        </a:rPr>
                        <a:t>PERFORMANCE (ALL DEPARTMENTS) GOG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118">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cs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b" latinLnBrk="0" hangingPunct="1"/>
                      <a:endParaRPr lang="en-US" sz="1100" b="1" i="0" u="none" strike="noStrike" kern="1200" dirty="0">
                        <a:solidFill>
                          <a:srgbClr val="000000"/>
                        </a:solidFill>
                        <a:effectLst/>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1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9361">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Actual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Actual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Calibri" panose="020F0502020204030204" pitchFamily="34" charset="0"/>
                        </a:rPr>
                        <a:t>% Performance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97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Compensation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1,516,986.00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1,741,944.24</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dirty="0">
                          <a:solidFill>
                            <a:srgbClr val="000000"/>
                          </a:solidFill>
                          <a:latin typeface="Calibri"/>
                          <a:ea typeface="Calibri"/>
                          <a:cs typeface="Calibri"/>
                          <a:sym typeface="Calibri"/>
                        </a:rPr>
                        <a:t>1,862,878.23</a:t>
                      </a:r>
                      <a:endParaRPr sz="1400" b="0" i="0" u="none" strike="noStrik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2,145,046.63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2,023,770.63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1,011,885.30 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6912">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Goods and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269,394.99 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150,392.79 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75,415.24 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59,284.83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83,668.00 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53,070.00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63.43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6912">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Assets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6912">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1,786,380.99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1,892,337.03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1,938,293.47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2,204,331.46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2,107,438.63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1,064,955.30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 50.53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1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167" y="633853"/>
            <a:ext cx="8068705" cy="256182"/>
          </a:xfrm>
        </p:spPr>
        <p:txBody>
          <a:bodyPr/>
          <a:lstStyle/>
          <a:p>
            <a:r>
              <a:rPr lang="en-US" dirty="0"/>
              <a:t>FINANCIAL PERFORMANCE-REVENUE</a:t>
            </a:r>
            <a:br>
              <a:rPr lang="en-US" dirty="0"/>
            </a:br>
            <a:endParaRPr lang="en-GB" dirty="0"/>
          </a:p>
        </p:txBody>
      </p:sp>
      <p:sp>
        <p:nvSpPr>
          <p:cNvPr id="3" name="Slide Number Placeholder 2"/>
          <p:cNvSpPr>
            <a:spLocks noGrp="1"/>
          </p:cNvSpPr>
          <p:nvPr>
            <p:ph type="sldNum" sz="quarter" idx="12"/>
          </p:nvPr>
        </p:nvSpPr>
        <p:spPr/>
        <p:txBody>
          <a:bodyPr/>
          <a:lstStyle/>
          <a:p>
            <a:fld id="{A964C0AA-13C5-42F8-8707-B9C6EA4D33F1}" type="slidenum">
              <a:rPr lang="en-GB" smtClean="0"/>
              <a:t>14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233704800"/>
              </p:ext>
            </p:extLst>
          </p:nvPr>
        </p:nvGraphicFramePr>
        <p:xfrm>
          <a:off x="0" y="976988"/>
          <a:ext cx="8988686" cy="5710657"/>
        </p:xfrm>
        <a:graphic>
          <a:graphicData uri="http://schemas.openxmlformats.org/drawingml/2006/table">
            <a:tbl>
              <a:tblPr/>
              <a:tblGrid>
                <a:gridCol w="1755058">
                  <a:extLst>
                    <a:ext uri="{9D8B030D-6E8A-4147-A177-3AD203B41FA5}">
                      <a16:colId xmlns:a16="http://schemas.microsoft.com/office/drawing/2014/main" val="20000"/>
                    </a:ext>
                  </a:extLst>
                </a:gridCol>
                <a:gridCol w="1047136">
                  <a:extLst>
                    <a:ext uri="{9D8B030D-6E8A-4147-A177-3AD203B41FA5}">
                      <a16:colId xmlns:a16="http://schemas.microsoft.com/office/drawing/2014/main" val="20001"/>
                    </a:ext>
                  </a:extLst>
                </a:gridCol>
                <a:gridCol w="1061883">
                  <a:extLst>
                    <a:ext uri="{9D8B030D-6E8A-4147-A177-3AD203B41FA5}">
                      <a16:colId xmlns:a16="http://schemas.microsoft.com/office/drawing/2014/main" val="20002"/>
                    </a:ext>
                  </a:extLst>
                </a:gridCol>
                <a:gridCol w="1049797">
                  <a:extLst>
                    <a:ext uri="{9D8B030D-6E8A-4147-A177-3AD203B41FA5}">
                      <a16:colId xmlns:a16="http://schemas.microsoft.com/office/drawing/2014/main" val="20003"/>
                    </a:ext>
                  </a:extLst>
                </a:gridCol>
                <a:gridCol w="1085144">
                  <a:extLst>
                    <a:ext uri="{9D8B030D-6E8A-4147-A177-3AD203B41FA5}">
                      <a16:colId xmlns:a16="http://schemas.microsoft.com/office/drawing/2014/main" val="20004"/>
                    </a:ext>
                  </a:extLst>
                </a:gridCol>
                <a:gridCol w="1080655">
                  <a:extLst>
                    <a:ext uri="{9D8B030D-6E8A-4147-A177-3AD203B41FA5}">
                      <a16:colId xmlns:a16="http://schemas.microsoft.com/office/drawing/2014/main" val="20005"/>
                    </a:ext>
                  </a:extLst>
                </a:gridCol>
                <a:gridCol w="1140086">
                  <a:extLst>
                    <a:ext uri="{9D8B030D-6E8A-4147-A177-3AD203B41FA5}">
                      <a16:colId xmlns:a16="http://schemas.microsoft.com/office/drawing/2014/main" val="20006"/>
                    </a:ext>
                  </a:extLst>
                </a:gridCol>
                <a:gridCol w="768927">
                  <a:extLst>
                    <a:ext uri="{9D8B030D-6E8A-4147-A177-3AD203B41FA5}">
                      <a16:colId xmlns:a16="http://schemas.microsoft.com/office/drawing/2014/main" val="20007"/>
                    </a:ext>
                  </a:extLst>
                </a:gridCol>
              </a:tblGrid>
              <a:tr h="382497">
                <a:tc gridSpan="8">
                  <a:txBody>
                    <a:bodyPr/>
                    <a:lstStyle/>
                    <a:p>
                      <a:pPr algn="ctr" fontAlgn="b"/>
                      <a:r>
                        <a:rPr lang="en-US" sz="1400" b="1" i="0" u="none" strike="noStrike" dirty="0">
                          <a:solidFill>
                            <a:srgbClr val="000000"/>
                          </a:solidFill>
                          <a:effectLst/>
                          <a:latin typeface="Calibri"/>
                        </a:rPr>
                        <a:t>REVENUE PERFORMANCE- ALL REVENUE SOURCES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4593">
                <a:tc>
                  <a:txBody>
                    <a:bodyPr/>
                    <a:lstStyle/>
                    <a:p>
                      <a:pPr algn="l" fontAlgn="b"/>
                      <a:r>
                        <a:rPr lang="en-US" sz="1400" b="1" i="0" u="none" strike="noStrike" dirty="0">
                          <a:solidFill>
                            <a:srgbClr val="000000"/>
                          </a:solidFill>
                          <a:effectLst/>
                          <a:latin typeface="Calibri"/>
                        </a:rPr>
                        <a:t>ITEM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2020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dirty="0">
                          <a:solidFill>
                            <a:srgbClr val="000000"/>
                          </a:solidFill>
                          <a:effectLst/>
                          <a:latin typeface="Calibri"/>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9747">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Actual </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performance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1245">
                <a:tc>
                  <a:txBody>
                    <a:bodyPr/>
                    <a:lstStyle/>
                    <a:p>
                      <a:pPr algn="l" fontAlgn="b"/>
                      <a:r>
                        <a:rPr lang="en-US" sz="1400" b="0" i="0" u="none" strike="noStrike" dirty="0" err="1">
                          <a:solidFill>
                            <a:srgbClr val="000000"/>
                          </a:solidFill>
                          <a:effectLst/>
                          <a:latin typeface="Calibri"/>
                        </a:rPr>
                        <a:t>IGF</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558,765.93</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539,082.40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570,627.55</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634,223.07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668,254.00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649,920.98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97.25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5902">
                <a:tc>
                  <a:txBody>
                    <a:bodyPr/>
                    <a:lstStyle/>
                    <a:p>
                      <a:pPr algn="l" fontAlgn="b"/>
                      <a:r>
                        <a:rPr lang="en-US" sz="1400" b="0" i="0" u="none" strike="noStrike" dirty="0">
                          <a:solidFill>
                            <a:srgbClr val="000000"/>
                          </a:solidFill>
                          <a:effectLst/>
                          <a:latin typeface="Calibri"/>
                        </a:rPr>
                        <a:t>Compensation Transfer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1,689,548.61 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1,621,342.24 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1,862,878.22</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2,145,046.63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2,023,770.63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1,011,885.30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943">
                <a:tc>
                  <a:txBody>
                    <a:bodyPr/>
                    <a:lstStyle/>
                    <a:p>
                      <a:pPr algn="l" fontAlgn="b"/>
                      <a:r>
                        <a:rPr lang="en-US" sz="1400" b="0" i="0" u="none" strike="noStrike" dirty="0">
                          <a:solidFill>
                            <a:srgbClr val="000000"/>
                          </a:solidFill>
                          <a:effectLst/>
                          <a:latin typeface="Calibri"/>
                        </a:rPr>
                        <a:t>Goods and Services Transfer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269,394.99 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150,392.79 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75,415.24 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59,292.33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83,668.00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53,197.88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63.58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6556">
                <a:tc>
                  <a:txBody>
                    <a:bodyPr/>
                    <a:lstStyle/>
                    <a:p>
                      <a:pPr algn="l" fontAlgn="b"/>
                      <a:r>
                        <a:rPr lang="en-US" sz="1400" b="0" i="0" u="none" strike="noStrike" dirty="0">
                          <a:solidFill>
                            <a:srgbClr val="000000"/>
                          </a:solidFill>
                          <a:effectLst/>
                          <a:latin typeface="Calibri"/>
                        </a:rPr>
                        <a:t>Assets 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0.00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0.00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0.00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7277">
                <a:tc>
                  <a:txBody>
                    <a:bodyPr/>
                    <a:lstStyle/>
                    <a:p>
                      <a:pPr algn="l" fontAlgn="b"/>
                      <a:r>
                        <a:rPr lang="en-US" sz="1400" b="0" i="0" u="none" strike="noStrike" dirty="0" err="1">
                          <a:solidFill>
                            <a:srgbClr val="000000"/>
                          </a:solidFill>
                          <a:effectLst/>
                          <a:latin typeface="Calibri"/>
                        </a:rPr>
                        <a:t>DACF</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3,875,072.56</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2,088,216.54</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4,002,454.39</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2,578,362.51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4,946,772.14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143,998.44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6015">
                <a:tc>
                  <a:txBody>
                    <a:bodyPr/>
                    <a:lstStyle/>
                    <a:p>
                      <a:pPr algn="l" fontAlgn="b"/>
                      <a:r>
                        <a:rPr lang="en-US" sz="1400" b="0" i="0" u="none" strike="noStrike" dirty="0">
                          <a:solidFill>
                            <a:srgbClr val="000000"/>
                          </a:solidFill>
                          <a:effectLst/>
                          <a:latin typeface="Calibri"/>
                        </a:rPr>
                        <a:t>DACF-RFG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896,172.91</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896,172.91</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Calibri"/>
                          <a:ea typeface="Calibri"/>
                          <a:cs typeface="Calibri"/>
                          <a:sym typeface="Calibri"/>
                        </a:rPr>
                        <a:t> 811,959.38</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579,976.43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1,535,057.00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1,195,422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77.87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3602">
                <a:tc>
                  <a:txBody>
                    <a:bodyPr/>
                    <a:lstStyle/>
                    <a:p>
                      <a:pPr algn="l" fontAlgn="b"/>
                      <a:r>
                        <a:rPr lang="en-US" sz="1400" b="0" i="0" u="none" strike="noStrike" dirty="0">
                          <a:solidFill>
                            <a:srgbClr val="000000"/>
                          </a:solidFill>
                          <a:effectLst/>
                          <a:latin typeface="Calibri"/>
                        </a:rPr>
                        <a:t>MAG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cap="none" dirty="0">
                          <a:solidFill>
                            <a:srgbClr val="000000"/>
                          </a:solidFill>
                          <a:latin typeface="Calibri"/>
                          <a:ea typeface="Calibri"/>
                          <a:cs typeface="Calibri"/>
                          <a:sym typeface="Calibri"/>
                        </a:rPr>
                        <a:t>0.00</a:t>
                      </a:r>
                      <a:endParaRPr sz="1400" b="0"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cap="none" dirty="0">
                          <a:solidFill>
                            <a:srgbClr val="000000"/>
                          </a:solidFill>
                          <a:latin typeface="Calibri"/>
                          <a:ea typeface="Calibri"/>
                          <a:cs typeface="Calibri"/>
                          <a:sym typeface="Calibri"/>
                        </a:rPr>
                        <a:t>0.00</a:t>
                      </a:r>
                      <a:endParaRPr sz="1400" b="0"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cap="none" dirty="0">
                          <a:solidFill>
                            <a:schemeClr val="tx1"/>
                          </a:solidFill>
                          <a:latin typeface="Calibri"/>
                          <a:ea typeface="Calibri"/>
                          <a:cs typeface="Calibri"/>
                          <a:sym typeface="Calibri"/>
                        </a:rPr>
                        <a:t>250,000.00</a:t>
                      </a:r>
                      <a:endParaRPr sz="1400" b="0" i="0" u="none" strike="noStrike" cap="none" dirty="0">
                        <a:solidFill>
                          <a:schemeClr val="tx1"/>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275,779.67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250,000.00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baseline="0" dirty="0">
                          <a:solidFill>
                            <a:srgbClr val="000000"/>
                          </a:solidFill>
                          <a:effectLst/>
                          <a:latin typeface="Calibri"/>
                        </a:rPr>
                        <a:t> 73,784.15</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29.51</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950250"/>
                  </a:ext>
                </a:extLst>
              </a:tr>
              <a:tr h="353602">
                <a:tc>
                  <a:txBody>
                    <a:bodyPr/>
                    <a:lstStyle/>
                    <a:p>
                      <a:pPr algn="l" fontAlgn="b"/>
                      <a:r>
                        <a:rPr lang="en-US" sz="1400" b="0" i="0" u="none" strike="noStrike" dirty="0">
                          <a:solidFill>
                            <a:srgbClr val="000000"/>
                          </a:solidFill>
                          <a:effectLst/>
                          <a:latin typeface="Calibri"/>
                        </a:rPr>
                        <a:t>Secondary</a:t>
                      </a:r>
                      <a:r>
                        <a:rPr lang="en-US" sz="1400" b="0" i="0" u="none" strike="noStrike" baseline="0" dirty="0">
                          <a:solidFill>
                            <a:srgbClr val="000000"/>
                          </a:solidFill>
                          <a:effectLst/>
                          <a:latin typeface="Calibri"/>
                        </a:rPr>
                        <a:t> Cities</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dirty="0"/>
                        <a:t>-</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6556">
                <a:tc>
                  <a:txBody>
                    <a:bodyPr/>
                    <a:lstStyle/>
                    <a:p>
                      <a:pPr algn="l" fontAlgn="b"/>
                      <a:r>
                        <a:rPr lang="en-US" sz="1400" b="0" i="0" u="none" strike="noStrike" dirty="0">
                          <a:solidFill>
                            <a:srgbClr val="000000"/>
                          </a:solidFill>
                          <a:effectLst/>
                          <a:latin typeface="Calibri"/>
                        </a:rPr>
                        <a:t>Stool Lands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89,271.00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344,283.48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385.66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3602">
                <a:tc>
                  <a:txBody>
                    <a:bodyPr/>
                    <a:lstStyle/>
                    <a:p>
                      <a:pPr algn="l" fontAlgn="b"/>
                      <a:r>
                        <a:rPr lang="en-US" sz="1400" b="0"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i="0" u="none" strike="noStrike" cap="none" dirty="0">
                          <a:solidFill>
                            <a:srgbClr val="000000"/>
                          </a:solidFill>
                          <a:latin typeface="Calibri"/>
                          <a:ea typeface="Calibri"/>
                          <a:cs typeface="Calibri"/>
                          <a:sym typeface="Calibri"/>
                        </a:rPr>
                        <a:t>7,288,955.00</a:t>
                      </a:r>
                      <a:endParaRPr sz="1400" b="1"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i="0" u="none" strike="noStrike" cap="none" dirty="0">
                          <a:solidFill>
                            <a:srgbClr val="000000"/>
                          </a:solidFill>
                          <a:latin typeface="Calibri"/>
                          <a:ea typeface="Calibri"/>
                          <a:cs typeface="Calibri"/>
                          <a:sym typeface="Calibri"/>
                        </a:rPr>
                        <a:t>5,295,206.98</a:t>
                      </a:r>
                      <a:endParaRPr sz="1400" b="1"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i="0" u="none" strike="noStrike" cap="none" dirty="0">
                          <a:solidFill>
                            <a:srgbClr val="000000"/>
                          </a:solidFill>
                          <a:latin typeface="Calibri"/>
                          <a:ea typeface="Calibri"/>
                          <a:cs typeface="Calibri"/>
                          <a:sym typeface="Calibri"/>
                        </a:rPr>
                        <a:t>7,573,334.78</a:t>
                      </a:r>
                      <a:endParaRPr sz="1400" b="1" i="0" u="none" strike="noStrike" cap="non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6,272,680.64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9,596,792.77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2,588,867.89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26.98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189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167" y="633853"/>
            <a:ext cx="8068705" cy="424238"/>
          </a:xfrm>
        </p:spPr>
        <p:txBody>
          <a:bodyPr/>
          <a:lstStyle/>
          <a:p>
            <a:r>
              <a:rPr lang="en-US" dirty="0"/>
              <a:t>FINANCIAL PERFORMANCE-EXPENDITURE</a:t>
            </a:r>
            <a:br>
              <a:rPr lang="en-US" dirty="0"/>
            </a:br>
            <a:endParaRPr lang="en-GB" dirty="0"/>
          </a:p>
        </p:txBody>
      </p:sp>
      <p:sp>
        <p:nvSpPr>
          <p:cNvPr id="3" name="Slide Number Placeholder 2"/>
          <p:cNvSpPr>
            <a:spLocks noGrp="1"/>
          </p:cNvSpPr>
          <p:nvPr>
            <p:ph type="sldNum" sz="quarter" idx="12"/>
          </p:nvPr>
        </p:nvSpPr>
        <p:spPr/>
        <p:txBody>
          <a:bodyPr/>
          <a:lstStyle/>
          <a:p>
            <a:fld id="{A964C0AA-13C5-42F8-8707-B9C6EA4D33F1}" type="slidenum">
              <a:rPr lang="en-GB" smtClean="0"/>
              <a:t>15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040980070"/>
              </p:ext>
            </p:extLst>
          </p:nvPr>
        </p:nvGraphicFramePr>
        <p:xfrm>
          <a:off x="457201" y="1293222"/>
          <a:ext cx="8395855" cy="5135374"/>
        </p:xfrm>
        <a:graphic>
          <a:graphicData uri="http://schemas.openxmlformats.org/drawingml/2006/table">
            <a:tbl>
              <a:tblPr/>
              <a:tblGrid>
                <a:gridCol w="1758595">
                  <a:extLst>
                    <a:ext uri="{9D8B030D-6E8A-4147-A177-3AD203B41FA5}">
                      <a16:colId xmlns:a16="http://schemas.microsoft.com/office/drawing/2014/main" val="20000"/>
                    </a:ext>
                  </a:extLst>
                </a:gridCol>
                <a:gridCol w="960981">
                  <a:extLst>
                    <a:ext uri="{9D8B030D-6E8A-4147-A177-3AD203B41FA5}">
                      <a16:colId xmlns:a16="http://schemas.microsoft.com/office/drawing/2014/main" val="20001"/>
                    </a:ext>
                  </a:extLst>
                </a:gridCol>
                <a:gridCol w="973794">
                  <a:extLst>
                    <a:ext uri="{9D8B030D-6E8A-4147-A177-3AD203B41FA5}">
                      <a16:colId xmlns:a16="http://schemas.microsoft.com/office/drawing/2014/main" val="20002"/>
                    </a:ext>
                  </a:extLst>
                </a:gridCol>
                <a:gridCol w="912932">
                  <a:extLst>
                    <a:ext uri="{9D8B030D-6E8A-4147-A177-3AD203B41FA5}">
                      <a16:colId xmlns:a16="http://schemas.microsoft.com/office/drawing/2014/main" val="20003"/>
                    </a:ext>
                  </a:extLst>
                </a:gridCol>
                <a:gridCol w="1012316">
                  <a:extLst>
                    <a:ext uri="{9D8B030D-6E8A-4147-A177-3AD203B41FA5}">
                      <a16:colId xmlns:a16="http://schemas.microsoft.com/office/drawing/2014/main" val="20004"/>
                    </a:ext>
                  </a:extLst>
                </a:gridCol>
                <a:gridCol w="879163">
                  <a:extLst>
                    <a:ext uri="{9D8B030D-6E8A-4147-A177-3AD203B41FA5}">
                      <a16:colId xmlns:a16="http://schemas.microsoft.com/office/drawing/2014/main" val="20005"/>
                    </a:ext>
                  </a:extLst>
                </a:gridCol>
                <a:gridCol w="908263">
                  <a:extLst>
                    <a:ext uri="{9D8B030D-6E8A-4147-A177-3AD203B41FA5}">
                      <a16:colId xmlns:a16="http://schemas.microsoft.com/office/drawing/2014/main" val="20006"/>
                    </a:ext>
                  </a:extLst>
                </a:gridCol>
                <a:gridCol w="989811">
                  <a:extLst>
                    <a:ext uri="{9D8B030D-6E8A-4147-A177-3AD203B41FA5}">
                      <a16:colId xmlns:a16="http://schemas.microsoft.com/office/drawing/2014/main" val="20007"/>
                    </a:ext>
                  </a:extLst>
                </a:gridCol>
              </a:tblGrid>
              <a:tr h="673422">
                <a:tc gridSpan="8">
                  <a:txBody>
                    <a:bodyPr/>
                    <a:lstStyle/>
                    <a:p>
                      <a:pPr algn="ctr" fontAlgn="b"/>
                      <a:r>
                        <a:rPr lang="en-US" sz="1400" b="1" i="0" u="none" strike="noStrike" dirty="0">
                          <a:solidFill>
                            <a:srgbClr val="000000"/>
                          </a:solidFill>
                          <a:effectLst/>
                          <a:latin typeface="Calibri"/>
                        </a:rPr>
                        <a:t>EXPENDITURE</a:t>
                      </a:r>
                      <a:r>
                        <a:rPr lang="en-US" sz="1400" b="1" i="0" u="none" strike="noStrike" baseline="0" dirty="0">
                          <a:solidFill>
                            <a:srgbClr val="000000"/>
                          </a:solidFill>
                          <a:effectLst/>
                          <a:latin typeface="Calibri"/>
                        </a:rPr>
                        <a:t> </a:t>
                      </a:r>
                      <a:r>
                        <a:rPr lang="en-US" sz="1400" b="1" i="0" u="none" strike="noStrike" dirty="0">
                          <a:solidFill>
                            <a:srgbClr val="000000"/>
                          </a:solidFill>
                          <a:effectLst/>
                          <a:latin typeface="Calibri"/>
                        </a:rPr>
                        <a:t>PERFORMANCE (ALL DEPARTMENTS) IGF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352">
                <a:tc>
                  <a:txBody>
                    <a:bodyPr/>
                    <a:lstStyle/>
                    <a:p>
                      <a:pPr algn="ctr" fontAlgn="b"/>
                      <a:r>
                        <a:rPr lang="en-US" sz="1400" b="1" i="0" u="none" strike="noStrike" dirty="0">
                          <a:solidFill>
                            <a:srgbClr val="000000"/>
                          </a:solidFill>
                          <a:effectLst/>
                          <a:latin typeface="Calibri"/>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Calibri"/>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b" latinLnBrk="0" hangingPunct="1"/>
                      <a:endParaRPr lang="en-US" sz="1100" b="1" i="0" u="none" strike="noStrike" kern="1200" dirty="0">
                        <a:solidFill>
                          <a:srgbClr val="000000"/>
                        </a:solidFill>
                        <a:effectLst/>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1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2374">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a:t>
                      </a:r>
                      <a:endParaRPr lang="en-US" sz="14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 age</a:t>
                      </a:r>
                    </a:p>
                    <a:p>
                      <a:pPr marL="0" algn="ctr" defTabSz="914400" rtl="0" eaLnBrk="1" fontAlgn="b" latinLnBrk="0" hangingPunct="1"/>
                      <a:r>
                        <a:rPr lang="en-US" sz="1400" b="1" i="0" u="none" strike="noStrike" kern="1200" dirty="0">
                          <a:solidFill>
                            <a:srgbClr val="000000"/>
                          </a:solidFill>
                          <a:effectLst/>
                          <a:latin typeface="Calibri"/>
                          <a:ea typeface="+mn-ea"/>
                          <a:cs typeface="+mn-cs"/>
                        </a:rPr>
                        <a:t>Performance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6708">
                <a:tc>
                  <a:txBody>
                    <a:bodyPr/>
                    <a:lstStyle/>
                    <a:p>
                      <a:pPr algn="l" fontAlgn="b"/>
                      <a:r>
                        <a:rPr lang="en-US" sz="1400" b="0" i="0" u="none" strike="noStrike" dirty="0">
                          <a:solidFill>
                            <a:srgbClr val="000000"/>
                          </a:solidFill>
                          <a:effectLst/>
                          <a:latin typeface="Calibri"/>
                        </a:rPr>
                        <a:t>Compensation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132,968.47 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134,691.37 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dirty="0">
                          <a:solidFill>
                            <a:srgbClr val="000000"/>
                          </a:solidFill>
                          <a:latin typeface="Calibri"/>
                          <a:ea typeface="Calibri"/>
                          <a:cs typeface="Calibri"/>
                          <a:sym typeface="Calibri"/>
                        </a:rPr>
                        <a:t>214,828.04</a:t>
                      </a:r>
                      <a:endParaRPr sz="1400" b="0" i="0" u="none" strike="noStrik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166,668.78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161,141.00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86,488.98 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53.67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0506">
                <a:tc>
                  <a:txBody>
                    <a:bodyPr/>
                    <a:lstStyle/>
                    <a:p>
                      <a:pPr algn="l" fontAlgn="b"/>
                      <a:r>
                        <a:rPr lang="en-US" sz="1400" b="0" i="0" u="none" strike="noStrike" dirty="0">
                          <a:solidFill>
                            <a:srgbClr val="000000"/>
                          </a:solidFill>
                          <a:effectLst/>
                          <a:latin typeface="Calibri"/>
                        </a:rPr>
                        <a:t>Goods and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270,939.90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Times New Roman" panose="02020603050405020304" pitchFamily="18" charset="0"/>
                        </a:rPr>
                        <a:t>  </a:t>
                      </a:r>
                      <a:r>
                        <a:rPr lang="en-GB" sz="1400" b="0" i="0" u="none" strike="noStrike" cap="none" dirty="0">
                          <a:solidFill>
                            <a:srgbClr val="000000"/>
                          </a:solidFill>
                          <a:latin typeface="Calibri"/>
                          <a:cs typeface="Calibri"/>
                          <a:sym typeface="Arial"/>
                        </a:rPr>
                        <a:t>288,101.16</a:t>
                      </a:r>
                      <a:r>
                        <a:rPr lang="en-GB" sz="11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332,500.50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419,000.52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548,384.00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589,704.44 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107.53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0506">
                <a:tc>
                  <a:txBody>
                    <a:bodyPr/>
                    <a:lstStyle/>
                    <a:p>
                      <a:pPr algn="l" fontAlgn="b"/>
                      <a:r>
                        <a:rPr lang="en-US" sz="1400" b="0" i="0" u="none" strike="noStrike" dirty="0">
                          <a:solidFill>
                            <a:srgbClr val="000000"/>
                          </a:solidFill>
                          <a:effectLst/>
                          <a:latin typeface="Calibri"/>
                        </a:rPr>
                        <a:t>Assets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154,857.56 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0.00 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23,299.00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29,565.21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48,000.00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218,642.28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455.5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0506">
                <a:tc>
                  <a:txBody>
                    <a:bodyPr/>
                    <a:lstStyle/>
                    <a:p>
                      <a:pPr algn="l" fontAlgn="b"/>
                      <a:r>
                        <a:rPr lang="en-US" sz="1400" b="0"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dirty="0">
                          <a:solidFill>
                            <a:srgbClr val="000000"/>
                          </a:solidFill>
                          <a:latin typeface="Calibri"/>
                          <a:ea typeface="Calibri"/>
                          <a:cs typeface="Calibri"/>
                          <a:sym typeface="Calibri"/>
                        </a:rPr>
                        <a:t> 558,765.93 </a:t>
                      </a:r>
                      <a:endParaRPr lang="en-US"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1" i="0" u="none" strike="noStrike" dirty="0">
                          <a:solidFill>
                            <a:srgbClr val="000000"/>
                          </a:solidFill>
                          <a:latin typeface="Calibri"/>
                          <a:ea typeface="Calibri"/>
                          <a:cs typeface="Calibri"/>
                          <a:sym typeface="Calibri"/>
                        </a:rPr>
                        <a:t>422,792.53 </a:t>
                      </a:r>
                      <a:endParaRPr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1" dirty="0">
                          <a:latin typeface="Calibri" panose="020F0502020204030204" pitchFamily="34" charset="0"/>
                          <a:cs typeface="Calibri" panose="020F0502020204030204" pitchFamily="34" charset="0"/>
                        </a:rPr>
                        <a:t>570,627.54</a:t>
                      </a:r>
                      <a:endParaRPr sz="1400" b="1" dirty="0">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615,234.51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757,525.00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894,835.70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118.12</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857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167" y="633852"/>
            <a:ext cx="8068705" cy="580993"/>
          </a:xfrm>
        </p:spPr>
        <p:txBody>
          <a:bodyPr/>
          <a:lstStyle/>
          <a:p>
            <a:r>
              <a:rPr lang="en-US" dirty="0"/>
              <a:t>FINANCIAL PERFORMANCE-EXPENDITURE</a:t>
            </a:r>
            <a:br>
              <a:rPr lang="en-US" dirty="0"/>
            </a:br>
            <a:endParaRPr lang="en-GB" dirty="0"/>
          </a:p>
        </p:txBody>
      </p:sp>
      <p:sp>
        <p:nvSpPr>
          <p:cNvPr id="3" name="Slide Number Placeholder 2"/>
          <p:cNvSpPr>
            <a:spLocks noGrp="1"/>
          </p:cNvSpPr>
          <p:nvPr>
            <p:ph type="sldNum" sz="quarter" idx="12"/>
          </p:nvPr>
        </p:nvSpPr>
        <p:spPr/>
        <p:txBody>
          <a:bodyPr/>
          <a:lstStyle/>
          <a:p>
            <a:fld id="{A964C0AA-13C5-42F8-8707-B9C6EA4D33F1}" type="slidenum">
              <a:rPr lang="en-GB" smtClean="0"/>
              <a:t>16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256348619"/>
              </p:ext>
            </p:extLst>
          </p:nvPr>
        </p:nvGraphicFramePr>
        <p:xfrm>
          <a:off x="221673" y="1594461"/>
          <a:ext cx="8769927" cy="4847990"/>
        </p:xfrm>
        <a:graphic>
          <a:graphicData uri="http://schemas.openxmlformats.org/drawingml/2006/table">
            <a:tbl>
              <a:tblPr/>
              <a:tblGrid>
                <a:gridCol w="1357667">
                  <a:extLst>
                    <a:ext uri="{9D8B030D-6E8A-4147-A177-3AD203B41FA5}">
                      <a16:colId xmlns:a16="http://schemas.microsoft.com/office/drawing/2014/main" val="20000"/>
                    </a:ext>
                  </a:extLst>
                </a:gridCol>
                <a:gridCol w="1054359">
                  <a:extLst>
                    <a:ext uri="{9D8B030D-6E8A-4147-A177-3AD203B41FA5}">
                      <a16:colId xmlns:a16="http://schemas.microsoft.com/office/drawing/2014/main" val="20001"/>
                    </a:ext>
                  </a:extLst>
                </a:gridCol>
                <a:gridCol w="1097690">
                  <a:extLst>
                    <a:ext uri="{9D8B030D-6E8A-4147-A177-3AD203B41FA5}">
                      <a16:colId xmlns:a16="http://schemas.microsoft.com/office/drawing/2014/main" val="20002"/>
                    </a:ext>
                  </a:extLst>
                </a:gridCol>
                <a:gridCol w="1097689">
                  <a:extLst>
                    <a:ext uri="{9D8B030D-6E8A-4147-A177-3AD203B41FA5}">
                      <a16:colId xmlns:a16="http://schemas.microsoft.com/office/drawing/2014/main" val="20003"/>
                    </a:ext>
                  </a:extLst>
                </a:gridCol>
                <a:gridCol w="1141019">
                  <a:extLst>
                    <a:ext uri="{9D8B030D-6E8A-4147-A177-3AD203B41FA5}">
                      <a16:colId xmlns:a16="http://schemas.microsoft.com/office/drawing/2014/main" val="20004"/>
                    </a:ext>
                  </a:extLst>
                </a:gridCol>
                <a:gridCol w="1093495">
                  <a:extLst>
                    <a:ext uri="{9D8B030D-6E8A-4147-A177-3AD203B41FA5}">
                      <a16:colId xmlns:a16="http://schemas.microsoft.com/office/drawing/2014/main" val="20005"/>
                    </a:ext>
                  </a:extLst>
                </a:gridCol>
                <a:gridCol w="1072996">
                  <a:extLst>
                    <a:ext uri="{9D8B030D-6E8A-4147-A177-3AD203B41FA5}">
                      <a16:colId xmlns:a16="http://schemas.microsoft.com/office/drawing/2014/main" val="20006"/>
                    </a:ext>
                  </a:extLst>
                </a:gridCol>
                <a:gridCol w="855012">
                  <a:extLst>
                    <a:ext uri="{9D8B030D-6E8A-4147-A177-3AD203B41FA5}">
                      <a16:colId xmlns:a16="http://schemas.microsoft.com/office/drawing/2014/main" val="20007"/>
                    </a:ext>
                  </a:extLst>
                </a:gridCol>
              </a:tblGrid>
              <a:tr h="635737">
                <a:tc gridSpan="8">
                  <a:txBody>
                    <a:bodyPr/>
                    <a:lstStyle/>
                    <a:p>
                      <a:pPr algn="ctr" fontAlgn="b"/>
                      <a:r>
                        <a:rPr lang="en-US" sz="1400" b="1" i="0" u="none" strike="noStrike" dirty="0">
                          <a:solidFill>
                            <a:srgbClr val="000000"/>
                          </a:solidFill>
                          <a:effectLst/>
                          <a:latin typeface="Calibri"/>
                        </a:rPr>
                        <a:t>EXPENDITURE</a:t>
                      </a:r>
                      <a:r>
                        <a:rPr lang="en-US" sz="1400" b="1" i="0" u="none" strike="noStrike" baseline="0" dirty="0">
                          <a:solidFill>
                            <a:srgbClr val="000000"/>
                          </a:solidFill>
                          <a:effectLst/>
                          <a:latin typeface="Calibri"/>
                        </a:rPr>
                        <a:t> </a:t>
                      </a:r>
                      <a:r>
                        <a:rPr lang="en-US" sz="1400" b="1" i="0" u="none" strike="noStrike" dirty="0">
                          <a:solidFill>
                            <a:srgbClr val="000000"/>
                          </a:solidFill>
                          <a:effectLst/>
                          <a:latin typeface="Calibri"/>
                        </a:rPr>
                        <a:t>PERFORMANCE (ALL DEPARTMENTS) ALL FUNDING SOURCES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5534">
                <a:tc>
                  <a:txBody>
                    <a:bodyPr/>
                    <a:lstStyle/>
                    <a:p>
                      <a:pPr algn="ctr" fontAlgn="b"/>
                      <a:r>
                        <a:rPr lang="en-US" sz="1400" b="1" i="0" u="none" strike="noStrike" dirty="0">
                          <a:solidFill>
                            <a:srgbClr val="000000"/>
                          </a:solidFill>
                          <a:effectLst/>
                          <a:latin typeface="Calibri"/>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Calibri"/>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b" latinLnBrk="0" hangingPunct="1"/>
                      <a:endParaRPr lang="en-US" sz="1100" b="1" i="0" u="none" strike="noStrike" kern="1200" dirty="0">
                        <a:solidFill>
                          <a:srgbClr val="000000"/>
                        </a:solidFill>
                        <a:effectLst/>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1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3968">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a:t>
                      </a:r>
                      <a:endParaRPr lang="en-US" sz="14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Actual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 age</a:t>
                      </a:r>
                    </a:p>
                    <a:p>
                      <a:pPr marL="0" algn="ctr" defTabSz="914400" rtl="0" eaLnBrk="1" fontAlgn="b" latinLnBrk="0" hangingPunct="1"/>
                      <a:r>
                        <a:rPr lang="en-US" sz="1400" b="1" i="0" u="none" strike="noStrike" kern="1200" dirty="0">
                          <a:solidFill>
                            <a:srgbClr val="000000"/>
                          </a:solidFill>
                          <a:effectLst/>
                          <a:latin typeface="Calibri"/>
                          <a:ea typeface="+mn-ea"/>
                          <a:cs typeface="+mn-cs"/>
                        </a:rPr>
                        <a:t>Performance as at 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3802">
                <a:tc>
                  <a:txBody>
                    <a:bodyPr/>
                    <a:lstStyle/>
                    <a:p>
                      <a:pPr algn="l" fontAlgn="b"/>
                      <a:r>
                        <a:rPr lang="en-US" sz="1400" b="0" i="0" u="none" strike="noStrike" dirty="0">
                          <a:solidFill>
                            <a:srgbClr val="000000"/>
                          </a:solidFill>
                          <a:effectLst/>
                          <a:latin typeface="Calibri"/>
                        </a:rPr>
                        <a:t>Compensation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1,923,835.00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1,876,635.61</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0" i="0" u="none" strike="noStrike" dirty="0">
                          <a:solidFill>
                            <a:srgbClr val="000000"/>
                          </a:solidFill>
                          <a:latin typeface="Calibri"/>
                          <a:ea typeface="Calibri"/>
                          <a:cs typeface="Calibri"/>
                          <a:sym typeface="Calibri"/>
                        </a:rPr>
                        <a:t>2,077,706.27</a:t>
                      </a:r>
                      <a:endParaRPr sz="1400" b="0" i="0" u="none" strike="noStrike" dirty="0">
                        <a:solidFill>
                          <a:srgbClr val="000000"/>
                        </a:solidFill>
                        <a:latin typeface="Calibri"/>
                        <a:ea typeface="Calibri"/>
                        <a:cs typeface="Calibri"/>
                        <a:sym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2,311,715.41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2,184,911.63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1,098,374.28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2983">
                <a:tc>
                  <a:txBody>
                    <a:bodyPr/>
                    <a:lstStyle/>
                    <a:p>
                      <a:pPr algn="l" fontAlgn="b"/>
                      <a:r>
                        <a:rPr lang="en-US" sz="1400" b="0" i="0" u="none" strike="noStrike" dirty="0">
                          <a:solidFill>
                            <a:srgbClr val="000000"/>
                          </a:solidFill>
                          <a:effectLst/>
                          <a:latin typeface="Calibri"/>
                        </a:rPr>
                        <a:t>Goods and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2,689,565.00</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1,800,575.38</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2,647,770.75</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2,207,787.44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2,716,851.14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963,293.94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35.45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2983">
                <a:tc>
                  <a:txBody>
                    <a:bodyPr/>
                    <a:lstStyle/>
                    <a:p>
                      <a:pPr algn="l" fontAlgn="b"/>
                      <a:r>
                        <a:rPr lang="en-US" sz="1400" b="0" i="0" u="none" strike="noStrike" dirty="0">
                          <a:solidFill>
                            <a:srgbClr val="000000"/>
                          </a:solidFill>
                          <a:effectLst/>
                          <a:latin typeface="Calibri"/>
                        </a:rPr>
                        <a:t>Assets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2,675,555.00 </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950,543.05</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i="0" u="none" strike="noStrike" dirty="0">
                          <a:solidFill>
                            <a:srgbClr val="000000"/>
                          </a:solidFill>
                          <a:latin typeface="Calibri"/>
                          <a:ea typeface="Calibri"/>
                          <a:cs typeface="Calibri"/>
                          <a:sym typeface="Calibri"/>
                        </a:rPr>
                        <a:t> 2,871,473.76</a:t>
                      </a:r>
                      <a:endParaRPr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1,912,700.92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4,695,030.00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527,199.67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11.22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32983">
                <a:tc>
                  <a:txBody>
                    <a:bodyPr/>
                    <a:lstStyle/>
                    <a:p>
                      <a:pPr algn="l" fontAlgn="b"/>
                      <a:r>
                        <a:rPr lang="en-US" sz="1400" b="0"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1" i="0" u="none" strike="noStrike" dirty="0">
                          <a:solidFill>
                            <a:srgbClr val="000000"/>
                          </a:solidFill>
                          <a:latin typeface="Calibri"/>
                          <a:ea typeface="Calibri"/>
                          <a:cs typeface="Calibri"/>
                          <a:sym typeface="Calibri"/>
                        </a:rPr>
                        <a:t>7,288,955.00 </a:t>
                      </a:r>
                      <a:endParaRPr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1" i="0" u="none" strike="noStrike" dirty="0">
                          <a:solidFill>
                            <a:srgbClr val="000000"/>
                          </a:solidFill>
                          <a:latin typeface="Calibri"/>
                          <a:ea typeface="Calibri"/>
                          <a:cs typeface="Calibri"/>
                          <a:sym typeface="Calibri"/>
                        </a:rPr>
                        <a:t>4,652,836.18</a:t>
                      </a:r>
                      <a:endParaRPr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1" i="0" u="none" strike="noStrike" dirty="0">
                          <a:solidFill>
                            <a:srgbClr val="000000"/>
                          </a:solidFill>
                          <a:latin typeface="Calibri"/>
                          <a:ea typeface="Calibri"/>
                          <a:cs typeface="Calibri"/>
                          <a:sym typeface="Calibri"/>
                        </a:rPr>
                        <a:t> 7,573,334.78</a:t>
                      </a:r>
                      <a:endParaRPr b="1"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r>
                        <a:rPr lang="en-US" sz="1400" b="1" i="0" u="none" strike="noStrike" dirty="0">
                          <a:solidFill>
                            <a:srgbClr val="000000"/>
                          </a:solidFill>
                          <a:effectLst/>
                          <a:latin typeface="Calibri"/>
                        </a:rPr>
                        <a:t>6,432,203.77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9,596,792.77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2,588,867.89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r>
                        <a:rPr lang="en-US" sz="1400" b="1" i="0" u="none" strike="noStrike" dirty="0">
                          <a:solidFill>
                            <a:srgbClr val="000000"/>
                          </a:solidFill>
                          <a:effectLst/>
                          <a:latin typeface="Calibri"/>
                        </a:rPr>
                        <a:t>26.98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923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17</a:t>
            </a:fld>
            <a:endParaRPr lang="en-GB"/>
          </a:p>
        </p:txBody>
      </p:sp>
      <p:sp>
        <p:nvSpPr>
          <p:cNvPr id="6" name="Title 1"/>
          <p:cNvSpPr txBox="1">
            <a:spLocks/>
          </p:cNvSpPr>
          <p:nvPr/>
        </p:nvSpPr>
        <p:spPr>
          <a:xfrm>
            <a:off x="928548" y="2937085"/>
            <a:ext cx="7384763" cy="665888"/>
          </a:xfrm>
          <a:prstGeom prst="rect">
            <a:avLst/>
          </a:prstGeom>
        </p:spPr>
        <p:txBody>
          <a:bodyPr vert="horz" lIns="0" tIns="0" rIns="0" bIns="0" rtlCol="0" anchor="t" anchorCtr="0">
            <a:noAutofit/>
          </a:bodyPr>
          <a:lst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a:lstStyle>
          <a:p>
            <a:pPr algn="ctr"/>
            <a:r>
              <a:rPr lang="en-US" dirty="0">
                <a:solidFill>
                  <a:srgbClr val="0070C0"/>
                </a:solidFill>
              </a:rPr>
              <a:t>NON FINANCIAL PERFORMANCE BY PROGRAMMES</a:t>
            </a:r>
          </a:p>
        </p:txBody>
      </p:sp>
    </p:spTree>
    <p:extLst>
      <p:ext uri="{BB962C8B-B14F-4D97-AF65-F5344CB8AC3E}">
        <p14:creationId xmlns:p14="http://schemas.microsoft.com/office/powerpoint/2010/main" val="241486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18</a:t>
            </a:fld>
            <a:endParaRPr/>
          </a:p>
        </p:txBody>
      </p:sp>
      <p:sp>
        <p:nvSpPr>
          <p:cNvPr id="412" name="Google Shape;412;p50"/>
          <p:cNvSpPr txBox="1"/>
          <p:nvPr/>
        </p:nvSpPr>
        <p:spPr>
          <a:xfrm>
            <a:off x="531328" y="692648"/>
            <a:ext cx="7384800" cy="666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70C0"/>
              </a:buClr>
              <a:buSzPts val="2800"/>
              <a:buFont typeface="Arial"/>
              <a:buNone/>
            </a:pPr>
            <a:r>
              <a:rPr lang="en-US" sz="2800" b="1" i="0" u="none" strike="noStrike" cap="none" dirty="0">
                <a:solidFill>
                  <a:srgbClr val="0070C0"/>
                </a:solidFill>
                <a:latin typeface="Arial"/>
                <a:ea typeface="Arial"/>
                <a:cs typeface="Arial"/>
                <a:sym typeface="Arial"/>
              </a:rPr>
              <a:t>KEY ACHIEVEMENTS (2021)</a:t>
            </a:r>
          </a:p>
        </p:txBody>
      </p:sp>
      <p:sp>
        <p:nvSpPr>
          <p:cNvPr id="413" name="Google Shape;413;p50"/>
          <p:cNvSpPr txBox="1"/>
          <p:nvPr/>
        </p:nvSpPr>
        <p:spPr>
          <a:xfrm>
            <a:off x="457200" y="1066800"/>
            <a:ext cx="8382000" cy="5580911"/>
          </a:xfrm>
          <a:prstGeom prst="rect">
            <a:avLst/>
          </a:prstGeom>
          <a:noFill/>
          <a:ln>
            <a:noFill/>
          </a:ln>
        </p:spPr>
        <p:txBody>
          <a:bodyPr spcFirstLastPara="1" wrap="square" lIns="91425" tIns="45700" rIns="91425" bIns="45700" anchor="t" anchorCtr="0">
            <a:noAutofit/>
          </a:bodyPr>
          <a:lstStyle/>
          <a:p>
            <a:pPr marL="12150" marR="0" lvl="0" indent="-12150" algn="l" rtl="0">
              <a:lnSpc>
                <a:spcPct val="100000"/>
              </a:lnSpc>
              <a:spcBef>
                <a:spcPts val="0"/>
              </a:spcBef>
              <a:spcAft>
                <a:spcPts val="0"/>
              </a:spcAft>
              <a:buClr>
                <a:schemeClr val="dk1"/>
              </a:buClr>
              <a:buSzPts val="2800"/>
              <a:buFont typeface="Arial"/>
              <a:buChar char="•"/>
            </a:pPr>
            <a:endParaRPr sz="1100" dirty="0"/>
          </a:p>
          <a:p>
            <a:pPr marL="457200" lvl="1" indent="-457200">
              <a:spcBef>
                <a:spcPts val="900"/>
              </a:spcBef>
              <a:buClr>
                <a:schemeClr val="dk1"/>
              </a:buClr>
              <a:buSzPts val="2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Construction of 1No. </a:t>
            </a:r>
            <a:r>
              <a:rPr lang="en-US" dirty="0">
                <a:solidFill>
                  <a:schemeClr val="dk1"/>
                </a:solidFill>
                <a:latin typeface="Arial"/>
                <a:ea typeface="Arial"/>
                <a:cs typeface="Arial"/>
                <a:sym typeface="Arial"/>
              </a:rPr>
              <a:t>2Unit KG Block at </a:t>
            </a:r>
            <a:r>
              <a:rPr lang="en-US" dirty="0" err="1">
                <a:solidFill>
                  <a:schemeClr val="dk1"/>
                </a:solidFill>
                <a:latin typeface="Arial"/>
                <a:ea typeface="Arial"/>
                <a:cs typeface="Arial"/>
                <a:sym typeface="Arial"/>
              </a:rPr>
              <a:t>Anyeme</a:t>
            </a:r>
            <a:r>
              <a:rPr lang="en-US" dirty="0">
                <a:solidFill>
                  <a:schemeClr val="dk1"/>
                </a:solidFill>
                <a:latin typeface="Arial"/>
                <a:ea typeface="Arial"/>
                <a:cs typeface="Arial"/>
                <a:sym typeface="Arial"/>
              </a:rPr>
              <a:t>.</a:t>
            </a:r>
          </a:p>
          <a:p>
            <a:pPr marL="457200" lvl="1" indent="-457200">
              <a:spcBef>
                <a:spcPts val="900"/>
              </a:spcBef>
              <a:buClr>
                <a:schemeClr val="dk1"/>
              </a:buClr>
              <a:buSzPts val="2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Renovation of </a:t>
            </a:r>
            <a:r>
              <a:rPr lang="en-US" sz="1800" b="0" i="0" u="none" strike="noStrike" cap="none" dirty="0" err="1">
                <a:solidFill>
                  <a:schemeClr val="dk1"/>
                </a:solidFill>
                <a:latin typeface="Arial"/>
                <a:ea typeface="Arial"/>
                <a:cs typeface="Arial"/>
                <a:sym typeface="Arial"/>
              </a:rPr>
              <a:t>Afoako</a:t>
            </a:r>
            <a:r>
              <a:rPr lang="en-US" sz="1800" b="0" i="0" u="none" strike="noStrike" cap="none" dirty="0">
                <a:solidFill>
                  <a:schemeClr val="dk1"/>
                </a:solidFill>
                <a:latin typeface="Arial"/>
                <a:ea typeface="Arial"/>
                <a:cs typeface="Arial"/>
                <a:sym typeface="Arial"/>
              </a:rPr>
              <a:t> R/C JHS School Building.</a:t>
            </a:r>
          </a:p>
          <a:p>
            <a:pPr marL="457200" lvl="1" indent="-457200">
              <a:spcBef>
                <a:spcPts val="900"/>
              </a:spcBef>
              <a:buClr>
                <a:schemeClr val="dk1"/>
              </a:buClr>
              <a:buSzPts val="2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Provision of 597 Dual desks and 465 Mono desks to various schools in the district.</a:t>
            </a:r>
          </a:p>
          <a:p>
            <a:pPr lvl="1" indent="-457200">
              <a:spcBef>
                <a:spcPts val="900"/>
              </a:spcBef>
              <a:buClr>
                <a:schemeClr val="dk1"/>
              </a:buClr>
              <a:buSzPts val="2800"/>
              <a:buFont typeface="Arial" panose="020B0604020202020204" pitchFamily="34" charset="0"/>
              <a:buChar char="•"/>
            </a:pPr>
            <a:r>
              <a:rPr lang="en-GB" dirty="0">
                <a:solidFill>
                  <a:schemeClr val="dk1"/>
                </a:solidFill>
                <a:ea typeface="Arial"/>
                <a:cs typeface="Arial"/>
                <a:sym typeface="Arial"/>
              </a:rPr>
              <a:t>Five (5) rice demonstrations established at </a:t>
            </a:r>
            <a:r>
              <a:rPr lang="en-GB" dirty="0" err="1">
                <a:solidFill>
                  <a:schemeClr val="dk1"/>
                </a:solidFill>
                <a:ea typeface="Arial"/>
                <a:cs typeface="Arial"/>
                <a:sym typeface="Arial"/>
              </a:rPr>
              <a:t>Kentey</a:t>
            </a:r>
            <a:r>
              <a:rPr lang="en-GB" dirty="0">
                <a:solidFill>
                  <a:schemeClr val="dk1"/>
                </a:solidFill>
                <a:ea typeface="Arial"/>
                <a:cs typeface="Arial"/>
                <a:sym typeface="Arial"/>
              </a:rPr>
              <a:t>, </a:t>
            </a:r>
            <a:r>
              <a:rPr lang="en-GB" dirty="0" err="1">
                <a:solidFill>
                  <a:schemeClr val="dk1"/>
                </a:solidFill>
                <a:ea typeface="Arial"/>
                <a:cs typeface="Arial"/>
                <a:sym typeface="Arial"/>
              </a:rPr>
              <a:t>Mmoodebam</a:t>
            </a:r>
            <a:r>
              <a:rPr lang="en-GB" dirty="0">
                <a:solidFill>
                  <a:schemeClr val="dk1"/>
                </a:solidFill>
                <a:ea typeface="Arial"/>
                <a:cs typeface="Arial"/>
                <a:sym typeface="Arial"/>
              </a:rPr>
              <a:t>’, Mile 14, and </a:t>
            </a:r>
            <a:r>
              <a:rPr lang="en-GB" dirty="0" err="1">
                <a:solidFill>
                  <a:schemeClr val="dk1"/>
                </a:solidFill>
                <a:ea typeface="Arial"/>
                <a:cs typeface="Arial"/>
                <a:sym typeface="Arial"/>
              </a:rPr>
              <a:t>Essaase</a:t>
            </a:r>
            <a:r>
              <a:rPr lang="en-GB" dirty="0">
                <a:solidFill>
                  <a:schemeClr val="dk1"/>
                </a:solidFill>
                <a:ea typeface="Arial"/>
                <a:cs typeface="Arial"/>
                <a:sym typeface="Arial"/>
              </a:rPr>
              <a:t>.</a:t>
            </a:r>
          </a:p>
          <a:p>
            <a:pPr lvl="1" indent="-457200">
              <a:spcBef>
                <a:spcPts val="900"/>
              </a:spcBef>
              <a:buClr>
                <a:schemeClr val="dk1"/>
              </a:buClr>
              <a:buSzPts val="2800"/>
              <a:buFont typeface="Arial" panose="020B0604020202020204" pitchFamily="34" charset="0"/>
              <a:buChar char="•"/>
            </a:pPr>
            <a:r>
              <a:rPr lang="en-GB" dirty="0">
                <a:solidFill>
                  <a:schemeClr val="dk1"/>
                </a:solidFill>
                <a:ea typeface="Arial"/>
                <a:cs typeface="Arial"/>
                <a:sym typeface="Arial"/>
              </a:rPr>
              <a:t>Seventeen (17) maize demonstrations conducted during the period at the office and all operational areas.</a:t>
            </a:r>
            <a:endParaRPr lang="en-US" sz="1800" b="0" i="0" u="none" strike="noStrike" cap="none" dirty="0">
              <a:solidFill>
                <a:schemeClr val="dk1"/>
              </a:solidFill>
              <a:latin typeface="Arial"/>
              <a:ea typeface="Arial"/>
              <a:cs typeface="Arial"/>
              <a:sym typeface="Arial"/>
            </a:endParaRPr>
          </a:p>
          <a:p>
            <a:pPr marL="457200" lvl="1" indent="-457200">
              <a:spcBef>
                <a:spcPts val="900"/>
              </a:spcBef>
              <a:buClr>
                <a:schemeClr val="dk1"/>
              </a:buClr>
              <a:buSzPts val="2800"/>
              <a:buFont typeface="Arial" panose="020B0604020202020204" pitchFamily="34" charset="0"/>
              <a:buChar char="•"/>
            </a:pPr>
            <a:endParaRPr lang="en-US" sz="1800" dirty="0">
              <a:solidFill>
                <a:schemeClr val="dk1"/>
              </a:solidFill>
            </a:endParaRPr>
          </a:p>
          <a:p>
            <a:pPr marL="457200" lvl="1" indent="-457200">
              <a:spcBef>
                <a:spcPts val="900"/>
              </a:spcBef>
              <a:buClr>
                <a:schemeClr val="dk1"/>
              </a:buClr>
              <a:buSzPts val="2800"/>
              <a:buFont typeface="Arial" panose="020B0604020202020204" pitchFamily="34" charset="0"/>
              <a:buChar char="•"/>
            </a:pPr>
            <a:endParaRPr lang="en-US" sz="1800" dirty="0">
              <a:solidFill>
                <a:schemeClr val="dk1"/>
              </a:solidFill>
            </a:endParaRPr>
          </a:p>
          <a:p>
            <a:pPr marL="457200" lvl="1" indent="-457200">
              <a:spcBef>
                <a:spcPts val="900"/>
              </a:spcBef>
              <a:buClr>
                <a:schemeClr val="dk1"/>
              </a:buClr>
              <a:buSzPts val="2800"/>
              <a:buFont typeface="Arial" panose="020B0604020202020204" pitchFamily="34" charset="0"/>
              <a:buChar char="•"/>
            </a:pPr>
            <a:endParaRPr lang="en-US" sz="1800" b="0" i="0" u="none" strike="noStrike" cap="none" dirty="0">
              <a:solidFill>
                <a:schemeClr val="dk1"/>
              </a:solidFill>
              <a:latin typeface="Arial"/>
              <a:ea typeface="Arial"/>
              <a:cs typeface="Arial"/>
              <a:sym typeface="Arial"/>
            </a:endParaRPr>
          </a:p>
          <a:p>
            <a:pPr marL="457200" lvl="1" indent="-457200">
              <a:spcBef>
                <a:spcPts val="900"/>
              </a:spcBef>
              <a:buClr>
                <a:schemeClr val="dk1"/>
              </a:buClr>
              <a:buSzPts val="2800"/>
              <a:buFont typeface="Arial" panose="020B0604020202020204" pitchFamily="34" charset="0"/>
              <a:buChar char="•"/>
            </a:pPr>
            <a:endParaRPr lang="en-US" sz="2800" dirty="0">
              <a:solidFill>
                <a:schemeClr val="dk1"/>
              </a:solidFill>
            </a:endParaRPr>
          </a:p>
          <a:p>
            <a:pPr marL="457200" marR="0" lvl="1" indent="-457200" algn="l" rtl="0">
              <a:lnSpc>
                <a:spcPct val="100000"/>
              </a:lnSpc>
              <a:spcBef>
                <a:spcPts val="900"/>
              </a:spcBef>
              <a:spcAft>
                <a:spcPts val="0"/>
              </a:spcAft>
              <a:buClr>
                <a:schemeClr val="dk1"/>
              </a:buClr>
              <a:buSzPts val="2800"/>
              <a:buFont typeface="Arial" panose="020B0604020202020204" pitchFamily="34" charset="0"/>
              <a:buChar char="•"/>
            </a:pPr>
            <a:endParaRPr lang="en-US" sz="2800" dirty="0">
              <a:solidFill>
                <a:schemeClr val="dk1"/>
              </a:solidFill>
            </a:endParaRPr>
          </a:p>
          <a:p>
            <a:pPr marL="457200" marR="0" lvl="1" indent="-457200" algn="l" rtl="0">
              <a:lnSpc>
                <a:spcPct val="100000"/>
              </a:lnSpc>
              <a:spcBef>
                <a:spcPts val="900"/>
              </a:spcBef>
              <a:spcAft>
                <a:spcPts val="0"/>
              </a:spcAft>
              <a:buClr>
                <a:schemeClr val="dk1"/>
              </a:buClr>
              <a:buSzPts val="2800"/>
              <a:buFont typeface="Arial" panose="020B0604020202020204" pitchFamily="34" charset="0"/>
              <a:buChar char="•"/>
            </a:pPr>
            <a:endParaRPr lang="en-US" sz="2800" dirty="0">
              <a:solidFill>
                <a:schemeClr val="dk1"/>
              </a:solidFill>
            </a:endParaRPr>
          </a:p>
        </p:txBody>
      </p:sp>
    </p:spTree>
    <p:extLst>
      <p:ext uri="{BB962C8B-B14F-4D97-AF65-F5344CB8AC3E}">
        <p14:creationId xmlns:p14="http://schemas.microsoft.com/office/powerpoint/2010/main" val="220658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19</a:t>
            </a:fld>
            <a:endParaRPr/>
          </a:p>
        </p:txBody>
      </p:sp>
      <p:sp>
        <p:nvSpPr>
          <p:cNvPr id="412" name="Google Shape;412;p50"/>
          <p:cNvSpPr txBox="1"/>
          <p:nvPr/>
        </p:nvSpPr>
        <p:spPr>
          <a:xfrm>
            <a:off x="724952" y="837038"/>
            <a:ext cx="7384800" cy="666000"/>
          </a:xfrm>
          <a:prstGeom prst="rect">
            <a:avLst/>
          </a:prstGeom>
          <a:noFill/>
          <a:ln>
            <a:noFill/>
          </a:ln>
        </p:spPr>
        <p:txBody>
          <a:bodyPr spcFirstLastPara="1" wrap="square" lIns="0" tIns="0" rIns="0" bIns="0" anchor="t" anchorCtr="0">
            <a:noAutofit/>
          </a:bodyPr>
          <a:lstStyle/>
          <a:p>
            <a:pPr marL="0" lvl="1">
              <a:spcBef>
                <a:spcPts val="900"/>
              </a:spcBef>
              <a:buClr>
                <a:schemeClr val="dk1"/>
              </a:buClr>
              <a:buSzPts val="2800"/>
            </a:pPr>
            <a:r>
              <a:rPr lang="en-US" dirty="0">
                <a:solidFill>
                  <a:schemeClr val="dk1"/>
                </a:solidFill>
                <a:ea typeface="Arial"/>
                <a:cs typeface="Arial"/>
                <a:sym typeface="Arial"/>
              </a:rPr>
              <a:t>Construction of 1No. 2Unit KG Block at </a:t>
            </a:r>
            <a:r>
              <a:rPr lang="en-US" dirty="0" err="1">
                <a:solidFill>
                  <a:schemeClr val="dk1"/>
                </a:solidFill>
                <a:ea typeface="Arial"/>
                <a:cs typeface="Arial"/>
                <a:sym typeface="Arial"/>
              </a:rPr>
              <a:t>Anyame</a:t>
            </a:r>
            <a:endParaRPr lang="en-US" dirty="0">
              <a:solidFill>
                <a:schemeClr val="dk1"/>
              </a:solidFil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8" y="1503038"/>
            <a:ext cx="4131410" cy="52964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068" y="1597742"/>
            <a:ext cx="4734233" cy="5201770"/>
          </a:xfrm>
          <a:prstGeom prst="rect">
            <a:avLst/>
          </a:prstGeom>
        </p:spPr>
      </p:pic>
    </p:spTree>
    <p:extLst>
      <p:ext uri="{BB962C8B-B14F-4D97-AF65-F5344CB8AC3E}">
        <p14:creationId xmlns:p14="http://schemas.microsoft.com/office/powerpoint/2010/main" val="83562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B529E-68B8-4512-9AC3-442E886FA321}"/>
              </a:ext>
            </a:extLst>
          </p:cNvPr>
          <p:cNvSpPr>
            <a:spLocks noGrp="1"/>
          </p:cNvSpPr>
          <p:nvPr>
            <p:ph type="body" idx="1"/>
          </p:nvPr>
        </p:nvSpPr>
        <p:spPr>
          <a:xfrm>
            <a:off x="156411" y="854242"/>
            <a:ext cx="8819147" cy="5702969"/>
          </a:xfrm>
        </p:spPr>
        <p:txBody>
          <a:bodyPr/>
          <a:lstStyle/>
          <a:p>
            <a:pPr algn="l"/>
            <a:r>
              <a:rPr lang="en-US" sz="2400" b="1" dirty="0">
                <a:latin typeface="Arimo"/>
                <a:ea typeface="Arimo"/>
                <a:cs typeface="Arimo"/>
                <a:sym typeface="Arimo"/>
              </a:rPr>
              <a:t>   </a:t>
            </a:r>
            <a:r>
              <a:rPr lang="en-US" sz="2400" b="1" i="0" u="sng" dirty="0">
                <a:latin typeface="Arimo"/>
                <a:ea typeface="Arimo"/>
                <a:cs typeface="Arimo"/>
                <a:sym typeface="Arimo"/>
              </a:rPr>
              <a:t>OUTLINE </a:t>
            </a:r>
            <a:r>
              <a:rPr lang="en-US" sz="2400" b="1" i="0" dirty="0">
                <a:latin typeface="Arimo"/>
                <a:ea typeface="Arimo"/>
                <a:cs typeface="Arimo"/>
                <a:sym typeface="Arimo"/>
              </a:rPr>
              <a:t/>
            </a:r>
            <a:br>
              <a:rPr lang="en-US" sz="2400" b="1" i="0" dirty="0">
                <a:latin typeface="Arimo"/>
                <a:ea typeface="Arimo"/>
                <a:cs typeface="Arimo"/>
                <a:sym typeface="Arimo"/>
              </a:rPr>
            </a:br>
            <a:r>
              <a:rPr lang="en-US" sz="2400" i="0" dirty="0"/>
              <a:t/>
            </a:r>
            <a:br>
              <a:rPr lang="en-US" sz="2400" i="0" dirty="0"/>
            </a:br>
            <a:r>
              <a:rPr lang="en-US" sz="2400" b="1" i="0" dirty="0"/>
              <a:t>-</a:t>
            </a:r>
            <a:r>
              <a:rPr lang="en-US" sz="2400" b="1" i="0" dirty="0">
                <a:latin typeface="Arimo"/>
                <a:ea typeface="Arimo"/>
                <a:cs typeface="Arimo"/>
                <a:sym typeface="Arimo"/>
              </a:rPr>
              <a:t>Introduction</a:t>
            </a:r>
            <a:r>
              <a:rPr lang="en-US" sz="2400" i="0" dirty="0"/>
              <a:t/>
            </a:r>
            <a:br>
              <a:rPr lang="en-US" sz="2400" i="0" dirty="0"/>
            </a:br>
            <a:r>
              <a:rPr lang="en-US" sz="2400" i="0" dirty="0"/>
              <a:t/>
            </a:r>
            <a:br>
              <a:rPr lang="en-US" sz="2400" i="0" dirty="0"/>
            </a:br>
            <a:r>
              <a:rPr lang="en-US" sz="2000" b="1" i="0" dirty="0"/>
              <a:t>-</a:t>
            </a:r>
            <a:r>
              <a:rPr lang="en-US" sz="2400" b="1" i="0" dirty="0">
                <a:latin typeface="Arimo"/>
                <a:ea typeface="Arimo"/>
                <a:cs typeface="Arimo"/>
                <a:sym typeface="Arimo"/>
              </a:rPr>
              <a:t>Strategic Overview of the District Assembly</a:t>
            </a:r>
            <a:br>
              <a:rPr lang="en-US" sz="2400" b="1" i="0" dirty="0">
                <a:latin typeface="Arimo"/>
                <a:ea typeface="Arimo"/>
                <a:cs typeface="Arimo"/>
                <a:sym typeface="Arimo"/>
              </a:rPr>
            </a:br>
            <a:r>
              <a:rPr lang="en-US" sz="2400" b="1" i="0" dirty="0">
                <a:latin typeface="Arimo"/>
                <a:ea typeface="Arimo"/>
                <a:cs typeface="Arimo"/>
                <a:sym typeface="Arimo"/>
              </a:rPr>
              <a:t/>
            </a:r>
            <a:br>
              <a:rPr lang="en-US" sz="2400" b="1" i="0" dirty="0">
                <a:latin typeface="Arimo"/>
                <a:ea typeface="Arimo"/>
                <a:cs typeface="Arimo"/>
                <a:sym typeface="Arimo"/>
              </a:rPr>
            </a:br>
            <a:r>
              <a:rPr lang="en-US" sz="2400" b="1" i="0" dirty="0">
                <a:latin typeface="Arimo"/>
                <a:ea typeface="Arimo"/>
                <a:cs typeface="Arimo"/>
                <a:sym typeface="Arimo"/>
              </a:rPr>
              <a:t>-Financial Performance – Revenue</a:t>
            </a:r>
            <a:br>
              <a:rPr lang="en-US" sz="2400" b="1" i="0" dirty="0">
                <a:latin typeface="Arimo"/>
                <a:ea typeface="Arimo"/>
                <a:cs typeface="Arimo"/>
                <a:sym typeface="Arimo"/>
              </a:rPr>
            </a:br>
            <a:r>
              <a:rPr lang="en-US" sz="2400" b="1" i="0" dirty="0">
                <a:latin typeface="Arimo"/>
                <a:ea typeface="Arimo"/>
                <a:cs typeface="Arimo"/>
                <a:sym typeface="Arimo"/>
              </a:rPr>
              <a:t/>
            </a:r>
            <a:br>
              <a:rPr lang="en-US" sz="2400" b="1" i="0" dirty="0">
                <a:latin typeface="Arimo"/>
                <a:ea typeface="Arimo"/>
                <a:cs typeface="Arimo"/>
                <a:sym typeface="Arimo"/>
              </a:rPr>
            </a:br>
            <a:r>
              <a:rPr lang="en-US" sz="2400" b="1" i="0" dirty="0">
                <a:latin typeface="Arimo"/>
                <a:ea typeface="Arimo"/>
                <a:cs typeface="Arimo"/>
                <a:sym typeface="Arimo"/>
              </a:rPr>
              <a:t>-Financial Performance – Expenditure</a:t>
            </a:r>
            <a:br>
              <a:rPr lang="en-US" sz="2400" b="1" i="0" dirty="0">
                <a:latin typeface="Arimo"/>
                <a:ea typeface="Arimo"/>
                <a:cs typeface="Arimo"/>
                <a:sym typeface="Arimo"/>
              </a:rPr>
            </a:br>
            <a:r>
              <a:rPr lang="en-US" sz="2400" b="1" i="0" dirty="0">
                <a:latin typeface="Arimo"/>
                <a:ea typeface="Arimo"/>
                <a:cs typeface="Arimo"/>
                <a:sym typeface="Arimo"/>
              </a:rPr>
              <a:t/>
            </a:r>
            <a:br>
              <a:rPr lang="en-US" sz="2400" b="1" i="0" dirty="0">
                <a:latin typeface="Arimo"/>
                <a:ea typeface="Arimo"/>
                <a:cs typeface="Arimo"/>
                <a:sym typeface="Arimo"/>
              </a:rPr>
            </a:br>
            <a:r>
              <a:rPr lang="en-US" sz="2400" b="1" i="0" dirty="0">
                <a:latin typeface="Arimo"/>
                <a:ea typeface="Arimo"/>
                <a:cs typeface="Arimo"/>
                <a:sym typeface="Arimo"/>
              </a:rPr>
              <a:t>-Key Achievements for 2021</a:t>
            </a:r>
            <a:br>
              <a:rPr lang="en-US" sz="2400" b="1" i="0" dirty="0">
                <a:latin typeface="Arimo"/>
                <a:ea typeface="Arimo"/>
                <a:cs typeface="Arimo"/>
                <a:sym typeface="Arimo"/>
              </a:rPr>
            </a:br>
            <a:r>
              <a:rPr lang="en-US" sz="2400" b="1" i="0" dirty="0">
                <a:latin typeface="Arimo"/>
                <a:ea typeface="Arimo"/>
                <a:cs typeface="Arimo"/>
                <a:sym typeface="Arimo"/>
              </a:rPr>
              <a:t/>
            </a:r>
            <a:br>
              <a:rPr lang="en-US" sz="2400" b="1" i="0" dirty="0">
                <a:latin typeface="Arimo"/>
                <a:ea typeface="Arimo"/>
                <a:cs typeface="Arimo"/>
                <a:sym typeface="Arimo"/>
              </a:rPr>
            </a:br>
            <a:r>
              <a:rPr lang="en-US" sz="2400" b="1" i="0" dirty="0">
                <a:latin typeface="Arimo"/>
                <a:ea typeface="Arimo"/>
                <a:cs typeface="Arimo"/>
                <a:sym typeface="Arimo"/>
              </a:rPr>
              <a:t>-2021 Budget </a:t>
            </a:r>
            <a:r>
              <a:rPr lang="en-US" sz="2400" b="1" i="0" dirty="0" err="1">
                <a:latin typeface="Arimo"/>
                <a:ea typeface="Arimo"/>
                <a:cs typeface="Arimo"/>
                <a:sym typeface="Arimo"/>
              </a:rPr>
              <a:t>Programme</a:t>
            </a:r>
            <a:r>
              <a:rPr lang="en-US" sz="2400" b="1" i="0" dirty="0">
                <a:latin typeface="Arimo"/>
                <a:ea typeface="Arimo"/>
                <a:cs typeface="Arimo"/>
                <a:sym typeface="Arimo"/>
              </a:rPr>
              <a:t> Performance</a:t>
            </a:r>
            <a:br>
              <a:rPr lang="en-US" sz="2400" b="1" i="0" dirty="0">
                <a:latin typeface="Arimo"/>
                <a:ea typeface="Arimo"/>
                <a:cs typeface="Arimo"/>
                <a:sym typeface="Arimo"/>
              </a:rPr>
            </a:br>
            <a:r>
              <a:rPr lang="en-US" sz="2400" b="1" i="0" dirty="0">
                <a:latin typeface="Arimo"/>
                <a:ea typeface="Arimo"/>
                <a:cs typeface="Arimo"/>
                <a:sym typeface="Arimo"/>
              </a:rPr>
              <a:t/>
            </a:r>
            <a:br>
              <a:rPr lang="en-US" sz="2400" b="1" i="0" dirty="0">
                <a:latin typeface="Arimo"/>
                <a:ea typeface="Arimo"/>
                <a:cs typeface="Arimo"/>
                <a:sym typeface="Arimo"/>
              </a:rPr>
            </a:br>
            <a:r>
              <a:rPr lang="en-US" sz="2400" b="1" i="0" dirty="0">
                <a:latin typeface="Arimo"/>
                <a:ea typeface="Arimo"/>
                <a:cs typeface="Arimo"/>
                <a:sym typeface="Arimo"/>
              </a:rPr>
              <a:t>-Outlook for 2022-2025</a:t>
            </a:r>
            <a:r>
              <a:rPr lang="en-US" sz="2400" b="1" dirty="0">
                <a:latin typeface="Arimo"/>
                <a:ea typeface="Arimo"/>
                <a:cs typeface="Arimo"/>
                <a:sym typeface="Arimo"/>
              </a:rPr>
              <a:t/>
            </a:r>
            <a:br>
              <a:rPr lang="en-US" sz="2400" b="1" dirty="0">
                <a:latin typeface="Arimo"/>
                <a:ea typeface="Arimo"/>
                <a:cs typeface="Arimo"/>
                <a:sym typeface="Arimo"/>
              </a:rPr>
            </a:br>
            <a:endParaRPr lang="en-US" sz="2400" dirty="0"/>
          </a:p>
        </p:txBody>
      </p:sp>
    </p:spTree>
    <p:extLst>
      <p:ext uri="{BB962C8B-B14F-4D97-AF65-F5344CB8AC3E}">
        <p14:creationId xmlns:p14="http://schemas.microsoft.com/office/powerpoint/2010/main" val="79689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20</a:t>
            </a:fld>
            <a:endParaRPr/>
          </a:p>
        </p:txBody>
      </p:sp>
      <p:sp>
        <p:nvSpPr>
          <p:cNvPr id="412" name="Google Shape;412;p50"/>
          <p:cNvSpPr txBox="1"/>
          <p:nvPr/>
        </p:nvSpPr>
        <p:spPr>
          <a:xfrm>
            <a:off x="724952" y="837038"/>
            <a:ext cx="7384800" cy="666000"/>
          </a:xfrm>
          <a:prstGeom prst="rect">
            <a:avLst/>
          </a:prstGeom>
          <a:noFill/>
          <a:ln>
            <a:noFill/>
          </a:ln>
        </p:spPr>
        <p:txBody>
          <a:bodyPr spcFirstLastPara="1" wrap="square" lIns="0" tIns="0" rIns="0" bIns="0" anchor="t" anchorCtr="0">
            <a:noAutofit/>
          </a:bodyPr>
          <a:lstStyle/>
          <a:p>
            <a:pPr marL="0" lvl="1">
              <a:spcBef>
                <a:spcPts val="900"/>
              </a:spcBef>
              <a:buClr>
                <a:schemeClr val="dk1"/>
              </a:buClr>
              <a:buSzPts val="2800"/>
            </a:pPr>
            <a:r>
              <a:rPr lang="en-US" dirty="0">
                <a:solidFill>
                  <a:schemeClr val="dk1"/>
                </a:solidFill>
                <a:ea typeface="Arial"/>
                <a:cs typeface="Arial"/>
                <a:sym typeface="Arial"/>
              </a:rPr>
              <a:t>Renovation of </a:t>
            </a:r>
            <a:r>
              <a:rPr lang="en-US" dirty="0" err="1">
                <a:solidFill>
                  <a:schemeClr val="dk1"/>
                </a:solidFill>
                <a:ea typeface="Arial"/>
                <a:cs typeface="Arial"/>
                <a:sym typeface="Arial"/>
              </a:rPr>
              <a:t>Afoako</a:t>
            </a:r>
            <a:r>
              <a:rPr lang="en-US" dirty="0">
                <a:solidFill>
                  <a:schemeClr val="dk1"/>
                </a:solidFill>
                <a:ea typeface="Arial"/>
                <a:cs typeface="Arial"/>
                <a:sym typeface="Arial"/>
              </a:rPr>
              <a:t> R/C JHS School Building.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52" y="1538123"/>
            <a:ext cx="4778897" cy="51095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3038"/>
            <a:ext cx="4203752" cy="5179760"/>
          </a:xfrm>
          <a:prstGeom prst="rect">
            <a:avLst/>
          </a:prstGeom>
        </p:spPr>
      </p:pic>
    </p:spTree>
    <p:extLst>
      <p:ext uri="{BB962C8B-B14F-4D97-AF65-F5344CB8AC3E}">
        <p14:creationId xmlns:p14="http://schemas.microsoft.com/office/powerpoint/2010/main" val="134118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514350">
              <a:lnSpc>
                <a:spcPct val="90000"/>
              </a:lnSpc>
              <a:buClr>
                <a:schemeClr val="dk1"/>
              </a:buClr>
              <a:buSzPts val="1800"/>
            </a:pPr>
            <a:r>
              <a:rPr lang="en-US" dirty="0">
                <a:solidFill>
                  <a:schemeClr val="dk1"/>
                </a:solidFill>
                <a:latin typeface="Arial"/>
                <a:ea typeface="Arial"/>
                <a:cs typeface="Arial"/>
                <a:sym typeface="Arial"/>
              </a:rPr>
              <a:t>Provision of 597 Dual desks and 465 Mono desks to various schools in the district.</a:t>
            </a:r>
            <a:br>
              <a:rPr lang="en-US" dirty="0">
                <a:solidFill>
                  <a:schemeClr val="dk1"/>
                </a:solidFill>
                <a:latin typeface="Arial"/>
                <a:ea typeface="Arial"/>
                <a:cs typeface="Arial"/>
                <a:sym typeface="Arial"/>
              </a:rPr>
            </a:br>
            <a:endParaRPr lang="en-GB"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73045"/>
            <a:ext cx="3495368" cy="47746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659" y="1873045"/>
            <a:ext cx="3566828" cy="47746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381" y="1662756"/>
            <a:ext cx="2757948" cy="4984956"/>
          </a:xfrm>
          <a:prstGeom prst="rect">
            <a:avLst/>
          </a:prstGeom>
        </p:spPr>
      </p:pic>
    </p:spTree>
    <p:extLst>
      <p:ext uri="{BB962C8B-B14F-4D97-AF65-F5344CB8AC3E}">
        <p14:creationId xmlns:p14="http://schemas.microsoft.com/office/powerpoint/2010/main" val="373274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05637"/>
            <a:ext cx="8068800" cy="983100"/>
          </a:xfrm>
        </p:spPr>
        <p:txBody>
          <a:bodyPr/>
          <a:lstStyle/>
          <a:p>
            <a:pPr lvl="1" indent="-457200">
              <a:spcBef>
                <a:spcPts val="900"/>
              </a:spcBef>
            </a:pPr>
            <a:r>
              <a:rPr lang="en-GB" dirty="0">
                <a:solidFill>
                  <a:schemeClr val="dk1"/>
                </a:solidFill>
                <a:ea typeface="Arial"/>
                <a:cs typeface="Arial"/>
                <a:sym typeface="Arial"/>
              </a:rPr>
              <a:t>Five (5) rice demonstrations established at </a:t>
            </a:r>
            <a:r>
              <a:rPr lang="en-GB" dirty="0" err="1">
                <a:solidFill>
                  <a:schemeClr val="dk1"/>
                </a:solidFill>
                <a:ea typeface="Arial"/>
                <a:cs typeface="Arial"/>
                <a:sym typeface="Arial"/>
              </a:rPr>
              <a:t>Kentey</a:t>
            </a:r>
            <a:r>
              <a:rPr lang="en-GB" dirty="0">
                <a:solidFill>
                  <a:schemeClr val="dk1"/>
                </a:solidFill>
                <a:ea typeface="Arial"/>
                <a:cs typeface="Arial"/>
                <a:sym typeface="Arial"/>
              </a:rPr>
              <a:t>, </a:t>
            </a:r>
            <a:r>
              <a:rPr lang="en-GB" dirty="0" err="1">
                <a:solidFill>
                  <a:schemeClr val="dk1"/>
                </a:solidFill>
                <a:ea typeface="Arial"/>
                <a:cs typeface="Arial"/>
                <a:sym typeface="Arial"/>
              </a:rPr>
              <a:t>Mmoodebam</a:t>
            </a:r>
            <a:r>
              <a:rPr lang="en-GB" dirty="0">
                <a:solidFill>
                  <a:schemeClr val="dk1"/>
                </a:solidFill>
                <a:ea typeface="Arial"/>
                <a:cs typeface="Arial"/>
                <a:sym typeface="Arial"/>
              </a:rPr>
              <a:t>’, Mile 14, and </a:t>
            </a:r>
            <a:r>
              <a:rPr lang="en-GB" dirty="0" err="1">
                <a:solidFill>
                  <a:schemeClr val="dk1"/>
                </a:solidFill>
                <a:ea typeface="Arial"/>
                <a:cs typeface="Arial"/>
                <a:sym typeface="Arial"/>
              </a:rPr>
              <a:t>Essaase</a:t>
            </a:r>
            <a:r>
              <a:rPr lang="en-GB" dirty="0">
                <a:solidFill>
                  <a:schemeClr val="dk1"/>
                </a:solidFill>
                <a:ea typeface="Arial"/>
                <a:cs typeface="Arial"/>
                <a:sym typeface="Arial"/>
              </a:rPr>
              <a:t>.</a:t>
            </a: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986" y="1798774"/>
            <a:ext cx="3753465" cy="4758338"/>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36322" y="2314906"/>
            <a:ext cx="4812063" cy="3672349"/>
          </a:xfrm>
          <a:prstGeom prst="rect">
            <a:avLst/>
          </a:prstGeom>
          <a:noFill/>
          <a:ln>
            <a:noFill/>
          </a:ln>
        </p:spPr>
      </p:pic>
    </p:spTree>
    <p:extLst>
      <p:ext uri="{BB962C8B-B14F-4D97-AF65-F5344CB8AC3E}">
        <p14:creationId xmlns:p14="http://schemas.microsoft.com/office/powerpoint/2010/main" val="90383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23" y="2124176"/>
            <a:ext cx="3370006" cy="4523536"/>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212945" y="2124176"/>
            <a:ext cx="3598606" cy="4523536"/>
          </a:xfrm>
          <a:prstGeom prst="rect">
            <a:avLst/>
          </a:prstGeom>
          <a:noFill/>
          <a:ln>
            <a:noFill/>
          </a:ln>
        </p:spPr>
      </p:pic>
      <p:sp>
        <p:nvSpPr>
          <p:cNvPr id="8" name="Title 1"/>
          <p:cNvSpPr>
            <a:spLocks noGrp="1"/>
          </p:cNvSpPr>
          <p:nvPr>
            <p:ph type="title"/>
          </p:nvPr>
        </p:nvSpPr>
        <p:spPr>
          <a:xfrm>
            <a:off x="533399" y="605637"/>
            <a:ext cx="8068800" cy="983100"/>
          </a:xfrm>
        </p:spPr>
        <p:txBody>
          <a:bodyPr/>
          <a:lstStyle/>
          <a:p>
            <a:pPr lvl="1" indent="-457200">
              <a:spcBef>
                <a:spcPts val="900"/>
              </a:spcBef>
            </a:pPr>
            <a:r>
              <a:rPr lang="en-GB" dirty="0">
                <a:solidFill>
                  <a:schemeClr val="dk1"/>
                </a:solidFill>
                <a:ea typeface="Arial"/>
                <a:cs typeface="Arial"/>
                <a:sym typeface="Arial"/>
              </a:rPr>
              <a:t>Seventeen (17) maize demonstrations conducted during the period at the office and all operational areas.</a:t>
            </a:r>
            <a:endParaRPr lang="en-US"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3467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24</a:t>
            </a:fld>
            <a:endParaRPr lang="en-GB"/>
          </a:p>
        </p:txBody>
      </p:sp>
      <p:sp>
        <p:nvSpPr>
          <p:cNvPr id="6" name="Title 1"/>
          <p:cNvSpPr>
            <a:spLocks noGrp="1"/>
          </p:cNvSpPr>
          <p:nvPr>
            <p:ph type="title"/>
          </p:nvPr>
        </p:nvSpPr>
        <p:spPr>
          <a:xfrm>
            <a:off x="928548" y="221673"/>
            <a:ext cx="7848599" cy="692728"/>
          </a:xfrm>
        </p:spPr>
        <p:txBody>
          <a:bodyPr>
            <a:normAutofit fontScale="90000"/>
          </a:bodyPr>
          <a:lstStyle/>
          <a:p>
            <a:pPr algn="l"/>
            <a:r>
              <a:rPr lang="en-US" dirty="0"/>
              <a:t/>
            </a:r>
            <a:br>
              <a:rPr lang="en-US" dirty="0"/>
            </a:br>
            <a:r>
              <a:rPr lang="en-US" sz="2900" b="1" dirty="0">
                <a:latin typeface="Century Gothic" panose="020B0502020202020204" pitchFamily="34" charset="0"/>
              </a:rPr>
              <a:t>Policy Outcome Indicators and Targets</a:t>
            </a:r>
            <a:r>
              <a:rPr lang="en-US" dirty="0"/>
              <a:t/>
            </a:r>
            <a:br>
              <a:rPr lang="en-US" dirty="0"/>
            </a:b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1744622577"/>
              </p:ext>
            </p:extLst>
          </p:nvPr>
        </p:nvGraphicFramePr>
        <p:xfrm>
          <a:off x="517521" y="957697"/>
          <a:ext cx="8259626" cy="5841257"/>
        </p:xfrm>
        <a:graphic>
          <a:graphicData uri="http://schemas.openxmlformats.org/drawingml/2006/table">
            <a:tbl>
              <a:tblPr firstRow="1" firstCol="1" bandRow="1"/>
              <a:tblGrid>
                <a:gridCol w="1132003">
                  <a:extLst>
                    <a:ext uri="{9D8B030D-6E8A-4147-A177-3AD203B41FA5}">
                      <a16:colId xmlns:a16="http://schemas.microsoft.com/office/drawing/2014/main" val="20000"/>
                    </a:ext>
                  </a:extLst>
                </a:gridCol>
                <a:gridCol w="1188641">
                  <a:extLst>
                    <a:ext uri="{9D8B030D-6E8A-4147-A177-3AD203B41FA5}">
                      <a16:colId xmlns:a16="http://schemas.microsoft.com/office/drawing/2014/main" val="20001"/>
                    </a:ext>
                  </a:extLst>
                </a:gridCol>
                <a:gridCol w="886691">
                  <a:extLst>
                    <a:ext uri="{9D8B030D-6E8A-4147-A177-3AD203B41FA5}">
                      <a16:colId xmlns:a16="http://schemas.microsoft.com/office/drawing/2014/main" val="20002"/>
                    </a:ext>
                  </a:extLst>
                </a:gridCol>
                <a:gridCol w="840509">
                  <a:extLst>
                    <a:ext uri="{9D8B030D-6E8A-4147-A177-3AD203B41FA5}">
                      <a16:colId xmlns:a16="http://schemas.microsoft.com/office/drawing/2014/main" val="20003"/>
                    </a:ext>
                  </a:extLst>
                </a:gridCol>
                <a:gridCol w="840509">
                  <a:extLst>
                    <a:ext uri="{9D8B030D-6E8A-4147-A177-3AD203B41FA5}">
                      <a16:colId xmlns:a16="http://schemas.microsoft.com/office/drawing/2014/main" val="1990296832"/>
                    </a:ext>
                  </a:extLst>
                </a:gridCol>
                <a:gridCol w="979054">
                  <a:extLst>
                    <a:ext uri="{9D8B030D-6E8A-4147-A177-3AD203B41FA5}">
                      <a16:colId xmlns:a16="http://schemas.microsoft.com/office/drawing/2014/main" val="4133375289"/>
                    </a:ext>
                  </a:extLst>
                </a:gridCol>
                <a:gridCol w="1311564">
                  <a:extLst>
                    <a:ext uri="{9D8B030D-6E8A-4147-A177-3AD203B41FA5}">
                      <a16:colId xmlns:a16="http://schemas.microsoft.com/office/drawing/2014/main" val="20004"/>
                    </a:ext>
                  </a:extLst>
                </a:gridCol>
                <a:gridCol w="1080655">
                  <a:extLst>
                    <a:ext uri="{9D8B030D-6E8A-4147-A177-3AD203B41FA5}">
                      <a16:colId xmlns:a16="http://schemas.microsoft.com/office/drawing/2014/main" val="20005"/>
                    </a:ext>
                  </a:extLst>
                </a:gridCol>
              </a:tblGrid>
              <a:tr h="1037358">
                <a:tc rowSpan="2">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Outcome Indicator Description</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 of Measurement</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Baseline (2019)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Previous year’s</a:t>
                      </a:r>
                      <a:r>
                        <a:rPr lang="en-GB" sz="14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performance (2020)</a:t>
                      </a: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 year’s Actual Performance (2021)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035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Target</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Actual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Target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Actual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Actuals as at July</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9200">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Crops Production increased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Average Percentage increase in yield of food crops</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17%</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dirty="0">
                          <a:solidFill>
                            <a:srgbClr val="000000"/>
                          </a:solidFill>
                          <a:latin typeface="Times New Roman"/>
                          <a:ea typeface="Times New Roman"/>
                          <a:cs typeface="Times New Roman"/>
                          <a:sym typeface="Times New Roman"/>
                        </a:rPr>
                        <a:t> 21%</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Tahoma" pitchFamily="34" charset="0"/>
                          <a:ea typeface="Tahoma" pitchFamily="34" charset="0"/>
                          <a:cs typeface="Tahoma" pitchFamily="34"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dirty="0">
                          <a:solidFill>
                            <a:srgbClr val="000000"/>
                          </a:solidFill>
                          <a:latin typeface="Times New Roman"/>
                          <a:ea typeface="Times New Roman"/>
                          <a:cs typeface="Times New Roman"/>
                          <a:sym typeface="Times New Roman"/>
                        </a:rPr>
                        <a:t> 20%</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479">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Livestock Production increased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Average Number of livestock</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12,000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11,084</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11,656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11,598</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11,890</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11,250</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65563"/>
                  </a:ext>
                </a:extLst>
              </a:tr>
              <a:tr h="756607">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Access to safe water increased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Percentage of population with access to safe water</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75%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78% </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81.20%</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70% </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280564"/>
                  </a:ext>
                </a:extLst>
              </a:tr>
              <a:tr h="712327">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Access to communities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Length of Roads rehabilitated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120km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60km</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115km</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2327">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Transparency and Accountability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Number of stakeholders meetings held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 2</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Font typeface="Arial"/>
                        <a:buNone/>
                      </a:pPr>
                      <a:r>
                        <a:rPr lang="en-US" sz="1200" b="0" i="0" u="none" strike="noStrike" cap="none" dirty="0">
                          <a:solidFill>
                            <a:srgbClr val="000000"/>
                          </a:solidFill>
                          <a:latin typeface="Times New Roman"/>
                          <a:ea typeface="Times New Roman"/>
                          <a:cs typeface="Times New Roman"/>
                          <a:sym typeface="Times New Roman"/>
                        </a:rPr>
                        <a:t>4 </a:t>
                      </a:r>
                      <a:endParaRPr sz="1200" b="0" i="0" u="none" strike="noStrike" cap="none" dirty="0">
                        <a:solidFill>
                          <a:srgbClr val="000000"/>
                        </a:solidFill>
                        <a:latin typeface="Times New Roman"/>
                        <a:ea typeface="Calibri"/>
                        <a:cs typeface="Times New Roman"/>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2327">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Quality of Education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Percentage of BECE candidates passed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86%</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100" dirty="0">
                          <a:solidFill>
                            <a:srgbClr val="000000"/>
                          </a:solidFill>
                          <a:latin typeface="Calibri"/>
                          <a:ea typeface="Calibri"/>
                          <a:cs typeface="Calibri"/>
                          <a:sym typeface="Calibri"/>
                        </a:rPr>
                        <a:t>84%</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Font typeface="Arial"/>
                        <a:buNone/>
                      </a:pPr>
                      <a:r>
                        <a:rPr lang="en-US" sz="1200" b="0" i="0" u="none" strike="noStrike" cap="none" dirty="0">
                          <a:solidFill>
                            <a:srgbClr val="000000"/>
                          </a:solidFill>
                          <a:latin typeface="Times New Roman"/>
                          <a:ea typeface="Times New Roman"/>
                          <a:cs typeface="Times New Roman"/>
                          <a:sym typeface="Times New Roman"/>
                        </a:rPr>
                        <a:t>88%</a:t>
                      </a:r>
                      <a:endParaRPr sz="1200" b="0" i="0" u="none" strike="noStrike" cap="none" dirty="0">
                        <a:solidFill>
                          <a:srgbClr val="000000"/>
                        </a:solidFill>
                        <a:latin typeface="Times New Roman"/>
                        <a:ea typeface="Calibri"/>
                        <a:cs typeface="Times New Roman"/>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100" dirty="0">
                          <a:solidFill>
                            <a:srgbClr val="000000"/>
                          </a:solidFill>
                          <a:latin typeface="Calibri"/>
                          <a:ea typeface="Calibri"/>
                          <a:cs typeface="Calibri"/>
                          <a:sym typeface="Calibri"/>
                        </a:rPr>
                        <a:t>-</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629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90458928"/>
              </p:ext>
            </p:extLst>
          </p:nvPr>
        </p:nvGraphicFramePr>
        <p:xfrm>
          <a:off x="222737" y="104441"/>
          <a:ext cx="8490439" cy="6706583"/>
        </p:xfrm>
        <a:graphic>
          <a:graphicData uri="http://schemas.openxmlformats.org/drawingml/2006/table">
            <a:tbl>
              <a:tblPr firstRow="1" firstCol="1" bandRow="1">
                <a:tableStyleId>{5C22544A-7EE6-4342-B048-85BDC9FD1C3A}</a:tableStyleId>
              </a:tblPr>
              <a:tblGrid>
                <a:gridCol w="1976223">
                  <a:extLst>
                    <a:ext uri="{9D8B030D-6E8A-4147-A177-3AD203B41FA5}">
                      <a16:colId xmlns:a16="http://schemas.microsoft.com/office/drawing/2014/main" val="20000"/>
                    </a:ext>
                  </a:extLst>
                </a:gridCol>
                <a:gridCol w="1683449">
                  <a:extLst>
                    <a:ext uri="{9D8B030D-6E8A-4147-A177-3AD203B41FA5}">
                      <a16:colId xmlns:a16="http://schemas.microsoft.com/office/drawing/2014/main" val="20001"/>
                    </a:ext>
                  </a:extLst>
                </a:gridCol>
                <a:gridCol w="1280885">
                  <a:extLst>
                    <a:ext uri="{9D8B030D-6E8A-4147-A177-3AD203B41FA5}">
                      <a16:colId xmlns:a16="http://schemas.microsoft.com/office/drawing/2014/main" val="20002"/>
                    </a:ext>
                  </a:extLst>
                </a:gridCol>
                <a:gridCol w="1207692">
                  <a:extLst>
                    <a:ext uri="{9D8B030D-6E8A-4147-A177-3AD203B41FA5}">
                      <a16:colId xmlns:a16="http://schemas.microsoft.com/office/drawing/2014/main" val="1419644321"/>
                    </a:ext>
                  </a:extLst>
                </a:gridCol>
                <a:gridCol w="1171095">
                  <a:extLst>
                    <a:ext uri="{9D8B030D-6E8A-4147-A177-3AD203B41FA5}">
                      <a16:colId xmlns:a16="http://schemas.microsoft.com/office/drawing/2014/main" val="20003"/>
                    </a:ext>
                  </a:extLst>
                </a:gridCol>
                <a:gridCol w="1171095">
                  <a:extLst>
                    <a:ext uri="{9D8B030D-6E8A-4147-A177-3AD203B41FA5}">
                      <a16:colId xmlns:a16="http://schemas.microsoft.com/office/drawing/2014/main" val="1328106974"/>
                    </a:ext>
                  </a:extLst>
                </a:gridCol>
              </a:tblGrid>
              <a:tr h="886533">
                <a:tc gridSpan="6">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6">
                  <a:txBody>
                    <a:bodyPr/>
                    <a:lstStyle/>
                    <a:p>
                      <a:pPr algn="ctr" rtl="0" fontAlgn="ctr"/>
                      <a:r>
                        <a:rPr lang="en-US" sz="1600" u="none" strike="noStrike" dirty="0">
                          <a:effectLst/>
                        </a:rPr>
                        <a:t>(MANAGEMENT AND ADMINISTRATION)</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2">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2">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57852">
                <a:tc vMerge="1">
                  <a:txBody>
                    <a:bodyPr/>
                    <a:lstStyle/>
                    <a:p>
                      <a:endParaRPr lang="en-US"/>
                    </a:p>
                  </a:txBody>
                  <a:tcPr/>
                </a:tc>
                <a:tc vMerge="1">
                  <a:txBody>
                    <a:bodyPr/>
                    <a:lstStyle/>
                    <a:p>
                      <a:endParaRPr lang="en-US"/>
                    </a:p>
                  </a:txBody>
                  <a:tcP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 as at July</a:t>
                      </a:r>
                    </a:p>
                  </a:txBody>
                  <a:tcPr marL="6350" marR="6350" marT="6350" marB="0" anchor="ctr"/>
                </a:tc>
                <a:extLst>
                  <a:ext uri="{0D108BD9-81ED-4DB2-BD59-A6C34878D82A}">
                    <a16:rowId xmlns:a16="http://schemas.microsoft.com/office/drawing/2014/main" val="10003"/>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Assembly Meetings Organized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Assembly Meetings held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3</a:t>
                      </a: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extLst>
                  <a:ext uri="{0D108BD9-81ED-4DB2-BD59-A6C34878D82A}">
                    <a16:rowId xmlns:a16="http://schemas.microsoft.com/office/drawing/2014/main" val="10005"/>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 Administrative Reports prepared and submitted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Quarterly administrative reports prepared and submitted on time</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extLst>
                  <a:ext uri="{0D108BD9-81ED-4DB2-BD59-A6C34878D82A}">
                    <a16:rowId xmlns:a16="http://schemas.microsoft.com/office/drawing/2014/main" val="689217844"/>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Procurement Plan prepared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Procurement Plan prepared and submission by</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2127321087"/>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Financial Reports</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Annual Financial report produced by</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28</a:t>
                      </a:r>
                      <a:r>
                        <a:rPr lang="en-US" sz="1200" u="none" strike="noStrike" baseline="30000" dirty="0">
                          <a:effectLst/>
                          <a:latin typeface="Tahoma" pitchFamily="34" charset="0"/>
                          <a:ea typeface="Tahoma" pitchFamily="34" charset="0"/>
                          <a:cs typeface="Tahoma" pitchFamily="34" charset="0"/>
                        </a:rPr>
                        <a:t>th</a:t>
                      </a:r>
                      <a:r>
                        <a:rPr lang="en-US" sz="1200" u="none" strike="noStrike" dirty="0">
                          <a:effectLst/>
                          <a:latin typeface="Tahoma" pitchFamily="34" charset="0"/>
                          <a:ea typeface="Tahoma" pitchFamily="34" charset="0"/>
                          <a:cs typeface="Tahoma" pitchFamily="34" charset="0"/>
                        </a:rPr>
                        <a:t> Feb.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28</a:t>
                      </a:r>
                      <a:r>
                        <a:rPr lang="en-US" sz="1200" u="none" strike="noStrike" baseline="30000" dirty="0">
                          <a:effectLst/>
                          <a:latin typeface="Tahoma" pitchFamily="34" charset="0"/>
                          <a:ea typeface="Tahoma" pitchFamily="34" charset="0"/>
                          <a:cs typeface="Tahoma" pitchFamily="34" charset="0"/>
                        </a:rPr>
                        <a:t>th</a:t>
                      </a:r>
                      <a:r>
                        <a:rPr lang="en-US" sz="1200" u="none" strike="noStrike" dirty="0">
                          <a:effectLst/>
                          <a:latin typeface="Tahoma" pitchFamily="34" charset="0"/>
                          <a:ea typeface="Tahoma" pitchFamily="34" charset="0"/>
                          <a:cs typeface="Tahoma" pitchFamily="34" charset="0"/>
                        </a:rPr>
                        <a:t> Feb.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28</a:t>
                      </a:r>
                      <a:r>
                        <a:rPr lang="en-US" sz="1200" u="none" strike="noStrike" baseline="30000" dirty="0">
                          <a:effectLst/>
                          <a:latin typeface="Tahoma" pitchFamily="34" charset="0"/>
                          <a:ea typeface="Tahoma" pitchFamily="34" charset="0"/>
                          <a:cs typeface="Tahoma" pitchFamily="34" charset="0"/>
                        </a:rPr>
                        <a:t>th</a:t>
                      </a:r>
                      <a:r>
                        <a:rPr lang="en-US" sz="1200" u="none" strike="noStrike" dirty="0">
                          <a:effectLst/>
                          <a:latin typeface="Tahoma" pitchFamily="34" charset="0"/>
                          <a:ea typeface="Tahoma" pitchFamily="34" charset="0"/>
                          <a:cs typeface="Tahoma" pitchFamily="34" charset="0"/>
                        </a:rPr>
                        <a:t> Feb.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28</a:t>
                      </a:r>
                      <a:r>
                        <a:rPr lang="en-US" sz="1200" u="none" strike="noStrike" baseline="30000" dirty="0">
                          <a:effectLst/>
                          <a:latin typeface="Tahoma" pitchFamily="34" charset="0"/>
                          <a:ea typeface="Tahoma" pitchFamily="34" charset="0"/>
                          <a:cs typeface="Tahoma" pitchFamily="34" charset="0"/>
                        </a:rPr>
                        <a:t>th</a:t>
                      </a:r>
                      <a:r>
                        <a:rPr lang="en-US" sz="1200" u="none" strike="noStrike" dirty="0">
                          <a:effectLst/>
                          <a:latin typeface="Tahoma" pitchFamily="34" charset="0"/>
                          <a:ea typeface="Tahoma" pitchFamily="34" charset="0"/>
                          <a:cs typeface="Tahoma" pitchFamily="34" charset="0"/>
                        </a:rPr>
                        <a:t> Feb.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1442086169"/>
                  </a:ext>
                </a:extLst>
              </a:tr>
              <a:tr h="392121">
                <a:tc>
                  <a:txBody>
                    <a:bodyPr/>
                    <a:lstStyle/>
                    <a:p>
                      <a:pPr algn="l" fontAlgn="b"/>
                      <a:r>
                        <a:rPr lang="en-US" sz="1200" u="none" strike="noStrike">
                          <a:effectLst/>
                          <a:latin typeface="Tahoma" pitchFamily="34" charset="0"/>
                          <a:ea typeface="Tahoma" pitchFamily="34" charset="0"/>
                          <a:cs typeface="Tahoma" pitchFamily="34" charset="0"/>
                        </a:rPr>
                        <a:t> </a:t>
                      </a:r>
                      <a:endParaRPr lang="en-US" sz="1200" b="0" i="0" u="none" strike="noStrike">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Monthly Trial Balance produced by 15th of ensuing months</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12</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12</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12</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6</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272293174"/>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Composite Action Plan</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Annual Composite Action Plans produced by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11th Oct,.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11th Oct,.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11th Oct,.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2849167896"/>
                  </a:ext>
                </a:extLst>
              </a:tr>
              <a:tr h="494186">
                <a:tc>
                  <a:txBody>
                    <a:bodyPr/>
                    <a:lstStyle/>
                    <a:p>
                      <a:pPr algn="l" fontAlgn="b"/>
                      <a:r>
                        <a:rPr lang="en-US" sz="1200" u="none" strike="noStrike">
                          <a:effectLst/>
                          <a:latin typeface="Tahoma" pitchFamily="34" charset="0"/>
                          <a:ea typeface="Tahoma" pitchFamily="34" charset="0"/>
                          <a:cs typeface="Tahoma" pitchFamily="34" charset="0"/>
                        </a:rPr>
                        <a:t>Composite Budget Prepared</a:t>
                      </a:r>
                      <a:endParaRPr lang="en-US" sz="1200" b="0" i="0" u="none" strike="noStrike">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District Composite Budget prepared and approved by</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Oct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Oct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Oct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10006"/>
                  </a:ext>
                </a:extLst>
              </a:tr>
              <a:tr h="366548">
                <a:tc>
                  <a:txBody>
                    <a:bodyPr/>
                    <a:lstStyle/>
                    <a:p>
                      <a:pPr algn="l" fontAlgn="b"/>
                      <a:r>
                        <a:rPr lang="en-US" sz="1200" u="none" strike="noStrike" dirty="0">
                          <a:effectLst/>
                          <a:latin typeface="Tahoma" pitchFamily="34" charset="0"/>
                          <a:ea typeface="Tahoma" pitchFamily="34" charset="0"/>
                          <a:cs typeface="Tahoma" pitchFamily="34" charset="0"/>
                        </a:rPr>
                        <a:t>Staff Development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Staff trained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70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30</a:t>
                      </a: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75</a:t>
                      </a: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45</a:t>
                      </a:r>
                    </a:p>
                  </a:txBody>
                  <a:tcPr marL="3970" marR="3970" marT="397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0523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906478732"/>
              </p:ext>
            </p:extLst>
          </p:nvPr>
        </p:nvGraphicFramePr>
        <p:xfrm>
          <a:off x="222737" y="148686"/>
          <a:ext cx="8490439" cy="4550407"/>
        </p:xfrm>
        <a:graphic>
          <a:graphicData uri="http://schemas.openxmlformats.org/drawingml/2006/table">
            <a:tbl>
              <a:tblPr firstRow="1" firstCol="1" bandRow="1">
                <a:tableStyleId>{5C22544A-7EE6-4342-B048-85BDC9FD1C3A}</a:tableStyleId>
              </a:tblPr>
              <a:tblGrid>
                <a:gridCol w="1976223">
                  <a:extLst>
                    <a:ext uri="{9D8B030D-6E8A-4147-A177-3AD203B41FA5}">
                      <a16:colId xmlns:a16="http://schemas.microsoft.com/office/drawing/2014/main" val="20000"/>
                    </a:ext>
                  </a:extLst>
                </a:gridCol>
                <a:gridCol w="1683449">
                  <a:extLst>
                    <a:ext uri="{9D8B030D-6E8A-4147-A177-3AD203B41FA5}">
                      <a16:colId xmlns:a16="http://schemas.microsoft.com/office/drawing/2014/main" val="20001"/>
                    </a:ext>
                  </a:extLst>
                </a:gridCol>
                <a:gridCol w="1280885">
                  <a:extLst>
                    <a:ext uri="{9D8B030D-6E8A-4147-A177-3AD203B41FA5}">
                      <a16:colId xmlns:a16="http://schemas.microsoft.com/office/drawing/2014/main" val="20002"/>
                    </a:ext>
                  </a:extLst>
                </a:gridCol>
                <a:gridCol w="1207692">
                  <a:extLst>
                    <a:ext uri="{9D8B030D-6E8A-4147-A177-3AD203B41FA5}">
                      <a16:colId xmlns:a16="http://schemas.microsoft.com/office/drawing/2014/main" val="1419644321"/>
                    </a:ext>
                  </a:extLst>
                </a:gridCol>
                <a:gridCol w="1171095">
                  <a:extLst>
                    <a:ext uri="{9D8B030D-6E8A-4147-A177-3AD203B41FA5}">
                      <a16:colId xmlns:a16="http://schemas.microsoft.com/office/drawing/2014/main" val="20003"/>
                    </a:ext>
                  </a:extLst>
                </a:gridCol>
                <a:gridCol w="1171095">
                  <a:extLst>
                    <a:ext uri="{9D8B030D-6E8A-4147-A177-3AD203B41FA5}">
                      <a16:colId xmlns:a16="http://schemas.microsoft.com/office/drawing/2014/main" val="1328106974"/>
                    </a:ext>
                  </a:extLst>
                </a:gridCol>
              </a:tblGrid>
              <a:tr h="886533">
                <a:tc gridSpan="6">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6">
                  <a:txBody>
                    <a:bodyPr/>
                    <a:lstStyle/>
                    <a:p>
                      <a:pPr algn="ctr" rtl="0" fontAlgn="ctr"/>
                      <a:r>
                        <a:rPr lang="en-US" sz="1600" u="none" strike="noStrike" dirty="0">
                          <a:effectLst/>
                        </a:rPr>
                        <a:t>(SOCIAL SERVICE DELIVERY)</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2">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2">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57852">
                <a:tc vMerge="1">
                  <a:txBody>
                    <a:bodyPr/>
                    <a:lstStyle/>
                    <a:p>
                      <a:endParaRPr lang="en-US"/>
                    </a:p>
                  </a:txBody>
                  <a:tcPr/>
                </a:tc>
                <a:tc vMerge="1">
                  <a:txBody>
                    <a:bodyPr/>
                    <a:lstStyle/>
                    <a:p>
                      <a:endParaRPr lang="en-US"/>
                    </a:p>
                  </a:txBody>
                  <a:tcP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 as at July</a:t>
                      </a:r>
                    </a:p>
                  </a:txBody>
                  <a:tcPr marL="6350" marR="6350" marT="6350" marB="0" anchor="ctr"/>
                </a:tc>
                <a:extLst>
                  <a:ext uri="{0D108BD9-81ED-4DB2-BD59-A6C34878D82A}">
                    <a16:rowId xmlns:a16="http://schemas.microsoft.com/office/drawing/2014/main" val="10003"/>
                  </a:ext>
                </a:extLst>
              </a:tr>
              <a:tr h="392121">
                <a:tc>
                  <a:txBody>
                    <a:bodyPr/>
                    <a:lstStyle/>
                    <a:p>
                      <a:pPr algn="l" fontAlgn="b"/>
                      <a:r>
                        <a:rPr lang="en-US" sz="1400" u="none" strike="noStrike" dirty="0">
                          <a:effectLst/>
                          <a:latin typeface="Tahoma" pitchFamily="34" charset="0"/>
                          <a:ea typeface="Tahoma" pitchFamily="34" charset="0"/>
                          <a:cs typeface="Tahoma" pitchFamily="34" charset="0"/>
                        </a:rPr>
                        <a:t>Preparation of reports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Quarterly report on PWDs registered, rehabilitated and supported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2</a:t>
                      </a:r>
                    </a:p>
                  </a:txBody>
                  <a:tcPr marL="6768" marR="6768" marT="6768" marB="0" anchor="b"/>
                </a:tc>
                <a:extLst>
                  <a:ext uri="{0D108BD9-81ED-4DB2-BD59-A6C34878D82A}">
                    <a16:rowId xmlns:a16="http://schemas.microsoft.com/office/drawing/2014/main" val="10005"/>
                  </a:ext>
                </a:extLst>
              </a:tr>
              <a:tr h="366548">
                <a:tc>
                  <a:txBody>
                    <a:bodyPr/>
                    <a:lstStyle/>
                    <a:p>
                      <a:pPr algn="l" fontAlgn="b"/>
                      <a:r>
                        <a:rPr lang="en-US" sz="1400" u="none" strike="noStrike" dirty="0">
                          <a:effectLst/>
                          <a:latin typeface="Tahoma" pitchFamily="34" charset="0"/>
                          <a:ea typeface="Tahoma" pitchFamily="34" charset="0"/>
                          <a:cs typeface="Tahoma" pitchFamily="34" charset="0"/>
                        </a:rPr>
                        <a:t>Preparation of Report</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Quarterly District  Health report prepared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2</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extLst>
                  <a:ext uri="{0D108BD9-81ED-4DB2-BD59-A6C34878D82A}">
                    <a16:rowId xmlns:a16="http://schemas.microsoft.com/office/drawing/2014/main" val="10006"/>
                  </a:ext>
                </a:extLst>
              </a:tr>
              <a:tr h="366548">
                <a:tc>
                  <a:txBody>
                    <a:bodyPr/>
                    <a:lstStyle/>
                    <a:p>
                      <a:pPr algn="l" fontAlgn="b"/>
                      <a:r>
                        <a:rPr lang="en-US" sz="1400" u="none" strike="noStrike" dirty="0">
                          <a:effectLst/>
                          <a:latin typeface="Tahoma" pitchFamily="34" charset="0"/>
                          <a:ea typeface="Tahoma" pitchFamily="34" charset="0"/>
                          <a:cs typeface="Tahoma" pitchFamily="34" charset="0"/>
                        </a:rPr>
                        <a:t>Toilets Constructed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Number of Toilets constructed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2</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1</a:t>
                      </a: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2</a:t>
                      </a:r>
                    </a:p>
                  </a:txBody>
                  <a:tcPr marL="6768" marR="6768" marT="6768" marB="0" anchor="b"/>
                </a:tc>
                <a:tc>
                  <a:txBody>
                    <a:bodyPr/>
                    <a:lstStyle/>
                    <a:p>
                      <a:pPr algn="ctr" rtl="0" fontAlgn="ctr"/>
                      <a:r>
                        <a:rPr lang="en-US" sz="1600" b="0" i="0" u="none" strike="noStrike" dirty="0">
                          <a:solidFill>
                            <a:srgbClr val="000000"/>
                          </a:solidFill>
                          <a:effectLst/>
                          <a:latin typeface="Calibri" panose="020F0502020204030204" pitchFamily="34" charset="0"/>
                        </a:rPr>
                        <a:t>-</a:t>
                      </a:r>
                    </a:p>
                  </a:txBody>
                  <a:tcPr marL="6350" marR="6350" marT="635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532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843750297"/>
              </p:ext>
            </p:extLst>
          </p:nvPr>
        </p:nvGraphicFramePr>
        <p:xfrm>
          <a:off x="222737" y="104441"/>
          <a:ext cx="8490439" cy="3807919"/>
        </p:xfrm>
        <a:graphic>
          <a:graphicData uri="http://schemas.openxmlformats.org/drawingml/2006/table">
            <a:tbl>
              <a:tblPr firstRow="1" firstCol="1" bandRow="1">
                <a:tableStyleId>{5C22544A-7EE6-4342-B048-85BDC9FD1C3A}</a:tableStyleId>
              </a:tblPr>
              <a:tblGrid>
                <a:gridCol w="1976223">
                  <a:extLst>
                    <a:ext uri="{9D8B030D-6E8A-4147-A177-3AD203B41FA5}">
                      <a16:colId xmlns:a16="http://schemas.microsoft.com/office/drawing/2014/main" val="20000"/>
                    </a:ext>
                  </a:extLst>
                </a:gridCol>
                <a:gridCol w="1683449">
                  <a:extLst>
                    <a:ext uri="{9D8B030D-6E8A-4147-A177-3AD203B41FA5}">
                      <a16:colId xmlns:a16="http://schemas.microsoft.com/office/drawing/2014/main" val="20001"/>
                    </a:ext>
                  </a:extLst>
                </a:gridCol>
                <a:gridCol w="1280885">
                  <a:extLst>
                    <a:ext uri="{9D8B030D-6E8A-4147-A177-3AD203B41FA5}">
                      <a16:colId xmlns:a16="http://schemas.microsoft.com/office/drawing/2014/main" val="20002"/>
                    </a:ext>
                  </a:extLst>
                </a:gridCol>
                <a:gridCol w="1207692">
                  <a:extLst>
                    <a:ext uri="{9D8B030D-6E8A-4147-A177-3AD203B41FA5}">
                      <a16:colId xmlns:a16="http://schemas.microsoft.com/office/drawing/2014/main" val="1419644321"/>
                    </a:ext>
                  </a:extLst>
                </a:gridCol>
                <a:gridCol w="1171095">
                  <a:extLst>
                    <a:ext uri="{9D8B030D-6E8A-4147-A177-3AD203B41FA5}">
                      <a16:colId xmlns:a16="http://schemas.microsoft.com/office/drawing/2014/main" val="20003"/>
                    </a:ext>
                  </a:extLst>
                </a:gridCol>
                <a:gridCol w="1171095">
                  <a:extLst>
                    <a:ext uri="{9D8B030D-6E8A-4147-A177-3AD203B41FA5}">
                      <a16:colId xmlns:a16="http://schemas.microsoft.com/office/drawing/2014/main" val="1328106974"/>
                    </a:ext>
                  </a:extLst>
                </a:gridCol>
              </a:tblGrid>
              <a:tr h="886533">
                <a:tc gridSpan="6">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6">
                  <a:txBody>
                    <a:bodyPr/>
                    <a:lstStyle/>
                    <a:p>
                      <a:pPr algn="ctr" rtl="0" fontAlgn="ctr"/>
                      <a:r>
                        <a:rPr lang="en-US" sz="1600" u="none" strike="noStrike" dirty="0">
                          <a:effectLst/>
                        </a:rPr>
                        <a:t>(ECONOMIC</a:t>
                      </a:r>
                      <a:r>
                        <a:rPr lang="en-US" sz="1600" u="none" strike="noStrike" baseline="0" dirty="0">
                          <a:effectLst/>
                        </a:rPr>
                        <a:t> DELIVERY</a:t>
                      </a:r>
                      <a:r>
                        <a:rPr lang="en-US" sz="1600" u="none" strike="noStrike" dirty="0">
                          <a:effectLst/>
                        </a:rPr>
                        <a:t>)</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2">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2">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57852">
                <a:tc vMerge="1">
                  <a:txBody>
                    <a:bodyPr/>
                    <a:lstStyle/>
                    <a:p>
                      <a:endParaRPr lang="en-US"/>
                    </a:p>
                  </a:txBody>
                  <a:tcPr/>
                </a:tc>
                <a:tc vMerge="1">
                  <a:txBody>
                    <a:bodyPr/>
                    <a:lstStyle/>
                    <a:p>
                      <a:endParaRPr lang="en-US"/>
                    </a:p>
                  </a:txBody>
                  <a:tcP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 as at July</a:t>
                      </a:r>
                    </a:p>
                  </a:txBody>
                  <a:tcPr marL="6350" marR="6350" marT="6350" marB="0" anchor="ctr"/>
                </a:tc>
                <a:extLst>
                  <a:ext uri="{0D108BD9-81ED-4DB2-BD59-A6C34878D82A}">
                    <a16:rowId xmlns:a16="http://schemas.microsoft.com/office/drawing/2014/main" val="10003"/>
                  </a:ext>
                </a:extLst>
              </a:tr>
              <a:tr h="392121">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Farmers</a:t>
                      </a:r>
                      <a:r>
                        <a:rPr lang="en-US" sz="1200" baseline="0" dirty="0">
                          <a:effectLst/>
                          <a:latin typeface="Tahoma" pitchFamily="34" charset="0"/>
                          <a:ea typeface="Tahoma" pitchFamily="34" charset="0"/>
                          <a:cs typeface="Tahoma" pitchFamily="34" charset="0"/>
                        </a:rPr>
                        <a:t> supported (financial &amp; input)</a:t>
                      </a: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Number of farmers supported</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4,000</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3,120</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4,000</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2,862</a:t>
                      </a:r>
                    </a:p>
                  </a:txBody>
                  <a:tcPr marL="26056" marR="26056" marT="0" marB="0" anchor="ctr"/>
                </a:tc>
                <a:extLst>
                  <a:ext uri="{0D108BD9-81ED-4DB2-BD59-A6C34878D82A}">
                    <a16:rowId xmlns:a16="http://schemas.microsoft.com/office/drawing/2014/main" val="10005"/>
                  </a:ext>
                </a:extLst>
              </a:tr>
              <a:tr h="366548">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Farmers trained on new farming techniques</a:t>
                      </a: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Number of farmers trained</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5,500</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3,875</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5,000 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3,412</a:t>
                      </a:r>
                    </a:p>
                  </a:txBody>
                  <a:tcPr marL="26056" marR="26056" marT="0" marB="0" anchor="ctr"/>
                </a:tc>
                <a:extLst>
                  <a:ext uri="{0D108BD9-81ED-4DB2-BD59-A6C34878D82A}">
                    <a16:rowId xmlns:a16="http://schemas.microsoft.com/office/drawing/2014/main" val="10006"/>
                  </a:ext>
                </a:extLst>
              </a:tr>
              <a:tr h="366548">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Reshaping</a:t>
                      </a:r>
                      <a:r>
                        <a:rPr lang="en-US" sz="1200" baseline="0" dirty="0">
                          <a:effectLst/>
                          <a:latin typeface="Tahoma" pitchFamily="34" charset="0"/>
                          <a:ea typeface="Tahoma" pitchFamily="34" charset="0"/>
                          <a:cs typeface="Tahoma" pitchFamily="34" charset="0"/>
                        </a:rPr>
                        <a:t> of Roads</a:t>
                      </a: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Length</a:t>
                      </a:r>
                      <a:r>
                        <a:rPr lang="en-US" sz="1200" baseline="0" dirty="0">
                          <a:effectLst/>
                          <a:latin typeface="Tahoma" pitchFamily="34" charset="0"/>
                          <a:ea typeface="Tahoma" pitchFamily="34" charset="0"/>
                          <a:cs typeface="Tahoma" pitchFamily="34" charset="0"/>
                        </a:rPr>
                        <a:t> of road reshaped</a:t>
                      </a: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100km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70km</a:t>
                      </a:r>
                    </a:p>
                  </a:txBody>
                  <a:tcPr marL="26056" marR="26056" marT="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120km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a:t>
                      </a:r>
                    </a:p>
                  </a:txBody>
                  <a:tcPr marL="26056" marR="26056"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6986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550916414"/>
              </p:ext>
            </p:extLst>
          </p:nvPr>
        </p:nvGraphicFramePr>
        <p:xfrm>
          <a:off x="222737" y="104441"/>
          <a:ext cx="8490439" cy="3878220"/>
        </p:xfrm>
        <a:graphic>
          <a:graphicData uri="http://schemas.openxmlformats.org/drawingml/2006/table">
            <a:tbl>
              <a:tblPr firstRow="1" firstCol="1" bandRow="1">
                <a:tableStyleId>{5C22544A-7EE6-4342-B048-85BDC9FD1C3A}</a:tableStyleId>
              </a:tblPr>
              <a:tblGrid>
                <a:gridCol w="1976223">
                  <a:extLst>
                    <a:ext uri="{9D8B030D-6E8A-4147-A177-3AD203B41FA5}">
                      <a16:colId xmlns:a16="http://schemas.microsoft.com/office/drawing/2014/main" val="20000"/>
                    </a:ext>
                  </a:extLst>
                </a:gridCol>
                <a:gridCol w="1683449">
                  <a:extLst>
                    <a:ext uri="{9D8B030D-6E8A-4147-A177-3AD203B41FA5}">
                      <a16:colId xmlns:a16="http://schemas.microsoft.com/office/drawing/2014/main" val="20001"/>
                    </a:ext>
                  </a:extLst>
                </a:gridCol>
                <a:gridCol w="1280885">
                  <a:extLst>
                    <a:ext uri="{9D8B030D-6E8A-4147-A177-3AD203B41FA5}">
                      <a16:colId xmlns:a16="http://schemas.microsoft.com/office/drawing/2014/main" val="20002"/>
                    </a:ext>
                  </a:extLst>
                </a:gridCol>
                <a:gridCol w="1207692">
                  <a:extLst>
                    <a:ext uri="{9D8B030D-6E8A-4147-A177-3AD203B41FA5}">
                      <a16:colId xmlns:a16="http://schemas.microsoft.com/office/drawing/2014/main" val="1419644321"/>
                    </a:ext>
                  </a:extLst>
                </a:gridCol>
                <a:gridCol w="1171095">
                  <a:extLst>
                    <a:ext uri="{9D8B030D-6E8A-4147-A177-3AD203B41FA5}">
                      <a16:colId xmlns:a16="http://schemas.microsoft.com/office/drawing/2014/main" val="20003"/>
                    </a:ext>
                  </a:extLst>
                </a:gridCol>
                <a:gridCol w="1171095">
                  <a:extLst>
                    <a:ext uri="{9D8B030D-6E8A-4147-A177-3AD203B41FA5}">
                      <a16:colId xmlns:a16="http://schemas.microsoft.com/office/drawing/2014/main" val="1328106974"/>
                    </a:ext>
                  </a:extLst>
                </a:gridCol>
              </a:tblGrid>
              <a:tr h="886533">
                <a:tc gridSpan="6">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6">
                  <a:txBody>
                    <a:bodyPr/>
                    <a:lstStyle/>
                    <a:p>
                      <a:pPr algn="ctr" rtl="0" fontAlgn="ctr"/>
                      <a:r>
                        <a:rPr lang="en-US" sz="1600" u="none" strike="noStrike" dirty="0">
                          <a:effectLst/>
                        </a:rPr>
                        <a:t>(INFRASTRUCTURE DELIVERY AND MANAGEMENT)</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2">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2">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57852">
                <a:tc vMerge="1">
                  <a:txBody>
                    <a:bodyPr/>
                    <a:lstStyle/>
                    <a:p>
                      <a:endParaRPr lang="en-US"/>
                    </a:p>
                  </a:txBody>
                  <a:tcPr/>
                </a:tc>
                <a:tc vMerge="1">
                  <a:txBody>
                    <a:bodyPr/>
                    <a:lstStyle/>
                    <a:p>
                      <a:endParaRPr lang="en-US"/>
                    </a:p>
                  </a:txBody>
                  <a:tcP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 as at July</a:t>
                      </a:r>
                    </a:p>
                  </a:txBody>
                  <a:tcPr marL="6350" marR="6350" marT="6350" marB="0" anchor="ctr"/>
                </a:tc>
                <a:extLst>
                  <a:ext uri="{0D108BD9-81ED-4DB2-BD59-A6C34878D82A}">
                    <a16:rowId xmlns:a16="http://schemas.microsoft.com/office/drawing/2014/main" val="10003"/>
                  </a:ext>
                </a:extLst>
              </a:tr>
              <a:tr h="392121">
                <a:tc>
                  <a:txBody>
                    <a:bodyPr/>
                    <a:lstStyle/>
                    <a:p>
                      <a:pPr algn="l" fontAlgn="b"/>
                      <a:r>
                        <a:rPr lang="en-US" sz="1100" u="none" strike="noStrike" dirty="0">
                          <a:effectLst/>
                          <a:latin typeface="Tahoma" pitchFamily="34" charset="0"/>
                          <a:ea typeface="Tahoma" pitchFamily="34" charset="0"/>
                          <a:cs typeface="Tahoma" pitchFamily="34" charset="0"/>
                        </a:rPr>
                        <a:t>Planning Schemes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100" u="none" strike="noStrike" dirty="0">
                          <a:effectLst/>
                          <a:latin typeface="Tahoma" pitchFamily="34" charset="0"/>
                          <a:ea typeface="Tahoma" pitchFamily="34" charset="0"/>
                          <a:cs typeface="Tahoma" pitchFamily="34" charset="0"/>
                        </a:rPr>
                        <a:t>Number Of Planning Schemes Prepared</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GH" sz="1100" b="0" i="0" u="none" strike="noStrike" dirty="0">
                          <a:solidFill>
                            <a:srgbClr val="000000"/>
                          </a:solidFill>
                          <a:effectLst/>
                          <a:latin typeface="Tahoma" pitchFamily="34" charset="0"/>
                          <a:ea typeface="Tahoma" pitchFamily="34" charset="0"/>
                          <a:cs typeface="Tahoma" pitchFamily="34" charset="0"/>
                        </a:rPr>
                        <a:t>1</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1</a:t>
                      </a:r>
                    </a:p>
                  </a:txBody>
                  <a:tcPr marL="6768" marR="6768" marT="6768" marB="0" anchor="b"/>
                </a:tc>
                <a:extLst>
                  <a:ext uri="{0D108BD9-81ED-4DB2-BD59-A6C34878D82A}">
                    <a16:rowId xmlns:a16="http://schemas.microsoft.com/office/drawing/2014/main" val="10005"/>
                  </a:ext>
                </a:extLst>
              </a:tr>
              <a:tr h="366548">
                <a:tc>
                  <a:txBody>
                    <a:bodyPr/>
                    <a:lstStyle/>
                    <a:p>
                      <a:pPr algn="l" fontAlgn="b"/>
                      <a:r>
                        <a:rPr lang="en-US" sz="1100" u="none" strike="noStrike" dirty="0">
                          <a:effectLst/>
                          <a:latin typeface="Tahoma" pitchFamily="34" charset="0"/>
                          <a:ea typeface="Tahoma" pitchFamily="34" charset="0"/>
                          <a:cs typeface="Tahoma" pitchFamily="34" charset="0"/>
                        </a:rPr>
                        <a:t>Supervise Community Initiated Projects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100" u="none" strike="noStrike" dirty="0">
                          <a:effectLst/>
                          <a:latin typeface="Tahoma" pitchFamily="34" charset="0"/>
                          <a:ea typeface="Tahoma" pitchFamily="34" charset="0"/>
                          <a:cs typeface="Tahoma" pitchFamily="34" charset="0"/>
                        </a:rPr>
                        <a:t>Number Of Community Initiated Projects Completed</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18</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22</a:t>
                      </a:r>
                    </a:p>
                  </a:txBody>
                  <a:tcPr marL="6768" marR="6768" marT="6768" marB="0" anchor="b"/>
                </a:tc>
                <a:extLst>
                  <a:ext uri="{0D108BD9-81ED-4DB2-BD59-A6C34878D82A}">
                    <a16:rowId xmlns:a16="http://schemas.microsoft.com/office/drawing/2014/main" val="10006"/>
                  </a:ext>
                </a:extLst>
              </a:tr>
              <a:tr h="366548">
                <a:tc>
                  <a:txBody>
                    <a:bodyPr/>
                    <a:lstStyle/>
                    <a:p>
                      <a:pPr marL="0" marR="0">
                        <a:lnSpc>
                          <a:spcPct val="115000"/>
                        </a:lnSpc>
                        <a:spcBef>
                          <a:spcPts val="0"/>
                        </a:spcBef>
                        <a:spcAft>
                          <a:spcPts val="0"/>
                        </a:spcAft>
                      </a:pP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a:lnSpc>
                          <a:spcPct val="115000"/>
                        </a:lnSpc>
                        <a:spcBef>
                          <a:spcPts val="0"/>
                        </a:spcBef>
                        <a:spcAft>
                          <a:spcPts val="0"/>
                        </a:spcAft>
                      </a:pP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algn="ctr">
                        <a:lnSpc>
                          <a:spcPct val="115000"/>
                        </a:lnSpc>
                        <a:spcBef>
                          <a:spcPts val="0"/>
                        </a:spcBef>
                        <a:spcAft>
                          <a:spcPts val="0"/>
                        </a:spcAft>
                      </a:pPr>
                      <a:endParaRPr lang="x-none" sz="1200" dirty="0">
                        <a:effectLst/>
                        <a:latin typeface="Tahoma" pitchFamily="34" charset="0"/>
                        <a:ea typeface="Tahoma" pitchFamily="34" charset="0"/>
                        <a:cs typeface="Tahoma" pitchFamily="34" charset="0"/>
                      </a:endParaRPr>
                    </a:p>
                  </a:txBody>
                  <a:tcPr marL="26056" marR="26056" marT="0"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700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29</a:t>
            </a:fld>
            <a:endParaRPr lang="en-GB"/>
          </a:p>
        </p:txBody>
      </p:sp>
      <p:sp>
        <p:nvSpPr>
          <p:cNvPr id="6" name="Title 1"/>
          <p:cNvSpPr>
            <a:spLocks noGrp="1"/>
          </p:cNvSpPr>
          <p:nvPr>
            <p:ph type="title"/>
          </p:nvPr>
        </p:nvSpPr>
        <p:spPr>
          <a:xfrm>
            <a:off x="457200" y="653461"/>
            <a:ext cx="8229600" cy="509133"/>
          </a:xfrm>
        </p:spPr>
        <p:txBody>
          <a:bodyPr>
            <a:normAutofit/>
          </a:bodyPr>
          <a:lstStyle/>
          <a:p>
            <a:r>
              <a:rPr lang="en-US" dirty="0"/>
              <a:t>2021 Budget </a:t>
            </a:r>
            <a:r>
              <a:rPr lang="en-US" dirty="0" err="1"/>
              <a:t>Programme</a:t>
            </a:r>
            <a:r>
              <a:rPr lang="en-US" dirty="0"/>
              <a:t> Performance </a:t>
            </a:r>
          </a:p>
        </p:txBody>
      </p:sp>
      <p:graphicFrame>
        <p:nvGraphicFramePr>
          <p:cNvPr id="7" name="Content Placeholder 3"/>
          <p:cNvGraphicFramePr>
            <a:graphicFrameLocks/>
          </p:cNvGraphicFramePr>
          <p:nvPr>
            <p:extLst>
              <p:ext uri="{D42A27DB-BD31-4B8C-83A1-F6EECF244321}">
                <p14:modId xmlns:p14="http://schemas.microsoft.com/office/powerpoint/2010/main" val="2492010202"/>
              </p:ext>
            </p:extLst>
          </p:nvPr>
        </p:nvGraphicFramePr>
        <p:xfrm>
          <a:off x="457200" y="1280160"/>
          <a:ext cx="8229600" cy="3827458"/>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410845">
                <a:tc>
                  <a:txBody>
                    <a:bodyPr/>
                    <a:lstStyle/>
                    <a:p>
                      <a:r>
                        <a:rPr lang="en-US" sz="2000" baseline="0" dirty="0"/>
                        <a:t>Budget </a:t>
                      </a:r>
                      <a:r>
                        <a:rPr lang="en-US" sz="2000" dirty="0"/>
                        <a:t>Programme</a:t>
                      </a:r>
                    </a:p>
                  </a:txBody>
                  <a:tcPr/>
                </a:tc>
                <a:tc>
                  <a:txBody>
                    <a:bodyPr/>
                    <a:lstStyle/>
                    <a:p>
                      <a:r>
                        <a:rPr lang="en-US" sz="2000" dirty="0"/>
                        <a:t>Budget </a:t>
                      </a:r>
                    </a:p>
                  </a:txBody>
                  <a:tcPr/>
                </a:tc>
                <a:tc>
                  <a:txBody>
                    <a:bodyPr/>
                    <a:lstStyle/>
                    <a:p>
                      <a:r>
                        <a:rPr lang="en-US" sz="2000" dirty="0"/>
                        <a:t>Actual as at </a:t>
                      </a:r>
                      <a:r>
                        <a:rPr lang="en-US" sz="2000" dirty="0">
                          <a:solidFill>
                            <a:srgbClr val="FF0000"/>
                          </a:solidFill>
                        </a:rPr>
                        <a:t>July </a:t>
                      </a:r>
                      <a:r>
                        <a:rPr lang="en-US" sz="2000" dirty="0"/>
                        <a:t>2021</a:t>
                      </a:r>
                    </a:p>
                  </a:txBody>
                  <a:tcPr/>
                </a:tc>
                <a:extLst>
                  <a:ext uri="{0D108BD9-81ED-4DB2-BD59-A6C34878D82A}">
                    <a16:rowId xmlns:a16="http://schemas.microsoft.com/office/drawing/2014/main" val="10000"/>
                  </a:ext>
                </a:extLst>
              </a:tr>
              <a:tr h="410845">
                <a:tc>
                  <a:txBody>
                    <a:bodyPr/>
                    <a:lstStyle/>
                    <a:p>
                      <a:pPr algn="l" fontAlgn="b"/>
                      <a:r>
                        <a:rPr lang="en-US" sz="1600" u="none" strike="noStrike" dirty="0">
                          <a:effectLst/>
                          <a:latin typeface="Tahoma" pitchFamily="34" charset="0"/>
                          <a:ea typeface="Tahoma" pitchFamily="34" charset="0"/>
                          <a:cs typeface="Tahoma" pitchFamily="34" charset="0"/>
                        </a:rPr>
                        <a:t>Management And Administration</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6666" marR="6666" marT="6666" marB="0" anchor="b"/>
                </a:tc>
                <a:tc>
                  <a:txBody>
                    <a:bodyPr/>
                    <a:lstStyle/>
                    <a:p>
                      <a:pPr algn="r" rtl="0" fontAlgn="b"/>
                      <a:r>
                        <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2,781,295.63</a:t>
                      </a:r>
                    </a:p>
                  </a:txBody>
                  <a:tcPr marL="9525" marR="9525" marT="9525" marB="0" anchor="b"/>
                </a:tc>
                <a:tc>
                  <a:txBody>
                    <a:bodyPr/>
                    <a:lstStyle/>
                    <a:p>
                      <a:pPr algn="r" rtl="0" fontAlgn="b"/>
                      <a:r>
                        <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1,011,885.30</a:t>
                      </a:r>
                    </a:p>
                  </a:txBody>
                  <a:tcPr marL="9525" marR="9525" marT="9525" marB="0" anchor="b"/>
                </a:tc>
                <a:extLst>
                  <a:ext uri="{0D108BD9-81ED-4DB2-BD59-A6C34878D82A}">
                    <a16:rowId xmlns:a16="http://schemas.microsoft.com/office/drawing/2014/main" val="10001"/>
                  </a:ext>
                </a:extLst>
              </a:tr>
              <a:tr h="410845">
                <a:tc>
                  <a:txBody>
                    <a:bodyPr/>
                    <a:lstStyle/>
                    <a:p>
                      <a:pPr algn="l" fontAlgn="b"/>
                      <a:r>
                        <a:rPr lang="en-US" sz="1600" u="none" strike="noStrike" dirty="0">
                          <a:effectLst/>
                          <a:latin typeface="Tahoma" pitchFamily="34" charset="0"/>
                          <a:ea typeface="Tahoma" pitchFamily="34" charset="0"/>
                          <a:cs typeface="Tahoma" pitchFamily="34" charset="0"/>
                        </a:rPr>
                        <a:t>Infrastructure Delivery And Management </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4,946,772.14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1,306,002.12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extLst>
                  <a:ext uri="{0D108BD9-81ED-4DB2-BD59-A6C34878D82A}">
                    <a16:rowId xmlns:a16="http://schemas.microsoft.com/office/drawing/2014/main" val="10002"/>
                  </a:ext>
                </a:extLst>
              </a:tr>
              <a:tr h="410845">
                <a:tc>
                  <a:txBody>
                    <a:bodyPr/>
                    <a:lstStyle/>
                    <a:p>
                      <a:pPr algn="l" fontAlgn="b"/>
                      <a:r>
                        <a:rPr lang="en-US" sz="1600" u="none" strike="noStrike" dirty="0">
                          <a:effectLst/>
                          <a:latin typeface="Tahoma" pitchFamily="34" charset="0"/>
                          <a:ea typeface="Tahoma" pitchFamily="34" charset="0"/>
                          <a:cs typeface="Tahoma" pitchFamily="34" charset="0"/>
                        </a:rPr>
                        <a:t>Social Services Delivery</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1,535,057.00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143,998.44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extLst>
                  <a:ext uri="{0D108BD9-81ED-4DB2-BD59-A6C34878D82A}">
                    <a16:rowId xmlns:a16="http://schemas.microsoft.com/office/drawing/2014/main" val="10003"/>
                  </a:ext>
                </a:extLst>
              </a:tr>
              <a:tr h="410845">
                <a:tc>
                  <a:txBody>
                    <a:bodyPr/>
                    <a:lstStyle/>
                    <a:p>
                      <a:pPr algn="l" fontAlgn="b"/>
                      <a:r>
                        <a:rPr lang="en-US" sz="1600" u="none" strike="noStrike" dirty="0">
                          <a:effectLst/>
                          <a:latin typeface="Tahoma" pitchFamily="34" charset="0"/>
                          <a:ea typeface="Tahoma" pitchFamily="34" charset="0"/>
                          <a:cs typeface="Tahoma" pitchFamily="34" charset="0"/>
                        </a:rPr>
                        <a:t>Economic Development </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250,000.00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73,784.15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extLst>
                  <a:ext uri="{0D108BD9-81ED-4DB2-BD59-A6C34878D82A}">
                    <a16:rowId xmlns:a16="http://schemas.microsoft.com/office/drawing/2014/main" val="10004"/>
                  </a:ext>
                </a:extLst>
              </a:tr>
              <a:tr h="410845">
                <a:tc>
                  <a:txBody>
                    <a:bodyPr/>
                    <a:lstStyle/>
                    <a:p>
                      <a:pPr algn="l" fontAlgn="b"/>
                      <a:r>
                        <a:rPr lang="en-US" sz="1600" u="none" strike="noStrike" dirty="0">
                          <a:effectLst/>
                          <a:latin typeface="Tahoma" pitchFamily="34" charset="0"/>
                          <a:ea typeface="Tahoma" pitchFamily="34" charset="0"/>
                          <a:cs typeface="Tahoma" pitchFamily="34" charset="0"/>
                        </a:rPr>
                        <a:t>Environmental  Management </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83,668.00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tc>
                  <a:txBody>
                    <a:bodyPr/>
                    <a:lstStyle/>
                    <a:p>
                      <a:pPr algn="r" fontAlgn="b"/>
                      <a:r>
                        <a:rPr lang="en-US" sz="1600" u="none" strike="noStrike" dirty="0">
                          <a:solidFill>
                            <a:schemeClr val="tx1"/>
                          </a:solidFill>
                          <a:effectLst/>
                          <a:latin typeface="Tahoma" pitchFamily="34" charset="0"/>
                          <a:ea typeface="Tahoma" pitchFamily="34" charset="0"/>
                          <a:cs typeface="Tahoma" pitchFamily="34" charset="0"/>
                        </a:rPr>
                        <a:t>53,197.88                                     </a:t>
                      </a:r>
                      <a:endParaRPr lang="en-US" sz="1600" b="0" i="0" u="none" strike="noStrike" dirty="0">
                        <a:solidFill>
                          <a:schemeClr val="tx1"/>
                        </a:solidFill>
                        <a:effectLst/>
                        <a:latin typeface="Tahoma" pitchFamily="34" charset="0"/>
                        <a:ea typeface="Tahoma" pitchFamily="34" charset="0"/>
                        <a:cs typeface="Tahoma" pitchFamily="34" charset="0"/>
                      </a:endParaRPr>
                    </a:p>
                  </a:txBody>
                  <a:tcPr marL="6666" marR="6666" marT="6666" marB="0" anchor="b"/>
                </a:tc>
                <a:extLst>
                  <a:ext uri="{0D108BD9-81ED-4DB2-BD59-A6C34878D82A}">
                    <a16:rowId xmlns:a16="http://schemas.microsoft.com/office/drawing/2014/main" val="10005"/>
                  </a:ext>
                </a:extLst>
              </a:tr>
              <a:tr h="410845">
                <a:tc>
                  <a:txBody>
                    <a:bodyPr/>
                    <a:lstStyle/>
                    <a:p>
                      <a:r>
                        <a:rPr lang="en-US" sz="2000" dirty="0"/>
                        <a:t>TOTAL</a:t>
                      </a:r>
                    </a:p>
                  </a:txBody>
                  <a:tcPr/>
                </a:tc>
                <a:tc>
                  <a:txBody>
                    <a:bodyPr/>
                    <a:lstStyle/>
                    <a:p>
                      <a:pPr algn="r"/>
                      <a:r>
                        <a:rPr lang="en-US" sz="2000" dirty="0">
                          <a:latin typeface="Tahoma" panose="020B0604030504040204" pitchFamily="34" charset="0"/>
                          <a:ea typeface="Tahoma" panose="020B0604030504040204" pitchFamily="34" charset="0"/>
                          <a:cs typeface="Tahoma" panose="020B0604030504040204" pitchFamily="34" charset="0"/>
                        </a:rPr>
                        <a:t>9,596,792.77</a:t>
                      </a:r>
                    </a:p>
                  </a:txBody>
                  <a:tcPr/>
                </a:tc>
                <a:tc>
                  <a:txBody>
                    <a:bodyPr/>
                    <a:lstStyle/>
                    <a:p>
                      <a:pPr algn="r"/>
                      <a:r>
                        <a:rPr lang="en-US" sz="2000" dirty="0">
                          <a:latin typeface="Tahoma" panose="020B0604030504040204" pitchFamily="34" charset="0"/>
                          <a:ea typeface="Tahoma" panose="020B0604030504040204" pitchFamily="34" charset="0"/>
                          <a:cs typeface="Tahoma" panose="020B0604030504040204" pitchFamily="34" charset="0"/>
                        </a:rPr>
                        <a:t>2,588,867.89</a:t>
                      </a:r>
                    </a:p>
                  </a:txBody>
                  <a:tcPr/>
                </a:tc>
                <a:extLst>
                  <a:ext uri="{0D108BD9-81ED-4DB2-BD59-A6C34878D82A}">
                    <a16:rowId xmlns:a16="http://schemas.microsoft.com/office/drawing/2014/main" val="10006"/>
                  </a:ext>
                </a:extLst>
              </a:tr>
              <a:tr h="410845">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9599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CF9A2A-CEBB-45EA-A6EB-0D2F86F451AC}"/>
              </a:ext>
            </a:extLst>
          </p:cNvPr>
          <p:cNvSpPr txBox="1">
            <a:spLocks/>
          </p:cNvSpPr>
          <p:nvPr/>
        </p:nvSpPr>
        <p:spPr>
          <a:xfrm>
            <a:off x="76200" y="609600"/>
            <a:ext cx="8991600" cy="6172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spcBef>
                <a:spcPts val="335"/>
              </a:spcBef>
              <a:buFont typeface="Wingdings" pitchFamily="2" charset="2"/>
              <a:buChar char="q"/>
            </a:pPr>
            <a:r>
              <a:rPr lang="en-GB" sz="1800" b="1" dirty="0">
                <a:solidFill>
                  <a:srgbClr val="3E3D2D"/>
                </a:solidFill>
                <a:latin typeface="+mj-lt"/>
                <a:ea typeface="Tahoma" pitchFamily="34" charset="0"/>
                <a:cs typeface="Tahoma" pitchFamily="34" charset="0"/>
              </a:rPr>
              <a:t>PROFILE OF THE DISTRICT</a:t>
            </a:r>
            <a:endParaRPr lang="en-US" sz="1800" dirty="0">
              <a:latin typeface="+mj-lt"/>
              <a:ea typeface="Tahoma" pitchFamily="34" charset="0"/>
              <a:cs typeface="Tahoma" pitchFamily="34" charset="0"/>
            </a:endParaRPr>
          </a:p>
          <a:p>
            <a:pPr indent="-342900" algn="just">
              <a:lnSpc>
                <a:spcPct val="120000"/>
              </a:lnSpc>
              <a:spcAft>
                <a:spcPts val="1200"/>
              </a:spcAft>
              <a:buFont typeface="Wingdings"/>
              <a:buChar char=""/>
            </a:pPr>
            <a:r>
              <a:rPr lang="en-GB" sz="1600" dirty="0" err="1">
                <a:solidFill>
                  <a:srgbClr val="3E3D2D"/>
                </a:solidFill>
                <a:latin typeface="Tahoma" pitchFamily="34" charset="0"/>
                <a:ea typeface="Tahoma" pitchFamily="34" charset="0"/>
                <a:cs typeface="Tahoma" pitchFamily="34" charset="0"/>
              </a:rPr>
              <a:t>Amansie</a:t>
            </a:r>
            <a:r>
              <a:rPr lang="en-GB" sz="1600" dirty="0">
                <a:solidFill>
                  <a:srgbClr val="3E3D2D"/>
                </a:solidFill>
                <a:latin typeface="Tahoma" pitchFamily="34" charset="0"/>
                <a:ea typeface="Tahoma" pitchFamily="34" charset="0"/>
                <a:cs typeface="Tahoma" pitchFamily="34" charset="0"/>
              </a:rPr>
              <a:t> Central District Assembly is one of the Forty Three (43) Administrative Districts in the Ashanti Region. It was carved out of the former </a:t>
            </a:r>
            <a:r>
              <a:rPr lang="en-GB" sz="1600" dirty="0" err="1">
                <a:solidFill>
                  <a:srgbClr val="3E3D2D"/>
                </a:solidFill>
                <a:latin typeface="Tahoma" pitchFamily="34" charset="0"/>
                <a:ea typeface="Tahoma" pitchFamily="34" charset="0"/>
                <a:cs typeface="Tahoma" pitchFamily="34" charset="0"/>
              </a:rPr>
              <a:t>Bekwai</a:t>
            </a:r>
            <a:r>
              <a:rPr lang="en-GB" sz="1600" dirty="0">
                <a:solidFill>
                  <a:srgbClr val="3E3D2D"/>
                </a:solidFill>
                <a:latin typeface="Tahoma" pitchFamily="34" charset="0"/>
                <a:ea typeface="Tahoma" pitchFamily="34" charset="0"/>
                <a:cs typeface="Tahoma" pitchFamily="34" charset="0"/>
              </a:rPr>
              <a:t> District in 2004 by Legislative Instrument (L.I.) 1774. </a:t>
            </a:r>
          </a:p>
          <a:p>
            <a:pPr indent="-342900" algn="just">
              <a:lnSpc>
                <a:spcPct val="120000"/>
              </a:lnSpc>
              <a:spcAft>
                <a:spcPts val="1200"/>
              </a:spcAft>
              <a:buFont typeface="Wingdings"/>
              <a:buChar char=""/>
            </a:pPr>
            <a:endParaRPr lang="en-US" sz="1600" dirty="0">
              <a:latin typeface="Tahoma" pitchFamily="34" charset="0"/>
              <a:ea typeface="Tahoma" pitchFamily="34" charset="0"/>
              <a:cs typeface="Tahoma" pitchFamily="34" charset="0"/>
            </a:endParaRPr>
          </a:p>
          <a:p>
            <a:pPr algn="just">
              <a:lnSpc>
                <a:spcPct val="115000"/>
              </a:lnSpc>
              <a:spcBef>
                <a:spcPts val="335"/>
              </a:spcBef>
              <a:buFont typeface="Wingdings" pitchFamily="2" charset="2"/>
              <a:buChar char="q"/>
            </a:pPr>
            <a:r>
              <a:rPr lang="en-GB" sz="1800" b="1" dirty="0">
                <a:solidFill>
                  <a:srgbClr val="3E3D2D"/>
                </a:solidFill>
                <a:latin typeface="+mj-lt"/>
                <a:ea typeface="Tahoma" pitchFamily="34" charset="0"/>
                <a:cs typeface="Tahoma" pitchFamily="34" charset="0"/>
              </a:rPr>
              <a:t>POPULATION SIZE AND GROWTH RATES </a:t>
            </a:r>
            <a:endParaRPr lang="en-US" sz="1800" dirty="0">
              <a:latin typeface="+mj-lt"/>
              <a:ea typeface="Tahoma" pitchFamily="34" charset="0"/>
              <a:cs typeface="Tahoma" pitchFamily="34" charset="0"/>
            </a:endParaRPr>
          </a:p>
          <a:p>
            <a:pPr indent="-342900" algn="just">
              <a:lnSpc>
                <a:spcPct val="120000"/>
              </a:lnSpc>
              <a:spcBef>
                <a:spcPts val="335"/>
              </a:spcBef>
              <a:buClr>
                <a:srgbClr val="1D1B11"/>
              </a:buClr>
              <a:buSzPts val="1400"/>
              <a:buFont typeface="Wingdings"/>
              <a:buChar char=""/>
            </a:pPr>
            <a:r>
              <a:rPr lang="en-GB" sz="1600" dirty="0">
                <a:solidFill>
                  <a:srgbClr val="3E3D2D"/>
                </a:solidFill>
                <a:latin typeface="Tahoma" pitchFamily="34" charset="0"/>
                <a:ea typeface="Tahoma" pitchFamily="34" charset="0"/>
                <a:cs typeface="Tahoma" pitchFamily="34" charset="0"/>
              </a:rPr>
              <a:t>Population of the district according to 2010 Population and Housing Census is 90,741</a:t>
            </a:r>
            <a:r>
              <a:rPr lang="en-GB" sz="1600" b="1" dirty="0">
                <a:solidFill>
                  <a:srgbClr val="3E3D2D"/>
                </a:solidFill>
                <a:latin typeface="Tahoma" pitchFamily="34" charset="0"/>
                <a:ea typeface="Tahoma" pitchFamily="34" charset="0"/>
                <a:cs typeface="Tahoma" pitchFamily="34" charset="0"/>
              </a:rPr>
              <a:t> </a:t>
            </a:r>
            <a:r>
              <a:rPr lang="en-GB" sz="1600" dirty="0">
                <a:solidFill>
                  <a:srgbClr val="3E3D2D"/>
                </a:solidFill>
                <a:latin typeface="Tahoma" pitchFamily="34" charset="0"/>
                <a:ea typeface="Tahoma" pitchFamily="34" charset="0"/>
                <a:cs typeface="Tahoma" pitchFamily="34" charset="0"/>
              </a:rPr>
              <a:t>persons. This constitutes 50.1% females and 49.9% males. </a:t>
            </a:r>
            <a:endParaRPr lang="en-US" sz="1600" dirty="0">
              <a:latin typeface="Tahoma" pitchFamily="34" charset="0"/>
              <a:ea typeface="Tahoma" pitchFamily="34" charset="0"/>
              <a:cs typeface="Tahoma" pitchFamily="34" charset="0"/>
            </a:endParaRPr>
          </a:p>
          <a:p>
            <a:pPr algn="just">
              <a:lnSpc>
                <a:spcPct val="120000"/>
              </a:lnSpc>
              <a:spcBef>
                <a:spcPts val="335"/>
              </a:spcBef>
              <a:buClr>
                <a:srgbClr val="1D1B11"/>
              </a:buClr>
              <a:buSzPts val="1400"/>
              <a:buFont typeface="Wingdings"/>
              <a:buChar char=""/>
            </a:pPr>
            <a:r>
              <a:rPr lang="en-GB" sz="1600" dirty="0">
                <a:solidFill>
                  <a:srgbClr val="3E3D2D"/>
                </a:solidFill>
                <a:latin typeface="Tahoma" pitchFamily="34" charset="0"/>
                <a:ea typeface="Tahoma" pitchFamily="34" charset="0"/>
                <a:cs typeface="Tahoma" pitchFamily="34" charset="0"/>
              </a:rPr>
              <a:t>The current estimated population (2021) of the district is 110,667 persons and projected at 113,220 persons for 2022 with a population growth rate of 2.18%.</a:t>
            </a:r>
            <a:r>
              <a:rPr lang="en-GB" sz="1600" b="1" dirty="0">
                <a:solidFill>
                  <a:srgbClr val="3E3D2D"/>
                </a:solidFill>
                <a:latin typeface="Tahoma" pitchFamily="34" charset="0"/>
                <a:ea typeface="Tahoma" pitchFamily="34" charset="0"/>
                <a:cs typeface="Tahoma" pitchFamily="34" charset="0"/>
              </a:rPr>
              <a:t> </a:t>
            </a:r>
            <a:r>
              <a:rPr lang="en-GB" sz="1600" dirty="0">
                <a:solidFill>
                  <a:srgbClr val="3E3D2D"/>
                </a:solidFill>
                <a:latin typeface="Tahoma" pitchFamily="34" charset="0"/>
                <a:ea typeface="Tahoma" pitchFamily="34" charset="0"/>
                <a:cs typeface="Tahoma" pitchFamily="34" charset="0"/>
              </a:rPr>
              <a:t> </a:t>
            </a:r>
            <a:endParaRPr lang="en-US" sz="1600" dirty="0">
              <a:latin typeface="Tahoma" pitchFamily="34" charset="0"/>
              <a:ea typeface="Tahoma" pitchFamily="34" charset="0"/>
              <a:cs typeface="Tahoma" pitchFamily="34" charset="0"/>
            </a:endParaRPr>
          </a:p>
          <a:p>
            <a:pPr indent="-342900" algn="just">
              <a:lnSpc>
                <a:spcPct val="120000"/>
              </a:lnSpc>
              <a:spcBef>
                <a:spcPts val="335"/>
              </a:spcBef>
              <a:buClr>
                <a:srgbClr val="1D1B11"/>
              </a:buClr>
              <a:buSzPts val="1400"/>
              <a:buFont typeface="Wingdings"/>
              <a:buChar char=""/>
            </a:pPr>
            <a:r>
              <a:rPr lang="en-GB" sz="1600" dirty="0">
                <a:solidFill>
                  <a:srgbClr val="3E3D2D"/>
                </a:solidFill>
                <a:latin typeface="Tahoma" pitchFamily="34" charset="0"/>
                <a:ea typeface="Tahoma" pitchFamily="34" charset="0"/>
                <a:cs typeface="Tahoma" pitchFamily="34" charset="0"/>
              </a:rPr>
              <a:t>The District has a land area of about 710 km² with a 2020 population density of 155.9 persons per km</a:t>
            </a:r>
            <a:r>
              <a:rPr lang="en-GB" sz="1600" baseline="30000" dirty="0">
                <a:solidFill>
                  <a:srgbClr val="3E3D2D"/>
                </a:solidFill>
                <a:latin typeface="Tahoma" pitchFamily="34" charset="0"/>
                <a:ea typeface="Tahoma" pitchFamily="34" charset="0"/>
                <a:cs typeface="Tahoma" pitchFamily="34" charset="0"/>
              </a:rPr>
              <a:t>2</a:t>
            </a:r>
            <a:r>
              <a:rPr lang="en-GB" sz="1600" dirty="0">
                <a:solidFill>
                  <a:srgbClr val="3E3D2D"/>
                </a:solidFill>
                <a:latin typeface="Tahoma" pitchFamily="34" charset="0"/>
                <a:ea typeface="Tahoma" pitchFamily="34" charset="0"/>
                <a:cs typeface="Tahoma" pitchFamily="34" charset="0"/>
              </a:rPr>
              <a:t>.  </a:t>
            </a:r>
            <a:endParaRPr lang="en-US" sz="1600" dirty="0">
              <a:latin typeface="Tahoma" pitchFamily="34" charset="0"/>
              <a:ea typeface="Tahoma" pitchFamily="34" charset="0"/>
              <a:cs typeface="Tahoma" pitchFamily="34" charset="0"/>
            </a:endParaRPr>
          </a:p>
          <a:p>
            <a:pPr indent="-342900" algn="just">
              <a:lnSpc>
                <a:spcPct val="120000"/>
              </a:lnSpc>
              <a:spcBef>
                <a:spcPts val="335"/>
              </a:spcBef>
              <a:spcAft>
                <a:spcPts val="600"/>
              </a:spcAft>
              <a:buClr>
                <a:srgbClr val="1D1B11"/>
              </a:buClr>
              <a:buSzPts val="1400"/>
              <a:buFont typeface="Wingdings"/>
              <a:buChar char=""/>
            </a:pPr>
            <a:r>
              <a:rPr lang="en-GB" sz="1600" dirty="0">
                <a:solidFill>
                  <a:srgbClr val="3E3D2D"/>
                </a:solidFill>
                <a:latin typeface="Tahoma" pitchFamily="34" charset="0"/>
                <a:ea typeface="Tahoma" pitchFamily="34" charset="0"/>
                <a:cs typeface="Tahoma" pitchFamily="34" charset="0"/>
              </a:rPr>
              <a:t>The District has about 206 communities with </a:t>
            </a:r>
            <a:r>
              <a:rPr lang="en-GB" sz="1600" dirty="0" err="1">
                <a:solidFill>
                  <a:srgbClr val="3E3D2D"/>
                </a:solidFill>
                <a:latin typeface="Tahoma" pitchFamily="34" charset="0"/>
                <a:ea typeface="Tahoma" pitchFamily="34" charset="0"/>
                <a:cs typeface="Tahoma" pitchFamily="34" charset="0"/>
              </a:rPr>
              <a:t>Jacobu</a:t>
            </a:r>
            <a:r>
              <a:rPr lang="en-GB" sz="1600" dirty="0">
                <a:solidFill>
                  <a:srgbClr val="3E3D2D"/>
                </a:solidFill>
                <a:latin typeface="Tahoma" pitchFamily="34" charset="0"/>
                <a:ea typeface="Tahoma" pitchFamily="34" charset="0"/>
                <a:cs typeface="Tahoma" pitchFamily="34" charset="0"/>
              </a:rPr>
              <a:t> as the Administrative Capital. </a:t>
            </a:r>
            <a:endParaRPr lang="en-US" sz="1600" dirty="0">
              <a:latin typeface="Tahoma" pitchFamily="34" charset="0"/>
              <a:ea typeface="Tahoma" pitchFamily="34" charset="0"/>
              <a:cs typeface="Tahoma" pitchFamily="34" charset="0"/>
            </a:endParaRPr>
          </a:p>
          <a:p>
            <a:pPr indent="-342900" algn="just">
              <a:spcBef>
                <a:spcPts val="335"/>
              </a:spcBef>
              <a:buClr>
                <a:srgbClr val="1D1B11"/>
              </a:buClr>
              <a:buSzPts val="1400"/>
              <a:buFont typeface="Wingdings"/>
              <a:buChar char=""/>
            </a:pPr>
            <a:r>
              <a:rPr lang="en-GB" sz="1600" dirty="0">
                <a:solidFill>
                  <a:srgbClr val="3E3D2D"/>
                </a:solidFill>
                <a:latin typeface="Tahoma" pitchFamily="34" charset="0"/>
                <a:ea typeface="Tahoma" pitchFamily="34" charset="0"/>
                <a:cs typeface="Tahoma" pitchFamily="34" charset="0"/>
              </a:rPr>
              <a:t>Notable Towns of the District are: </a:t>
            </a:r>
            <a:r>
              <a:rPr lang="en-GB" sz="1600" dirty="0" err="1">
                <a:solidFill>
                  <a:srgbClr val="3E3D2D"/>
                </a:solidFill>
                <a:latin typeface="Tahoma" pitchFamily="34" charset="0"/>
                <a:ea typeface="Tahoma" pitchFamily="34" charset="0"/>
                <a:cs typeface="Tahoma" pitchFamily="34" charset="0"/>
              </a:rPr>
              <a:t>Jacobu</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Afoako</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Fiankoma</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Aboabo</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Oseikrom</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Esereso</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Patase</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Asikasu</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Krofrom</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Nkoduase</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Amamom</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Akatakyieso</a:t>
            </a:r>
            <a:r>
              <a:rPr lang="en-GB" sz="1600" dirty="0">
                <a:solidFill>
                  <a:srgbClr val="3E3D2D"/>
                </a:solidFill>
                <a:latin typeface="Tahoma" pitchFamily="34" charset="0"/>
                <a:ea typeface="Tahoma" pitchFamily="34" charset="0"/>
                <a:cs typeface="Tahoma" pitchFamily="34" charset="0"/>
              </a:rPr>
              <a:t>, Mile 14, </a:t>
            </a:r>
            <a:r>
              <a:rPr lang="en-GB" sz="1600" dirty="0" err="1">
                <a:solidFill>
                  <a:srgbClr val="3E3D2D"/>
                </a:solidFill>
                <a:latin typeface="Tahoma" pitchFamily="34" charset="0"/>
                <a:ea typeface="Tahoma" pitchFamily="34" charset="0"/>
                <a:cs typeface="Tahoma" pitchFamily="34" charset="0"/>
              </a:rPr>
              <a:t>Numereso</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Abuakwaa</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Tweapease</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Huu</a:t>
            </a:r>
            <a:r>
              <a:rPr lang="en-GB" sz="1600" dirty="0">
                <a:solidFill>
                  <a:srgbClr val="3E3D2D"/>
                </a:solidFill>
                <a:latin typeface="Tahoma" pitchFamily="34" charset="0"/>
                <a:ea typeface="Tahoma" pitchFamily="34" charset="0"/>
                <a:cs typeface="Tahoma" pitchFamily="34" charset="0"/>
              </a:rPr>
              <a:t>, </a:t>
            </a:r>
            <a:r>
              <a:rPr lang="en-GB" sz="1600" dirty="0" err="1">
                <a:solidFill>
                  <a:srgbClr val="3E3D2D"/>
                </a:solidFill>
                <a:latin typeface="Tahoma" pitchFamily="34" charset="0"/>
                <a:ea typeface="Tahoma" pitchFamily="34" charset="0"/>
                <a:cs typeface="Tahoma" pitchFamily="34" charset="0"/>
              </a:rPr>
              <a:t>Bepotenten</a:t>
            </a:r>
            <a:r>
              <a:rPr lang="en-GB" sz="1600" dirty="0">
                <a:solidFill>
                  <a:srgbClr val="3E3D2D"/>
                </a:solidFill>
                <a:latin typeface="Tahoma" pitchFamily="34" charset="0"/>
                <a:ea typeface="Tahoma" pitchFamily="34" charset="0"/>
                <a:cs typeface="Tahoma" pitchFamily="34" charset="0"/>
              </a:rPr>
              <a:t> and </a:t>
            </a:r>
            <a:r>
              <a:rPr lang="en-GB" sz="1600" dirty="0" err="1">
                <a:solidFill>
                  <a:srgbClr val="3E3D2D"/>
                </a:solidFill>
                <a:latin typeface="Tahoma" pitchFamily="34" charset="0"/>
                <a:ea typeface="Tahoma" pitchFamily="34" charset="0"/>
                <a:cs typeface="Tahoma" pitchFamily="34" charset="0"/>
              </a:rPr>
              <a:t>Amponya</a:t>
            </a:r>
            <a:r>
              <a:rPr lang="en-GB" sz="1600" dirty="0">
                <a:solidFill>
                  <a:srgbClr val="3E3D2D"/>
                </a:solidFill>
                <a:latin typeface="Tahoma" pitchFamily="34" charset="0"/>
                <a:ea typeface="Tahoma" pitchFamily="34" charset="0"/>
                <a:cs typeface="Tahoma" pitchFamily="34" charset="0"/>
              </a:rPr>
              <a:t> among others.</a:t>
            </a:r>
            <a:endParaRPr lang="en-US" sz="1600" dirty="0">
              <a:latin typeface="Tahoma" pitchFamily="34" charset="0"/>
              <a:ea typeface="Tahoma" pitchFamily="34" charset="0"/>
              <a:cs typeface="Tahoma" pitchFamily="34" charset="0"/>
            </a:endParaRPr>
          </a:p>
          <a:p>
            <a:pPr marL="68580" algn="just"/>
            <a:endParaRPr lang="en-US" sz="1600" dirty="0">
              <a:latin typeface="Tahoma" pitchFamily="34" charset="0"/>
              <a:ea typeface="Tahoma" pitchFamily="34" charset="0"/>
              <a:cs typeface="Tahoma" pitchFamily="34" charset="0"/>
            </a:endParaRPr>
          </a:p>
        </p:txBody>
      </p:sp>
      <p:sp>
        <p:nvSpPr>
          <p:cNvPr id="6" name="Title 1">
            <a:extLst>
              <a:ext uri="{FF2B5EF4-FFF2-40B4-BE49-F238E27FC236}">
                <a16:creationId xmlns:a16="http://schemas.microsoft.com/office/drawing/2014/main" id="{76D26A99-EE47-42C7-9FE2-D11DEACC4B26}"/>
              </a:ext>
            </a:extLst>
          </p:cNvPr>
          <p:cNvSpPr txBox="1">
            <a:spLocks/>
          </p:cNvSpPr>
          <p:nvPr/>
        </p:nvSpPr>
        <p:spPr>
          <a:xfrm>
            <a:off x="1447800" y="0"/>
            <a:ext cx="6629400" cy="57253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Tahoma" pitchFamily="34" charset="0"/>
                <a:cs typeface="Tahoma" pitchFamily="34" charset="0"/>
              </a:rPr>
              <a:t>BACKGROUND</a:t>
            </a: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62503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30</a:t>
            </a:fld>
            <a:endParaRPr lang="en-GB"/>
          </a:p>
        </p:txBody>
      </p:sp>
      <p:sp>
        <p:nvSpPr>
          <p:cNvPr id="6" name="Title 1"/>
          <p:cNvSpPr>
            <a:spLocks noGrp="1"/>
          </p:cNvSpPr>
          <p:nvPr>
            <p:ph type="title"/>
          </p:nvPr>
        </p:nvSpPr>
        <p:spPr>
          <a:xfrm>
            <a:off x="457200" y="0"/>
            <a:ext cx="8229600" cy="1227909"/>
          </a:xfrm>
        </p:spPr>
        <p:txBody>
          <a:bodyPr>
            <a:normAutofit/>
          </a:bodyPr>
          <a:lstStyle/>
          <a:p>
            <a:pPr algn="ctr"/>
            <a:r>
              <a:rPr lang="en-US" dirty="0"/>
              <a:t>Financials</a:t>
            </a:r>
            <a:br>
              <a:rPr lang="en-US" dirty="0"/>
            </a:br>
            <a:r>
              <a:rPr lang="en-US" dirty="0"/>
              <a:t>2021 Key projects and programmes from all funding sources</a:t>
            </a:r>
          </a:p>
        </p:txBody>
      </p:sp>
      <p:graphicFrame>
        <p:nvGraphicFramePr>
          <p:cNvPr id="7" name="Content Placeholder 3"/>
          <p:cNvGraphicFramePr>
            <a:graphicFrameLocks/>
          </p:cNvGraphicFramePr>
          <p:nvPr>
            <p:extLst>
              <p:ext uri="{D42A27DB-BD31-4B8C-83A1-F6EECF244321}">
                <p14:modId xmlns:p14="http://schemas.microsoft.com/office/powerpoint/2010/main" val="197855735"/>
              </p:ext>
            </p:extLst>
          </p:nvPr>
        </p:nvGraphicFramePr>
        <p:xfrm>
          <a:off x="128588" y="1227909"/>
          <a:ext cx="9015417" cy="5311125"/>
        </p:xfrm>
        <a:graphic>
          <a:graphicData uri="http://schemas.openxmlformats.org/drawingml/2006/table">
            <a:tbl>
              <a:tblPr firstRow="1" bandRow="1">
                <a:tableStyleId>{5C22544A-7EE6-4342-B048-85BDC9FD1C3A}</a:tableStyleId>
              </a:tblPr>
              <a:tblGrid>
                <a:gridCol w="584332">
                  <a:extLst>
                    <a:ext uri="{9D8B030D-6E8A-4147-A177-3AD203B41FA5}">
                      <a16:colId xmlns:a16="http://schemas.microsoft.com/office/drawing/2014/main" val="20000"/>
                    </a:ext>
                  </a:extLst>
                </a:gridCol>
                <a:gridCol w="2644643">
                  <a:extLst>
                    <a:ext uri="{9D8B030D-6E8A-4147-A177-3AD203B41FA5}">
                      <a16:colId xmlns:a16="http://schemas.microsoft.com/office/drawing/2014/main" val="20001"/>
                    </a:ext>
                  </a:extLst>
                </a:gridCol>
                <a:gridCol w="2000251">
                  <a:extLst>
                    <a:ext uri="{9D8B030D-6E8A-4147-A177-3AD203B41FA5}">
                      <a16:colId xmlns:a16="http://schemas.microsoft.com/office/drawing/2014/main" val="20002"/>
                    </a:ext>
                  </a:extLst>
                </a:gridCol>
                <a:gridCol w="2071686">
                  <a:extLst>
                    <a:ext uri="{9D8B030D-6E8A-4147-A177-3AD203B41FA5}">
                      <a16:colId xmlns:a16="http://schemas.microsoft.com/office/drawing/2014/main" val="20003"/>
                    </a:ext>
                  </a:extLst>
                </a:gridCol>
                <a:gridCol w="1714505">
                  <a:extLst>
                    <a:ext uri="{9D8B030D-6E8A-4147-A177-3AD203B41FA5}">
                      <a16:colId xmlns:a16="http://schemas.microsoft.com/office/drawing/2014/main" val="20004"/>
                    </a:ext>
                  </a:extLst>
                </a:gridCol>
              </a:tblGrid>
              <a:tr h="1057250">
                <a:tc>
                  <a:txBody>
                    <a:bodyPr/>
                    <a:lstStyle/>
                    <a:p>
                      <a:r>
                        <a:rPr lang="en-US" sz="2000" dirty="0"/>
                        <a:t>No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t>Name of 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t>Amount budgeted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t>Actual Payment as at July, 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t>Outstanding</a:t>
                      </a:r>
                    </a:p>
                    <a:p>
                      <a:r>
                        <a:rPr lang="en-US" sz="2000" dirty="0"/>
                        <a:t>payment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6629">
                <a:tc>
                  <a:txBody>
                    <a:bodyPr/>
                    <a:lstStyle/>
                    <a:p>
                      <a:r>
                        <a:rPr lang="en-US" sz="2000"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200" dirty="0"/>
                        <a:t>Construction Of 1no. 2unit Kg Block At </a:t>
                      </a:r>
                      <a:r>
                        <a:rPr lang="en-US" sz="1200" dirty="0" err="1"/>
                        <a:t>Anyeme</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174,992.83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166,414.75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8,578.08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08009180"/>
                  </a:ext>
                </a:extLst>
              </a:tr>
              <a:tr h="618061">
                <a:tc>
                  <a:txBody>
                    <a:bodyPr/>
                    <a:lstStyle/>
                    <a:p>
                      <a:r>
                        <a:rPr lang="en-US" sz="2000"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200" dirty="0"/>
                        <a:t>Renovation Of </a:t>
                      </a:r>
                      <a:r>
                        <a:rPr lang="en-US" sz="1200" dirty="0" err="1"/>
                        <a:t>Afoako</a:t>
                      </a:r>
                      <a:r>
                        <a:rPr lang="en-US" sz="1200" dirty="0"/>
                        <a:t> R/C </a:t>
                      </a:r>
                      <a:r>
                        <a:rPr lang="en-US" sz="1200" dirty="0" err="1"/>
                        <a:t>Jhs</a:t>
                      </a:r>
                      <a:r>
                        <a:rPr lang="en-US" sz="1200" dirty="0"/>
                        <a:t> School Building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86,886.00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86,886.00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2000" dirty="0"/>
                        <a:t>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43052064"/>
                  </a:ext>
                </a:extLst>
              </a:tr>
              <a:tr h="867839">
                <a:tc>
                  <a:txBody>
                    <a:bodyPr/>
                    <a:lstStyle/>
                    <a:p>
                      <a:r>
                        <a:rPr lang="en-US" sz="2000" dirty="0"/>
                        <a:t>3.</a:t>
                      </a:r>
                    </a:p>
                  </a:txBody>
                  <a:tcPr>
                    <a:lnT w="38100" cmpd="sng">
                      <a:noFill/>
                    </a:lnT>
                  </a:tcPr>
                </a:tc>
                <a:tc>
                  <a:txBody>
                    <a:bodyPr/>
                    <a:lstStyle/>
                    <a:p>
                      <a:pPr marL="0" marR="0" lvl="1" indent="0" algn="l" defTabSz="51435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Arial"/>
                          <a:cs typeface="Arial"/>
                          <a:sym typeface="Arial"/>
                        </a:rPr>
                        <a:t>Provision Of 597 Dual Desks And 465 Mono Desks To Various Schools In The District.</a:t>
                      </a:r>
                    </a:p>
                    <a:p>
                      <a:endParaRPr lang="en-US" sz="1100" dirty="0"/>
                    </a:p>
                  </a:txBody>
                  <a:tcPr>
                    <a:lnT w="38100" cmpd="sng">
                      <a:noFill/>
                    </a:lnT>
                  </a:tcPr>
                </a:tc>
                <a:tc>
                  <a:txBody>
                    <a:bodyPr/>
                    <a:lstStyle/>
                    <a:p>
                      <a:pPr algn="r"/>
                      <a:r>
                        <a:rPr lang="en-US" sz="2000" dirty="0"/>
                        <a:t>213,240.00</a:t>
                      </a:r>
                    </a:p>
                  </a:txBody>
                  <a:tcPr>
                    <a:lnT w="38100" cmpd="sng">
                      <a:noFill/>
                    </a:lnT>
                  </a:tcPr>
                </a:tc>
                <a:tc>
                  <a:txBody>
                    <a:bodyPr/>
                    <a:lstStyle/>
                    <a:p>
                      <a:pPr algn="r"/>
                      <a:r>
                        <a:rPr lang="en-US" sz="2000" dirty="0"/>
                        <a:t>213,240.00</a:t>
                      </a:r>
                    </a:p>
                  </a:txBody>
                  <a:tcPr>
                    <a:lnT w="38100" cmpd="sng">
                      <a:noFill/>
                    </a:lnT>
                  </a:tcPr>
                </a:tc>
                <a:tc>
                  <a:txBody>
                    <a:bodyPr/>
                    <a:lstStyle/>
                    <a:p>
                      <a:pPr algn="r"/>
                      <a:r>
                        <a:rPr lang="en-US" sz="2000" dirty="0"/>
                        <a:t>0.00</a:t>
                      </a:r>
                    </a:p>
                  </a:txBody>
                  <a:tcPr>
                    <a:lnT w="38100" cmpd="sng">
                      <a:noFill/>
                    </a:lnT>
                  </a:tcPr>
                </a:tc>
                <a:extLst>
                  <a:ext uri="{0D108BD9-81ED-4DB2-BD59-A6C34878D82A}">
                    <a16:rowId xmlns:a16="http://schemas.microsoft.com/office/drawing/2014/main" val="10001"/>
                  </a:ext>
                </a:extLst>
              </a:tr>
              <a:tr h="921793">
                <a:tc>
                  <a:txBody>
                    <a:bodyPr/>
                    <a:lstStyle/>
                    <a:p>
                      <a:r>
                        <a:rPr lang="en-US" sz="2000" dirty="0"/>
                        <a:t>2.</a:t>
                      </a:r>
                    </a:p>
                  </a:txBody>
                  <a:tcPr/>
                </a:tc>
                <a:tc>
                  <a:txBody>
                    <a:bodyPr/>
                    <a:lstStyle/>
                    <a:p>
                      <a:pPr marL="0" lvl="1" indent="0">
                        <a:spcBef>
                          <a:spcPts val="900"/>
                        </a:spcBef>
                        <a:buClr>
                          <a:schemeClr val="dk1"/>
                        </a:buClr>
                        <a:buSzPts val="2800"/>
                        <a:buFont typeface="Arial" panose="020B0604020202020204" pitchFamily="34" charset="0"/>
                        <a:buNone/>
                      </a:pPr>
                      <a:r>
                        <a:rPr lang="en-GB" sz="1200" dirty="0">
                          <a:solidFill>
                            <a:schemeClr val="dk1"/>
                          </a:solidFill>
                          <a:ea typeface="Arial"/>
                          <a:cs typeface="Arial"/>
                          <a:sym typeface="Arial"/>
                        </a:rPr>
                        <a:t>Five (5) Rice Demonstrations Established At </a:t>
                      </a:r>
                      <a:r>
                        <a:rPr lang="en-GB" sz="1200" dirty="0" err="1">
                          <a:solidFill>
                            <a:schemeClr val="dk1"/>
                          </a:solidFill>
                          <a:ea typeface="Arial"/>
                          <a:cs typeface="Arial"/>
                          <a:sym typeface="Arial"/>
                        </a:rPr>
                        <a:t>Kentey</a:t>
                      </a:r>
                      <a:r>
                        <a:rPr lang="en-GB" sz="1200" dirty="0">
                          <a:solidFill>
                            <a:schemeClr val="dk1"/>
                          </a:solidFill>
                          <a:ea typeface="Arial"/>
                          <a:cs typeface="Arial"/>
                          <a:sym typeface="Arial"/>
                        </a:rPr>
                        <a:t>, </a:t>
                      </a:r>
                      <a:r>
                        <a:rPr lang="en-GB" sz="1200" dirty="0" err="1">
                          <a:solidFill>
                            <a:schemeClr val="dk1"/>
                          </a:solidFill>
                          <a:ea typeface="Arial"/>
                          <a:cs typeface="Arial"/>
                          <a:sym typeface="Arial"/>
                        </a:rPr>
                        <a:t>Mmoodebam</a:t>
                      </a:r>
                      <a:r>
                        <a:rPr lang="en-GB" sz="1200" dirty="0">
                          <a:solidFill>
                            <a:schemeClr val="dk1"/>
                          </a:solidFill>
                          <a:ea typeface="Arial"/>
                          <a:cs typeface="Arial"/>
                          <a:sym typeface="Arial"/>
                        </a:rPr>
                        <a:t>’, Mile 14, And </a:t>
                      </a:r>
                      <a:r>
                        <a:rPr lang="en-GB" sz="1200" dirty="0" err="1">
                          <a:solidFill>
                            <a:schemeClr val="dk1"/>
                          </a:solidFill>
                          <a:ea typeface="Arial"/>
                          <a:cs typeface="Arial"/>
                          <a:sym typeface="Arial"/>
                        </a:rPr>
                        <a:t>Essaase</a:t>
                      </a:r>
                      <a:r>
                        <a:rPr lang="en-GB" sz="1200" dirty="0">
                          <a:solidFill>
                            <a:schemeClr val="dk1"/>
                          </a:solidFill>
                          <a:ea typeface="Arial"/>
                          <a:cs typeface="Arial"/>
                          <a:sym typeface="Arial"/>
                        </a:rPr>
                        <a:t>.</a:t>
                      </a:r>
                    </a:p>
                  </a:txBody>
                  <a:tcPr/>
                </a:tc>
                <a:tc>
                  <a:txBody>
                    <a:bodyPr/>
                    <a:lstStyle/>
                    <a:p>
                      <a:pPr algn="r"/>
                      <a:r>
                        <a:rPr lang="en-US" sz="2000" dirty="0"/>
                        <a:t>2,999.00</a:t>
                      </a:r>
                    </a:p>
                  </a:txBody>
                  <a:tcPr/>
                </a:tc>
                <a:tc>
                  <a:txBody>
                    <a:bodyPr/>
                    <a:lstStyle/>
                    <a:p>
                      <a:pPr algn="r"/>
                      <a:r>
                        <a:rPr lang="en-US" sz="2000" dirty="0"/>
                        <a:t>2,999.00</a:t>
                      </a:r>
                    </a:p>
                  </a:txBody>
                  <a:tcPr/>
                </a:tc>
                <a:tc>
                  <a:txBody>
                    <a:bodyPr/>
                    <a:lstStyle/>
                    <a:p>
                      <a:pPr algn="r"/>
                      <a:r>
                        <a:rPr lang="en-US" sz="2000" dirty="0"/>
                        <a:t>0.00</a:t>
                      </a:r>
                    </a:p>
                  </a:txBody>
                  <a:tcPr/>
                </a:tc>
                <a:extLst>
                  <a:ext uri="{0D108BD9-81ED-4DB2-BD59-A6C34878D82A}">
                    <a16:rowId xmlns:a16="http://schemas.microsoft.com/office/drawing/2014/main" val="10002"/>
                  </a:ext>
                </a:extLst>
              </a:tr>
              <a:tr h="436593">
                <a:tc>
                  <a:txBody>
                    <a:bodyPr/>
                    <a:lstStyle/>
                    <a:p>
                      <a:r>
                        <a:rPr lang="en-US" sz="2000" dirty="0"/>
                        <a:t>3.</a:t>
                      </a:r>
                    </a:p>
                  </a:txBody>
                  <a:tcPr/>
                </a:tc>
                <a:tc>
                  <a:txBody>
                    <a:bodyPr/>
                    <a:lstStyle/>
                    <a:p>
                      <a:pPr marL="0" lvl="1" indent="0">
                        <a:spcBef>
                          <a:spcPts val="900"/>
                        </a:spcBef>
                        <a:buClr>
                          <a:schemeClr val="dk1"/>
                        </a:buClr>
                        <a:buSzPts val="2800"/>
                        <a:buFont typeface="Arial" panose="020B0604020202020204" pitchFamily="34" charset="0"/>
                        <a:buNone/>
                      </a:pPr>
                      <a:r>
                        <a:rPr lang="en-GB" sz="1200" dirty="0">
                          <a:solidFill>
                            <a:schemeClr val="dk1"/>
                          </a:solidFill>
                          <a:ea typeface="Arial"/>
                          <a:cs typeface="Arial"/>
                          <a:sym typeface="Arial"/>
                        </a:rPr>
                        <a:t>Seventeen (17) Maize Demonstrations Conducted During The Period At The Office And All Operational Areas.</a:t>
                      </a:r>
                      <a:endParaRPr lang="en-US" sz="1200" b="0" i="0" u="none" strike="noStrike" cap="none" dirty="0">
                        <a:solidFill>
                          <a:schemeClr val="dk1"/>
                        </a:solidFill>
                        <a:latin typeface="+mn-lt"/>
                        <a:ea typeface="Arial"/>
                        <a:cs typeface="Arial"/>
                        <a:sym typeface="Arial"/>
                      </a:endParaRPr>
                    </a:p>
                  </a:txBody>
                  <a:tcPr/>
                </a:tc>
                <a:tc>
                  <a:txBody>
                    <a:bodyPr/>
                    <a:lstStyle/>
                    <a:p>
                      <a:pPr algn="r"/>
                      <a:r>
                        <a:rPr lang="en-US" sz="2000" dirty="0"/>
                        <a:t>3,000.00</a:t>
                      </a:r>
                    </a:p>
                  </a:txBody>
                  <a:tcPr/>
                </a:tc>
                <a:tc>
                  <a:txBody>
                    <a:bodyPr/>
                    <a:lstStyle/>
                    <a:p>
                      <a:pPr algn="r"/>
                      <a:r>
                        <a:rPr lang="en-US" sz="2000" dirty="0"/>
                        <a:t>3,000.00</a:t>
                      </a:r>
                    </a:p>
                  </a:txBody>
                  <a:tcPr/>
                </a:tc>
                <a:tc>
                  <a:txBody>
                    <a:bodyPr/>
                    <a:lstStyle/>
                    <a:p>
                      <a:pPr algn="r"/>
                      <a:r>
                        <a:rPr lang="en-US" sz="2000" dirty="0"/>
                        <a:t>0.00</a:t>
                      </a:r>
                    </a:p>
                  </a:txBody>
                  <a:tcPr/>
                </a:tc>
                <a:extLst>
                  <a:ext uri="{0D108BD9-81ED-4DB2-BD59-A6C34878D82A}">
                    <a16:rowId xmlns:a16="http://schemas.microsoft.com/office/drawing/2014/main" val="10003"/>
                  </a:ext>
                </a:extLst>
              </a:tr>
              <a:tr h="436593">
                <a:tc>
                  <a:txBody>
                    <a:bodyPr/>
                    <a:lstStyle/>
                    <a:p>
                      <a:endParaRPr lang="en-US" sz="2000"/>
                    </a:p>
                  </a:txBody>
                  <a:tcPr/>
                </a:tc>
                <a:tc>
                  <a:txBody>
                    <a:bodyPr/>
                    <a:lstStyle/>
                    <a:p>
                      <a:r>
                        <a:rPr lang="en-US" sz="2000" dirty="0"/>
                        <a:t>TOTAL</a:t>
                      </a:r>
                    </a:p>
                  </a:txBody>
                  <a:tcPr/>
                </a:tc>
                <a:tc>
                  <a:txBody>
                    <a:bodyPr/>
                    <a:lstStyle/>
                    <a:p>
                      <a:pPr algn="r"/>
                      <a:r>
                        <a:rPr lang="en-US" sz="2000" dirty="0"/>
                        <a:t>481,117.83</a:t>
                      </a:r>
                    </a:p>
                  </a:txBody>
                  <a:tcPr/>
                </a:tc>
                <a:tc>
                  <a:txBody>
                    <a:bodyPr/>
                    <a:lstStyle/>
                    <a:p>
                      <a:pPr algn="r"/>
                      <a:r>
                        <a:rPr lang="en-US" sz="2000" dirty="0"/>
                        <a:t>472,539.75</a:t>
                      </a:r>
                    </a:p>
                  </a:txBody>
                  <a:tcPr/>
                </a:tc>
                <a:tc>
                  <a:txBody>
                    <a:bodyPr/>
                    <a:lstStyle/>
                    <a:p>
                      <a:pPr algn="r"/>
                      <a:r>
                        <a:rPr lang="en-US" sz="2000" dirty="0"/>
                        <a:t>8,578.08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033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31</a:t>
            </a:fld>
            <a:endParaRPr lang="en-GB"/>
          </a:p>
        </p:txBody>
      </p:sp>
      <p:sp>
        <p:nvSpPr>
          <p:cNvPr id="6" name="Title 1"/>
          <p:cNvSpPr>
            <a:spLocks noGrp="1"/>
          </p:cNvSpPr>
          <p:nvPr>
            <p:ph type="title"/>
          </p:nvPr>
        </p:nvSpPr>
        <p:spPr>
          <a:xfrm>
            <a:off x="477982" y="537754"/>
            <a:ext cx="8229600" cy="503238"/>
          </a:xfrm>
        </p:spPr>
        <p:txBody>
          <a:bodyPr>
            <a:normAutofit/>
          </a:bodyPr>
          <a:lstStyle/>
          <a:p>
            <a:r>
              <a:rPr lang="en-US" dirty="0"/>
              <a:t>Sanitation Budget Performance</a:t>
            </a:r>
          </a:p>
        </p:txBody>
      </p:sp>
      <p:graphicFrame>
        <p:nvGraphicFramePr>
          <p:cNvPr id="7" name="Content Placeholder 3"/>
          <p:cNvGraphicFramePr>
            <a:graphicFrameLocks/>
          </p:cNvGraphicFramePr>
          <p:nvPr>
            <p:extLst>
              <p:ext uri="{D42A27DB-BD31-4B8C-83A1-F6EECF244321}">
                <p14:modId xmlns:p14="http://schemas.microsoft.com/office/powerpoint/2010/main" val="3245527534"/>
              </p:ext>
            </p:extLst>
          </p:nvPr>
        </p:nvGraphicFramePr>
        <p:xfrm>
          <a:off x="477982" y="1066800"/>
          <a:ext cx="8229600" cy="306179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276225">
                <a:tc gridSpan="4">
                  <a:txBody>
                    <a:bodyPr/>
                    <a:lstStyle/>
                    <a:p>
                      <a:pPr algn="ctr"/>
                      <a:r>
                        <a:rPr lang="en-US" sz="1800" dirty="0"/>
                        <a:t>Liquid</a:t>
                      </a:r>
                      <a:r>
                        <a:rPr lang="en-US" sz="1800" baseline="0" dirty="0"/>
                        <a:t> Waste</a:t>
                      </a:r>
                      <a:endParaRPr lang="en-US" sz="1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76225">
                <a:tc>
                  <a:txBody>
                    <a:bodyPr/>
                    <a:lstStyle/>
                    <a:p>
                      <a:r>
                        <a:rPr lang="en-US" sz="1800" dirty="0"/>
                        <a:t>No</a:t>
                      </a:r>
                    </a:p>
                  </a:txBody>
                  <a:tcPr/>
                </a:tc>
                <a:tc>
                  <a:txBody>
                    <a:bodyPr/>
                    <a:lstStyle/>
                    <a:p>
                      <a:r>
                        <a:rPr lang="en-US" sz="1800" dirty="0"/>
                        <a:t>Name</a:t>
                      </a:r>
                      <a:r>
                        <a:rPr lang="en-US" sz="1800" baseline="0" dirty="0"/>
                        <a:t> of Activity/Project</a:t>
                      </a:r>
                      <a:endParaRPr lang="en-US" sz="1800" dirty="0"/>
                    </a:p>
                  </a:txBody>
                  <a:tcPr/>
                </a:tc>
                <a:tc>
                  <a:txBody>
                    <a:bodyPr/>
                    <a:lstStyle/>
                    <a:p>
                      <a:r>
                        <a:rPr lang="en-US" sz="1800" dirty="0"/>
                        <a:t>Budget </a:t>
                      </a:r>
                    </a:p>
                  </a:txBody>
                  <a:tcPr/>
                </a:tc>
                <a:tc>
                  <a:txBody>
                    <a:bodyPr/>
                    <a:lstStyle/>
                    <a:p>
                      <a:r>
                        <a:rPr lang="en-US" sz="1800" dirty="0"/>
                        <a:t>Actual as at July, 2021</a:t>
                      </a:r>
                    </a:p>
                  </a:txBody>
                  <a:tcPr/>
                </a:tc>
                <a:extLst>
                  <a:ext uri="{0D108BD9-81ED-4DB2-BD59-A6C34878D82A}">
                    <a16:rowId xmlns:a16="http://schemas.microsoft.com/office/drawing/2014/main" val="10001"/>
                  </a:ext>
                </a:extLst>
              </a:tr>
              <a:tr h="276225">
                <a:tc>
                  <a:txBody>
                    <a:bodyPr/>
                    <a:lstStyle/>
                    <a:p>
                      <a:endParaRPr lang="en-US" sz="1800"/>
                    </a:p>
                  </a:txBody>
                  <a:tcPr/>
                </a:tc>
                <a:tc>
                  <a:txBody>
                    <a:bodyPr/>
                    <a:lstStyle/>
                    <a:p>
                      <a:pPr algn="l" fontAlgn="b"/>
                      <a:r>
                        <a:rPr lang="en-US" sz="1400" u="none" strike="noStrike" dirty="0">
                          <a:effectLst/>
                          <a:latin typeface="Tahoma" pitchFamily="34" charset="0"/>
                          <a:ea typeface="Tahoma" pitchFamily="34" charset="0"/>
                          <a:cs typeface="Tahoma" pitchFamily="34" charset="0"/>
                        </a:rPr>
                        <a:t>Facilitate The Construction Of 30 Household Toilets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20,000.00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2"/>
                  </a:ext>
                </a:extLst>
              </a:tr>
              <a:tr h="276225">
                <a:tc>
                  <a:txBody>
                    <a:bodyPr/>
                    <a:lstStyle/>
                    <a:p>
                      <a:endParaRPr lang="en-US" sz="1800" dirty="0"/>
                    </a:p>
                  </a:txBody>
                  <a:tcPr/>
                </a:tc>
                <a:tc>
                  <a:txBody>
                    <a:bodyPr/>
                    <a:lstStyle/>
                    <a:p>
                      <a:pPr algn="l" fontAlgn="b"/>
                      <a:r>
                        <a:rPr lang="en-US" sz="1400" u="none" strike="noStrike" dirty="0">
                          <a:effectLst/>
                          <a:latin typeface="Tahoma" pitchFamily="34" charset="0"/>
                          <a:ea typeface="Tahoma" pitchFamily="34" charset="0"/>
                          <a:cs typeface="Tahoma" pitchFamily="34" charset="0"/>
                        </a:rPr>
                        <a:t>Completion Of 20 Seater </a:t>
                      </a:r>
                      <a:r>
                        <a:rPr lang="en-US" sz="1400" u="none" strike="noStrike" dirty="0" err="1">
                          <a:effectLst/>
                          <a:latin typeface="Tahoma" pitchFamily="34" charset="0"/>
                          <a:ea typeface="Tahoma" pitchFamily="34" charset="0"/>
                          <a:cs typeface="Tahoma" pitchFamily="34" charset="0"/>
                        </a:rPr>
                        <a:t>Wc</a:t>
                      </a:r>
                      <a:r>
                        <a:rPr lang="en-US" sz="1400" u="none" strike="noStrike" dirty="0">
                          <a:effectLst/>
                          <a:latin typeface="Tahoma" pitchFamily="34" charset="0"/>
                          <a:ea typeface="Tahoma" pitchFamily="34" charset="0"/>
                          <a:cs typeface="Tahoma" pitchFamily="34" charset="0"/>
                        </a:rPr>
                        <a:t> Toilet At </a:t>
                      </a:r>
                      <a:r>
                        <a:rPr lang="en-US" sz="1400" u="none" strike="noStrike" dirty="0" err="1">
                          <a:effectLst/>
                          <a:latin typeface="Tahoma" pitchFamily="34" charset="0"/>
                          <a:ea typeface="Tahoma" pitchFamily="34" charset="0"/>
                          <a:cs typeface="Tahoma" pitchFamily="34" charset="0"/>
                        </a:rPr>
                        <a:t>Jacobu</a:t>
                      </a:r>
                      <a:r>
                        <a:rPr lang="en-US" sz="1400" u="none" strike="noStrike" dirty="0">
                          <a:effectLst/>
                          <a:latin typeface="Tahoma" pitchFamily="34" charset="0"/>
                          <a:ea typeface="Tahoma" pitchFamily="34" charset="0"/>
                          <a:cs typeface="Tahoma" pitchFamily="34" charset="0"/>
                        </a:rPr>
                        <a:t> Lorry Park</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130,000.00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122,817.30</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3"/>
                  </a:ext>
                </a:extLst>
              </a:tr>
              <a:tr h="276225">
                <a:tc>
                  <a:txBody>
                    <a:bodyPr/>
                    <a:lstStyle/>
                    <a:p>
                      <a:endParaRPr lang="en-US" sz="1800"/>
                    </a:p>
                  </a:txBody>
                  <a:tcPr/>
                </a:tc>
                <a:tc>
                  <a:txBody>
                    <a:bodyPr/>
                    <a:lstStyle/>
                    <a:p>
                      <a:r>
                        <a:rPr lang="en-US" sz="1800" dirty="0"/>
                        <a:t>TOTAL</a:t>
                      </a:r>
                    </a:p>
                  </a:txBody>
                  <a:tcPr/>
                </a:tc>
                <a:tc>
                  <a:txBody>
                    <a:bodyPr/>
                    <a:lstStyle/>
                    <a:p>
                      <a:pPr algn="r"/>
                      <a:r>
                        <a:rPr lang="en-US" sz="1800" dirty="0"/>
                        <a:t>150,000.00</a:t>
                      </a:r>
                    </a:p>
                  </a:txBody>
                  <a:tcPr/>
                </a:tc>
                <a:tc>
                  <a:txBody>
                    <a:bodyPr/>
                    <a:lstStyle/>
                    <a:p>
                      <a:pPr algn="r"/>
                      <a:r>
                        <a:rPr lang="en-US" sz="1800" dirty="0"/>
                        <a:t>122,817.30</a:t>
                      </a:r>
                    </a:p>
                  </a:txBody>
                  <a:tcPr/>
                </a:tc>
                <a:extLst>
                  <a:ext uri="{0D108BD9-81ED-4DB2-BD59-A6C34878D82A}">
                    <a16:rowId xmlns:a16="http://schemas.microsoft.com/office/drawing/2014/main" val="10004"/>
                  </a:ext>
                </a:extLst>
              </a:tr>
              <a:tr h="276225">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5"/>
                  </a:ext>
                </a:extLst>
              </a:tr>
              <a:tr h="276225">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6"/>
                  </a:ext>
                </a:extLst>
              </a:tr>
              <a:tr h="276225">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7"/>
                  </a:ext>
                </a:extLst>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737907974"/>
              </p:ext>
            </p:extLst>
          </p:nvPr>
        </p:nvGraphicFramePr>
        <p:xfrm>
          <a:off x="477982" y="3302408"/>
          <a:ext cx="8229600" cy="319751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05666">
                <a:tc gridSpan="4">
                  <a:txBody>
                    <a:bodyPr/>
                    <a:lstStyle/>
                    <a:p>
                      <a:pPr algn="ctr"/>
                      <a:r>
                        <a:rPr lang="en-US" sz="1800" dirty="0"/>
                        <a:t>Solid Waste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5666">
                <a:tc>
                  <a:txBody>
                    <a:bodyPr/>
                    <a:lstStyle/>
                    <a:p>
                      <a:r>
                        <a:rPr lang="en-US" sz="1800" dirty="0"/>
                        <a:t>No</a:t>
                      </a:r>
                    </a:p>
                  </a:txBody>
                  <a:tcPr/>
                </a:tc>
                <a:tc>
                  <a:txBody>
                    <a:bodyPr/>
                    <a:lstStyle/>
                    <a:p>
                      <a:r>
                        <a:rPr lang="en-US" sz="1800" dirty="0"/>
                        <a:t>Name</a:t>
                      </a:r>
                      <a:r>
                        <a:rPr lang="en-US" sz="1800" baseline="0" dirty="0"/>
                        <a:t> of Activity/Project</a:t>
                      </a:r>
                      <a:endParaRPr lang="en-US" sz="1800" dirty="0"/>
                    </a:p>
                  </a:txBody>
                  <a:tcPr/>
                </a:tc>
                <a:tc>
                  <a:txBody>
                    <a:bodyPr/>
                    <a:lstStyle/>
                    <a:p>
                      <a:r>
                        <a:rPr lang="en-US" sz="1800" dirty="0"/>
                        <a:t>Budget </a:t>
                      </a:r>
                    </a:p>
                  </a:txBody>
                  <a:tcPr/>
                </a:tc>
                <a:tc>
                  <a:txBody>
                    <a:bodyPr/>
                    <a:lstStyle/>
                    <a:p>
                      <a:r>
                        <a:rPr lang="en-US" sz="1800" dirty="0"/>
                        <a:t>Actual as at July, 2021</a:t>
                      </a:r>
                    </a:p>
                  </a:txBody>
                  <a:tcPr/>
                </a:tc>
                <a:extLst>
                  <a:ext uri="{0D108BD9-81ED-4DB2-BD59-A6C34878D82A}">
                    <a16:rowId xmlns:a16="http://schemas.microsoft.com/office/drawing/2014/main" val="10001"/>
                  </a:ext>
                </a:extLst>
              </a:tr>
              <a:tr h="305666">
                <a:tc>
                  <a:txBody>
                    <a:bodyPr/>
                    <a:lstStyle/>
                    <a:p>
                      <a:endParaRPr lang="en-US" sz="1800"/>
                    </a:p>
                  </a:txBody>
                  <a:tcPr/>
                </a:tc>
                <a:tc>
                  <a:txBody>
                    <a:bodyPr/>
                    <a:lstStyle/>
                    <a:p>
                      <a:pPr algn="l" fontAlgn="b"/>
                      <a:r>
                        <a:rPr lang="en-US" sz="1400" u="none" strike="noStrike" dirty="0">
                          <a:effectLst/>
                          <a:latin typeface="Tahoma" pitchFamily="34" charset="0"/>
                          <a:ea typeface="Tahoma" pitchFamily="34" charset="0"/>
                          <a:cs typeface="Tahoma" pitchFamily="34" charset="0"/>
                        </a:rPr>
                        <a:t> Sanitation Materials/</a:t>
                      </a:r>
                      <a:r>
                        <a:rPr lang="en-US" sz="1400" u="none" strike="noStrike" dirty="0" err="1">
                          <a:effectLst/>
                          <a:latin typeface="Tahoma" pitchFamily="34" charset="0"/>
                          <a:ea typeface="Tahoma" pitchFamily="34" charset="0"/>
                          <a:cs typeface="Tahoma" pitchFamily="34" charset="0"/>
                        </a:rPr>
                        <a:t>Equipments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7,500.00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2"/>
                  </a:ext>
                </a:extLst>
              </a:tr>
              <a:tr h="305666">
                <a:tc>
                  <a:txBody>
                    <a:bodyPr/>
                    <a:lstStyle/>
                    <a:p>
                      <a:endParaRPr lang="en-US" sz="1800" dirty="0"/>
                    </a:p>
                  </a:txBody>
                  <a:tcPr/>
                </a:tc>
                <a:tc>
                  <a:txBody>
                    <a:bodyPr/>
                    <a:lstStyle/>
                    <a:p>
                      <a:pPr algn="l" fontAlgn="b"/>
                      <a:r>
                        <a:rPr lang="en-US" sz="1400" u="none" strike="noStrike" dirty="0">
                          <a:effectLst/>
                          <a:latin typeface="Tahoma" pitchFamily="34" charset="0"/>
                          <a:ea typeface="Tahoma" pitchFamily="34" charset="0"/>
                          <a:cs typeface="Tahoma" pitchFamily="34" charset="0"/>
                        </a:rPr>
                        <a:t>Fumigation</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130,000.00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3"/>
                  </a:ext>
                </a:extLst>
              </a:tr>
              <a:tr h="305666">
                <a:tc>
                  <a:txBody>
                    <a:bodyPr/>
                    <a:lstStyle/>
                    <a:p>
                      <a:endParaRPr lang="en-US" sz="1800"/>
                    </a:p>
                  </a:txBody>
                  <a:tcPr/>
                </a:tc>
                <a:tc>
                  <a:txBody>
                    <a:bodyPr/>
                    <a:lstStyle/>
                    <a:p>
                      <a:pPr algn="l" fontAlgn="b"/>
                      <a:r>
                        <a:rPr lang="en-US" sz="1400" u="none" strike="noStrike" dirty="0">
                          <a:effectLst/>
                          <a:latin typeface="Tahoma" pitchFamily="34" charset="0"/>
                          <a:ea typeface="Tahoma" pitchFamily="34" charset="0"/>
                          <a:cs typeface="Tahoma" pitchFamily="34" charset="0"/>
                        </a:rPr>
                        <a:t>Sanitation Improvement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150,000.00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4"/>
                  </a:ext>
                </a:extLst>
              </a:tr>
              <a:tr h="305666">
                <a:tc>
                  <a:txBody>
                    <a:bodyPr/>
                    <a:lstStyle/>
                    <a:p>
                      <a:endParaRPr lang="en-US" sz="1800"/>
                    </a:p>
                  </a:txBody>
                  <a:tcPr/>
                </a:tc>
                <a:tc>
                  <a:txBody>
                    <a:bodyPr/>
                    <a:lstStyle/>
                    <a:p>
                      <a:pPr algn="l" fontAlgn="b"/>
                      <a:r>
                        <a:rPr lang="en-US" sz="1400" u="none" strike="noStrike" dirty="0">
                          <a:effectLst/>
                          <a:latin typeface="Tahoma" pitchFamily="34" charset="0"/>
                          <a:ea typeface="Tahoma" pitchFamily="34" charset="0"/>
                          <a:cs typeface="Tahoma" pitchFamily="34" charset="0"/>
                        </a:rPr>
                        <a:t>Waste Management</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100,000.00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77,400.00</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5"/>
                  </a:ext>
                </a:extLst>
              </a:tr>
              <a:tr h="305666">
                <a:tc>
                  <a:txBody>
                    <a:bodyPr/>
                    <a:lstStyle/>
                    <a:p>
                      <a:endParaRPr lang="en-US" sz="1800"/>
                    </a:p>
                  </a:txBody>
                  <a:tcPr/>
                </a:tc>
                <a:tc>
                  <a:txBody>
                    <a:bodyPr/>
                    <a:lstStyle/>
                    <a:p>
                      <a:r>
                        <a:rPr lang="en-US" sz="1800" dirty="0"/>
                        <a:t>TOTAL</a:t>
                      </a:r>
                    </a:p>
                  </a:txBody>
                  <a:tcPr/>
                </a:tc>
                <a:tc>
                  <a:txBody>
                    <a:bodyPr/>
                    <a:lstStyle/>
                    <a:p>
                      <a:pPr algn="r"/>
                      <a:r>
                        <a:rPr lang="en-US" sz="1800" dirty="0"/>
                        <a:t>387,500.00</a:t>
                      </a:r>
                    </a:p>
                  </a:txBody>
                  <a:tcPr/>
                </a:tc>
                <a:tc>
                  <a:txBody>
                    <a:bodyPr/>
                    <a:lstStyle/>
                    <a:p>
                      <a:pPr algn="r"/>
                      <a:r>
                        <a:rPr lang="en-US" sz="1800"/>
                        <a:t>77,400.00</a:t>
                      </a:r>
                      <a:endParaRPr lang="en-US" sz="1800" dirty="0"/>
                    </a:p>
                  </a:txBody>
                  <a:tcPr/>
                </a:tc>
                <a:extLst>
                  <a:ext uri="{0D108BD9-81ED-4DB2-BD59-A6C34878D82A}">
                    <a16:rowId xmlns:a16="http://schemas.microsoft.com/office/drawing/2014/main" val="10006"/>
                  </a:ext>
                </a:extLst>
              </a:tr>
              <a:tr h="305666">
                <a:tc gridSpan="4">
                  <a:txBody>
                    <a:bodyPr/>
                    <a:lstStyle/>
                    <a:p>
                      <a:endParaRPr lang="en-US" sz="1800" dirty="0">
                        <a:solidFill>
                          <a:srgbClr val="FF00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073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32</a:t>
            </a:fld>
            <a:endParaRPr lang="en-GB"/>
          </a:p>
        </p:txBody>
      </p:sp>
      <p:sp>
        <p:nvSpPr>
          <p:cNvPr id="6" name="Title 1"/>
          <p:cNvSpPr>
            <a:spLocks noGrp="1"/>
          </p:cNvSpPr>
          <p:nvPr>
            <p:ph type="title"/>
          </p:nvPr>
        </p:nvSpPr>
        <p:spPr>
          <a:xfrm>
            <a:off x="477982" y="537754"/>
            <a:ext cx="8229600" cy="675584"/>
          </a:xfrm>
        </p:spPr>
        <p:txBody>
          <a:bodyPr>
            <a:normAutofit/>
          </a:bodyPr>
          <a:lstStyle/>
          <a:p>
            <a:r>
              <a:rPr lang="en-US" dirty="0"/>
              <a:t>DP Supported </a:t>
            </a:r>
            <a:r>
              <a:rPr lang="en-US" dirty="0" err="1"/>
              <a:t>Programmes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632300548"/>
              </p:ext>
            </p:extLst>
          </p:nvPr>
        </p:nvGraphicFramePr>
        <p:xfrm>
          <a:off x="416436" y="1321773"/>
          <a:ext cx="8229600" cy="5095704"/>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498764">
                <a:tc gridSpan="4">
                  <a:txBody>
                    <a:bodyPr/>
                    <a:lstStyle/>
                    <a:p>
                      <a:pPr algn="ctr"/>
                      <a:r>
                        <a:rPr lang="en-US" sz="1800" dirty="0"/>
                        <a:t>Child Right and Protection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98764">
                <a:tc>
                  <a:txBody>
                    <a:bodyPr/>
                    <a:lstStyle/>
                    <a:p>
                      <a:r>
                        <a:rPr lang="en-US" sz="1800" dirty="0"/>
                        <a:t>No</a:t>
                      </a:r>
                    </a:p>
                  </a:txBody>
                  <a:tcPr/>
                </a:tc>
                <a:tc>
                  <a:txBody>
                    <a:bodyPr/>
                    <a:lstStyle/>
                    <a:p>
                      <a:r>
                        <a:rPr lang="en-US" sz="1800" dirty="0"/>
                        <a:t>Name</a:t>
                      </a:r>
                      <a:r>
                        <a:rPr lang="en-US" sz="1800" baseline="0" dirty="0"/>
                        <a:t> of Activity/Project</a:t>
                      </a:r>
                      <a:endParaRPr lang="en-US" sz="1800" dirty="0"/>
                    </a:p>
                  </a:txBody>
                  <a:tcPr/>
                </a:tc>
                <a:tc>
                  <a:txBody>
                    <a:bodyPr/>
                    <a:lstStyle/>
                    <a:p>
                      <a:r>
                        <a:rPr lang="en-US" sz="1800" dirty="0"/>
                        <a:t>Budget </a:t>
                      </a:r>
                    </a:p>
                  </a:txBody>
                  <a:tcPr/>
                </a:tc>
                <a:tc>
                  <a:txBody>
                    <a:bodyPr/>
                    <a:lstStyle/>
                    <a:p>
                      <a:r>
                        <a:rPr lang="en-US" sz="1800" dirty="0"/>
                        <a:t>Actual as at July, 2021</a:t>
                      </a:r>
                    </a:p>
                  </a:txBody>
                  <a:tcPr/>
                </a:tc>
                <a:extLst>
                  <a:ext uri="{0D108BD9-81ED-4DB2-BD59-A6C34878D82A}">
                    <a16:rowId xmlns:a16="http://schemas.microsoft.com/office/drawing/2014/main" val="10001"/>
                  </a:ext>
                </a:extLst>
              </a:tr>
              <a:tr h="498764">
                <a:tc>
                  <a:txBody>
                    <a:bodyPr/>
                    <a:lstStyle/>
                    <a:p>
                      <a:endParaRPr lang="en-US" sz="1800"/>
                    </a:p>
                  </a:txBody>
                  <a:tcPr/>
                </a:tc>
                <a:tc>
                  <a:txBody>
                    <a:bodyPr/>
                    <a:lstStyle/>
                    <a:p>
                      <a:r>
                        <a:rPr lang="en-US" sz="1800" dirty="0"/>
                        <a:t>Manage Cases of Child </a:t>
                      </a:r>
                      <a:r>
                        <a:rPr lang="en-US" sz="1800" dirty="0" err="1"/>
                        <a:t>Labour</a:t>
                      </a:r>
                      <a:r>
                        <a:rPr lang="en-US" sz="1800" dirty="0"/>
                        <a:t>,</a:t>
                      </a:r>
                      <a:r>
                        <a:rPr lang="en-US" sz="1800" baseline="0" dirty="0"/>
                        <a:t> Child abuse, Child trafficking</a:t>
                      </a:r>
                      <a:endParaRPr lang="en-US" sz="1800" dirty="0"/>
                    </a:p>
                  </a:txBody>
                  <a:tcPr/>
                </a:tc>
                <a:tc>
                  <a:txBody>
                    <a:bodyPr/>
                    <a:lstStyle/>
                    <a:p>
                      <a:r>
                        <a:rPr lang="en-US" sz="1800" dirty="0"/>
                        <a:t>10,000.00</a:t>
                      </a:r>
                    </a:p>
                  </a:txBody>
                  <a:tcPr/>
                </a:tc>
                <a:tc>
                  <a:txBody>
                    <a:bodyPr/>
                    <a:lstStyle/>
                    <a:p>
                      <a:r>
                        <a:rPr lang="en-US" sz="1800" dirty="0"/>
                        <a:t>    0.00</a:t>
                      </a:r>
                    </a:p>
                  </a:txBody>
                  <a:tcPr/>
                </a:tc>
                <a:extLst>
                  <a:ext uri="{0D108BD9-81ED-4DB2-BD59-A6C34878D82A}">
                    <a16:rowId xmlns:a16="http://schemas.microsoft.com/office/drawing/2014/main" val="10002"/>
                  </a:ext>
                </a:extLst>
              </a:tr>
              <a:tr h="498764">
                <a:tc>
                  <a:txBody>
                    <a:bodyPr/>
                    <a:lstStyle/>
                    <a:p>
                      <a:endParaRPr lang="en-US" sz="1800" dirty="0"/>
                    </a:p>
                  </a:txBody>
                  <a:tcPr/>
                </a:tc>
                <a:tc>
                  <a:txBody>
                    <a:bodyPr/>
                    <a:lstStyle/>
                    <a:p>
                      <a:r>
                        <a:rPr lang="en-US" sz="1800" dirty="0"/>
                        <a:t>Organize Income generation activities through alternative livelihood </a:t>
                      </a:r>
                      <a:r>
                        <a:rPr lang="en-US" sz="1800" dirty="0" err="1"/>
                        <a:t>programme</a:t>
                      </a:r>
                      <a:r>
                        <a:rPr lang="en-US" sz="1800" dirty="0"/>
                        <a:t>.</a:t>
                      </a:r>
                    </a:p>
                  </a:txBody>
                  <a:tcPr/>
                </a:tc>
                <a:tc>
                  <a:txBody>
                    <a:bodyPr/>
                    <a:lstStyle/>
                    <a:p>
                      <a:r>
                        <a:rPr lang="en-US" sz="1800" dirty="0"/>
                        <a:t>25,000.00</a:t>
                      </a:r>
                    </a:p>
                  </a:txBody>
                  <a:tcPr/>
                </a:tc>
                <a:tc>
                  <a:txBody>
                    <a:bodyPr/>
                    <a:lstStyle/>
                    <a:p>
                      <a:r>
                        <a:rPr lang="en-US" sz="1800" dirty="0"/>
                        <a:t>20,000.00</a:t>
                      </a:r>
                    </a:p>
                  </a:txBody>
                  <a:tcPr/>
                </a:tc>
                <a:extLst>
                  <a:ext uri="{0D108BD9-81ED-4DB2-BD59-A6C34878D82A}">
                    <a16:rowId xmlns:a16="http://schemas.microsoft.com/office/drawing/2014/main" val="10003"/>
                  </a:ext>
                </a:extLst>
              </a:tr>
              <a:tr h="498764">
                <a:tc>
                  <a:txBody>
                    <a:bodyPr/>
                    <a:lstStyle/>
                    <a:p>
                      <a:endParaRPr lang="en-US" sz="1800"/>
                    </a:p>
                  </a:txBody>
                  <a:tcPr/>
                </a:tc>
                <a:tc>
                  <a:txBody>
                    <a:bodyPr/>
                    <a:lstStyle/>
                    <a:p>
                      <a:r>
                        <a:rPr lang="en-US" sz="1800" b="1" dirty="0"/>
                        <a:t>TOTAL</a:t>
                      </a:r>
                    </a:p>
                  </a:txBody>
                  <a:tcPr/>
                </a:tc>
                <a:tc>
                  <a:txBody>
                    <a:bodyPr/>
                    <a:lstStyle/>
                    <a:p>
                      <a:r>
                        <a:rPr lang="en-US" sz="1800" b="1" dirty="0"/>
                        <a:t>35,000.00</a:t>
                      </a:r>
                    </a:p>
                  </a:txBody>
                  <a:tcPr/>
                </a:tc>
                <a:tc>
                  <a:txBody>
                    <a:bodyPr/>
                    <a:lstStyle/>
                    <a:p>
                      <a:r>
                        <a:rPr lang="en-US" sz="1800" b="1" dirty="0"/>
                        <a:t>20,000.00</a:t>
                      </a:r>
                    </a:p>
                  </a:txBody>
                  <a:tcPr/>
                </a:tc>
                <a:extLst>
                  <a:ext uri="{0D108BD9-81ED-4DB2-BD59-A6C34878D82A}">
                    <a16:rowId xmlns:a16="http://schemas.microsoft.com/office/drawing/2014/main" val="10004"/>
                  </a:ext>
                </a:extLst>
              </a:tr>
              <a:tr h="498764">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5"/>
                  </a:ext>
                </a:extLst>
              </a:tr>
              <a:tr h="498764">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6"/>
                  </a:ext>
                </a:extLst>
              </a:tr>
              <a:tr h="498764">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5716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33</a:t>
            </a:fld>
            <a:endParaRPr lang="en-GB"/>
          </a:p>
        </p:txBody>
      </p:sp>
      <p:sp>
        <p:nvSpPr>
          <p:cNvPr id="6" name="Title 1"/>
          <p:cNvSpPr>
            <a:spLocks noGrp="1"/>
          </p:cNvSpPr>
          <p:nvPr>
            <p:ph type="title"/>
          </p:nvPr>
        </p:nvSpPr>
        <p:spPr>
          <a:xfrm>
            <a:off x="477982" y="265472"/>
            <a:ext cx="8229600" cy="442452"/>
          </a:xfrm>
        </p:spPr>
        <p:txBody>
          <a:bodyPr>
            <a:normAutofit/>
          </a:bodyPr>
          <a:lstStyle/>
          <a:p>
            <a:r>
              <a:rPr lang="en-US" dirty="0"/>
              <a:t>DP Supported </a:t>
            </a:r>
            <a:r>
              <a:rPr lang="en-US" dirty="0" err="1"/>
              <a:t>Programmes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071913674"/>
              </p:ext>
            </p:extLst>
          </p:nvPr>
        </p:nvGraphicFramePr>
        <p:xfrm>
          <a:off x="313197" y="852717"/>
          <a:ext cx="8229600" cy="5730822"/>
        </p:xfrm>
        <a:graphic>
          <a:graphicData uri="http://schemas.openxmlformats.org/drawingml/2006/table">
            <a:tbl>
              <a:tblPr firstRow="1" bandRow="1">
                <a:tableStyleId>{5C22544A-7EE6-4342-B048-85BDC9FD1C3A}</a:tableStyleId>
              </a:tblPr>
              <a:tblGrid>
                <a:gridCol w="940416">
                  <a:extLst>
                    <a:ext uri="{9D8B030D-6E8A-4147-A177-3AD203B41FA5}">
                      <a16:colId xmlns:a16="http://schemas.microsoft.com/office/drawing/2014/main" val="20000"/>
                    </a:ext>
                  </a:extLst>
                </a:gridCol>
                <a:gridCol w="2787445">
                  <a:extLst>
                    <a:ext uri="{9D8B030D-6E8A-4147-A177-3AD203B41FA5}">
                      <a16:colId xmlns:a16="http://schemas.microsoft.com/office/drawing/2014/main" val="20001"/>
                    </a:ext>
                  </a:extLst>
                </a:gridCol>
                <a:gridCol w="1834739">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428547">
                <a:tc gridSpan="4">
                  <a:txBody>
                    <a:bodyPr/>
                    <a:lstStyle/>
                    <a:p>
                      <a:pPr algn="ctr"/>
                      <a:r>
                        <a:rPr lang="en-US" sz="1800" dirty="0"/>
                        <a:t>MAG/CIDA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28547">
                <a:tc>
                  <a:txBody>
                    <a:bodyPr/>
                    <a:lstStyle/>
                    <a:p>
                      <a:r>
                        <a:rPr lang="en-US" sz="1800" dirty="0"/>
                        <a:t>No</a:t>
                      </a:r>
                    </a:p>
                  </a:txBody>
                  <a:tcPr/>
                </a:tc>
                <a:tc>
                  <a:txBody>
                    <a:bodyPr/>
                    <a:lstStyle/>
                    <a:p>
                      <a:r>
                        <a:rPr lang="en-US" sz="1800" dirty="0"/>
                        <a:t>Name</a:t>
                      </a:r>
                      <a:r>
                        <a:rPr lang="en-US" sz="1800" baseline="0" dirty="0"/>
                        <a:t> of Activity/Project</a:t>
                      </a:r>
                      <a:endParaRPr lang="en-US" sz="1800" dirty="0"/>
                    </a:p>
                  </a:txBody>
                  <a:tcPr/>
                </a:tc>
                <a:tc>
                  <a:txBody>
                    <a:bodyPr/>
                    <a:lstStyle/>
                    <a:p>
                      <a:r>
                        <a:rPr lang="en-US" sz="1800" dirty="0"/>
                        <a:t>Budget </a:t>
                      </a:r>
                    </a:p>
                  </a:txBody>
                  <a:tcPr/>
                </a:tc>
                <a:tc>
                  <a:txBody>
                    <a:bodyPr/>
                    <a:lstStyle/>
                    <a:p>
                      <a:r>
                        <a:rPr lang="en-US" sz="1800" dirty="0"/>
                        <a:t>Actual as at July, 2021</a:t>
                      </a:r>
                    </a:p>
                  </a:txBody>
                  <a:tcPr/>
                </a:tc>
                <a:extLst>
                  <a:ext uri="{0D108BD9-81ED-4DB2-BD59-A6C34878D82A}">
                    <a16:rowId xmlns:a16="http://schemas.microsoft.com/office/drawing/2014/main" val="10001"/>
                  </a:ext>
                </a:extLst>
              </a:tr>
              <a:tr h="613699">
                <a:tc>
                  <a:txBody>
                    <a:bodyPr/>
                    <a:lstStyle/>
                    <a:p>
                      <a:pPr marL="0" marR="0" lvl="0" indent="0" algn="l" rtl="0">
                        <a:spcBef>
                          <a:spcPts val="0"/>
                        </a:spcBef>
                        <a:spcAft>
                          <a:spcPts val="0"/>
                        </a:spcAft>
                        <a:buNone/>
                      </a:pPr>
                      <a:r>
                        <a:rPr lang="en-US" sz="1800" dirty="0"/>
                        <a:t>1.</a:t>
                      </a:r>
                      <a:endParaRPr sz="1800" dirty="0"/>
                    </a:p>
                  </a:txBody>
                  <a:tcPr marL="91450" marR="91450" marT="45725" marB="45725"/>
                </a:tc>
                <a:tc>
                  <a:txBody>
                    <a:bodyPr/>
                    <a:lstStyle/>
                    <a:p>
                      <a:pPr marL="0" marR="0" lvl="0" indent="0" algn="l" rtl="0">
                        <a:spcBef>
                          <a:spcPts val="0"/>
                        </a:spcBef>
                        <a:spcAft>
                          <a:spcPts val="0"/>
                        </a:spcAft>
                        <a:buNone/>
                      </a:pPr>
                      <a:r>
                        <a:rPr lang="en-US" sz="1800" dirty="0"/>
                        <a:t>Internal Management</a:t>
                      </a:r>
                      <a:endParaRPr sz="1800" dirty="0"/>
                    </a:p>
                  </a:txBody>
                  <a:tcPr marL="91450" marR="91450" marT="45725" marB="45725"/>
                </a:tc>
                <a:tc>
                  <a:txBody>
                    <a:bodyPr/>
                    <a:lstStyle/>
                    <a:p>
                      <a:pPr marL="0" marR="0" lvl="0" indent="0" algn="r" rtl="0">
                        <a:spcBef>
                          <a:spcPts val="0"/>
                        </a:spcBef>
                        <a:spcAft>
                          <a:spcPts val="0"/>
                        </a:spcAft>
                        <a:buNone/>
                      </a:pPr>
                      <a:r>
                        <a:rPr lang="en-US" sz="1800" dirty="0"/>
                        <a:t>35,095.72</a:t>
                      </a:r>
                      <a:endParaRPr sz="1800" dirty="0"/>
                    </a:p>
                  </a:txBody>
                  <a:tcPr marL="91450" marR="91450" marT="45725" marB="45725"/>
                </a:tc>
                <a:tc>
                  <a:txBody>
                    <a:bodyPr/>
                    <a:lstStyle/>
                    <a:p>
                      <a:pPr marL="0" marR="0" lvl="0" indent="0" algn="r" rtl="0">
                        <a:spcBef>
                          <a:spcPts val="0"/>
                        </a:spcBef>
                        <a:spcAft>
                          <a:spcPts val="0"/>
                        </a:spcAft>
                        <a:buNone/>
                      </a:pPr>
                      <a:r>
                        <a:rPr lang="en-US" sz="1800" dirty="0"/>
                        <a:t>10,284.15</a:t>
                      </a:r>
                      <a:endParaRPr sz="1800" dirty="0"/>
                    </a:p>
                  </a:txBody>
                  <a:tcPr marL="91450" marR="91450" marT="45725" marB="45725"/>
                </a:tc>
                <a:extLst>
                  <a:ext uri="{0D108BD9-81ED-4DB2-BD59-A6C34878D82A}">
                    <a16:rowId xmlns:a16="http://schemas.microsoft.com/office/drawing/2014/main" val="10002"/>
                  </a:ext>
                </a:extLst>
              </a:tr>
              <a:tr h="876709">
                <a:tc>
                  <a:txBody>
                    <a:bodyPr/>
                    <a:lstStyle/>
                    <a:p>
                      <a:pPr marL="0" marR="0" lvl="0" indent="0" algn="l" rtl="0">
                        <a:spcBef>
                          <a:spcPts val="0"/>
                        </a:spcBef>
                        <a:spcAft>
                          <a:spcPts val="0"/>
                        </a:spcAft>
                        <a:buNone/>
                      </a:pPr>
                      <a:r>
                        <a:rPr lang="en-US" sz="1800" dirty="0"/>
                        <a:t>2.</a:t>
                      </a:r>
                      <a:endParaRPr sz="1800" dirty="0"/>
                    </a:p>
                  </a:txBody>
                  <a:tcPr marL="91450" marR="91450" marT="45725" marB="45725"/>
                </a:tc>
                <a:tc>
                  <a:txBody>
                    <a:bodyPr/>
                    <a:lstStyle/>
                    <a:p>
                      <a:pPr marL="0" marR="0" lvl="0" indent="0" algn="l" rtl="0">
                        <a:spcBef>
                          <a:spcPts val="0"/>
                        </a:spcBef>
                        <a:spcAft>
                          <a:spcPts val="0"/>
                        </a:spcAft>
                        <a:buNone/>
                      </a:pPr>
                      <a:r>
                        <a:rPr lang="en-US" sz="1800" dirty="0"/>
                        <a:t>Human Resource Development and Management</a:t>
                      </a:r>
                      <a:endParaRPr sz="1800" dirty="0"/>
                    </a:p>
                  </a:txBody>
                  <a:tcPr marL="91450" marR="91450" marT="45725" marB="45725"/>
                </a:tc>
                <a:tc>
                  <a:txBody>
                    <a:bodyPr/>
                    <a:lstStyle/>
                    <a:p>
                      <a:pPr marL="0" marR="0" lvl="0" indent="0" algn="r" rtl="0">
                        <a:spcBef>
                          <a:spcPts val="0"/>
                        </a:spcBef>
                        <a:spcAft>
                          <a:spcPts val="0"/>
                        </a:spcAft>
                        <a:buNone/>
                      </a:pPr>
                      <a:r>
                        <a:rPr lang="en-US" sz="1800" dirty="0"/>
                        <a:t>20,884.00</a:t>
                      </a:r>
                      <a:endParaRPr sz="1800" dirty="0"/>
                    </a:p>
                  </a:txBody>
                  <a:tcPr marL="91450" marR="91450" marT="45725" marB="45725"/>
                </a:tc>
                <a:tc>
                  <a:txBody>
                    <a:bodyPr/>
                    <a:lstStyle/>
                    <a:p>
                      <a:pPr marL="0" marR="0" lvl="0" indent="0" algn="r" rtl="0">
                        <a:spcBef>
                          <a:spcPts val="0"/>
                        </a:spcBef>
                        <a:spcAft>
                          <a:spcPts val="0"/>
                        </a:spcAft>
                        <a:buNone/>
                      </a:pPr>
                      <a:r>
                        <a:rPr lang="en-US" sz="1800" dirty="0"/>
                        <a:t>0.00</a:t>
                      </a:r>
                      <a:endParaRPr sz="1800" dirty="0"/>
                    </a:p>
                  </a:txBody>
                  <a:tcPr marL="91450" marR="91450" marT="45725" marB="45725"/>
                </a:tc>
                <a:extLst>
                  <a:ext uri="{0D108BD9-81ED-4DB2-BD59-A6C34878D82A}">
                    <a16:rowId xmlns:a16="http://schemas.microsoft.com/office/drawing/2014/main" val="10003"/>
                  </a:ext>
                </a:extLst>
              </a:tr>
              <a:tr h="613699">
                <a:tc>
                  <a:txBody>
                    <a:bodyPr/>
                    <a:lstStyle/>
                    <a:p>
                      <a:pPr marL="0" marR="0" lvl="0" indent="0" algn="l" rtl="0">
                        <a:spcBef>
                          <a:spcPts val="0"/>
                        </a:spcBef>
                        <a:spcAft>
                          <a:spcPts val="0"/>
                        </a:spcAft>
                        <a:buNone/>
                      </a:pPr>
                      <a:r>
                        <a:rPr lang="en-US" sz="1800" dirty="0"/>
                        <a:t>3.</a:t>
                      </a:r>
                      <a:endParaRPr sz="1800" dirty="0"/>
                    </a:p>
                  </a:txBody>
                  <a:tcPr marL="91450" marR="91450" marT="45725" marB="45725"/>
                </a:tc>
                <a:tc>
                  <a:txBody>
                    <a:bodyPr/>
                    <a:lstStyle/>
                    <a:p>
                      <a:pPr marL="0" marR="0" lvl="0" indent="0" algn="l" rtl="0">
                        <a:spcBef>
                          <a:spcPts val="0"/>
                        </a:spcBef>
                        <a:spcAft>
                          <a:spcPts val="0"/>
                        </a:spcAft>
                        <a:buNone/>
                      </a:pPr>
                      <a:r>
                        <a:rPr lang="en-US" sz="1800" dirty="0"/>
                        <a:t>Production and Productivity Improvement</a:t>
                      </a:r>
                      <a:endParaRPr sz="1800" dirty="0"/>
                    </a:p>
                  </a:txBody>
                  <a:tcPr marL="91450" marR="91450" marT="45725" marB="45725"/>
                </a:tc>
                <a:tc>
                  <a:txBody>
                    <a:bodyPr/>
                    <a:lstStyle/>
                    <a:p>
                      <a:pPr marL="0" marR="0" lvl="0" indent="0" algn="r" rtl="0">
                        <a:spcBef>
                          <a:spcPts val="0"/>
                        </a:spcBef>
                        <a:spcAft>
                          <a:spcPts val="0"/>
                        </a:spcAft>
                        <a:buNone/>
                      </a:pPr>
                      <a:r>
                        <a:rPr lang="en-US" sz="1800" dirty="0"/>
                        <a:t>81,745.04</a:t>
                      </a:r>
                      <a:endParaRPr sz="1800" dirty="0"/>
                    </a:p>
                  </a:txBody>
                  <a:tcPr marL="91450" marR="91450" marT="45725" marB="45725"/>
                </a:tc>
                <a:tc>
                  <a:txBody>
                    <a:bodyPr/>
                    <a:lstStyle/>
                    <a:p>
                      <a:pPr marL="0" marR="0" lvl="0" indent="0" algn="r" rtl="0">
                        <a:spcBef>
                          <a:spcPts val="0"/>
                        </a:spcBef>
                        <a:spcAft>
                          <a:spcPts val="0"/>
                        </a:spcAft>
                        <a:buNone/>
                      </a:pPr>
                      <a:r>
                        <a:rPr lang="en-US" sz="1800" dirty="0"/>
                        <a:t>63,500.00</a:t>
                      </a:r>
                      <a:endParaRPr sz="1800" dirty="0"/>
                    </a:p>
                  </a:txBody>
                  <a:tcPr marL="91450" marR="91450" marT="45725" marB="45725"/>
                </a:tc>
                <a:extLst>
                  <a:ext uri="{0D108BD9-81ED-4DB2-BD59-A6C34878D82A}">
                    <a16:rowId xmlns:a16="http://schemas.microsoft.com/office/drawing/2014/main" val="10004"/>
                  </a:ext>
                </a:extLst>
              </a:tr>
              <a:tr h="876709">
                <a:tc>
                  <a:txBody>
                    <a:bodyPr/>
                    <a:lstStyle/>
                    <a:p>
                      <a:pPr marL="0" marR="0" lvl="0" indent="0" algn="l" rtl="0">
                        <a:spcBef>
                          <a:spcPts val="0"/>
                        </a:spcBef>
                        <a:spcAft>
                          <a:spcPts val="0"/>
                        </a:spcAft>
                        <a:buNone/>
                      </a:pPr>
                      <a:r>
                        <a:rPr lang="en-US" sz="1800" dirty="0"/>
                        <a:t>4.</a:t>
                      </a:r>
                      <a:endParaRPr sz="1800" dirty="0"/>
                    </a:p>
                  </a:txBody>
                  <a:tcPr marL="91450" marR="91450" marT="45725" marB="45725"/>
                </a:tc>
                <a:tc>
                  <a:txBody>
                    <a:bodyPr/>
                    <a:lstStyle/>
                    <a:p>
                      <a:pPr marL="0" marR="0" lvl="0" indent="0" algn="l" rtl="0">
                        <a:spcBef>
                          <a:spcPts val="0"/>
                        </a:spcBef>
                        <a:spcAft>
                          <a:spcPts val="0"/>
                        </a:spcAft>
                        <a:buNone/>
                      </a:pPr>
                      <a:r>
                        <a:rPr lang="en-US" sz="1800" dirty="0"/>
                        <a:t>Research, Statistics, Information and Communication </a:t>
                      </a:r>
                      <a:endParaRPr sz="1800" dirty="0"/>
                    </a:p>
                  </a:txBody>
                  <a:tcPr marL="91450" marR="91450" marT="45725" marB="45725"/>
                </a:tc>
                <a:tc>
                  <a:txBody>
                    <a:bodyPr/>
                    <a:lstStyle/>
                    <a:p>
                      <a:pPr marL="0" marR="0" lvl="0" indent="0" algn="r" rtl="0">
                        <a:spcBef>
                          <a:spcPts val="0"/>
                        </a:spcBef>
                        <a:spcAft>
                          <a:spcPts val="0"/>
                        </a:spcAft>
                        <a:buNone/>
                      </a:pPr>
                      <a:r>
                        <a:rPr lang="en-US" sz="1800" dirty="0"/>
                        <a:t>185,390.24</a:t>
                      </a:r>
                      <a:endParaRPr sz="1800" dirty="0"/>
                    </a:p>
                  </a:txBody>
                  <a:tcPr marL="91450" marR="91450" marT="45725" marB="45725"/>
                </a:tc>
                <a:tc>
                  <a:txBody>
                    <a:bodyPr/>
                    <a:lstStyle/>
                    <a:p>
                      <a:pPr marL="0" marR="0" lvl="0" indent="0" algn="r" rtl="0">
                        <a:spcBef>
                          <a:spcPts val="0"/>
                        </a:spcBef>
                        <a:spcAft>
                          <a:spcPts val="0"/>
                        </a:spcAft>
                        <a:buNone/>
                      </a:pPr>
                      <a:r>
                        <a:rPr lang="en-US" sz="1800" dirty="0"/>
                        <a:t>0.00</a:t>
                      </a:r>
                      <a:endParaRPr sz="1800" dirty="0"/>
                    </a:p>
                  </a:txBody>
                  <a:tcPr marL="91450" marR="91450" marT="45725" marB="45725"/>
                </a:tc>
                <a:extLst>
                  <a:ext uri="{0D108BD9-81ED-4DB2-BD59-A6C34878D82A}">
                    <a16:rowId xmlns:a16="http://schemas.microsoft.com/office/drawing/2014/main" val="10005"/>
                  </a:ext>
                </a:extLst>
              </a:tr>
              <a:tr h="876709">
                <a:tc>
                  <a:txBody>
                    <a:bodyPr/>
                    <a:lstStyle/>
                    <a:p>
                      <a:pPr marL="0" marR="0" lvl="0" indent="0" algn="l" rtl="0">
                        <a:spcBef>
                          <a:spcPts val="0"/>
                        </a:spcBef>
                        <a:spcAft>
                          <a:spcPts val="0"/>
                        </a:spcAft>
                        <a:buNone/>
                      </a:pPr>
                      <a:r>
                        <a:rPr lang="en-US" sz="1800" dirty="0"/>
                        <a:t>5.</a:t>
                      </a:r>
                      <a:endParaRPr sz="1800" dirty="0"/>
                    </a:p>
                  </a:txBody>
                  <a:tcPr marL="91450" marR="91450" marT="45725" marB="45725"/>
                </a:tc>
                <a:tc>
                  <a:txBody>
                    <a:bodyPr/>
                    <a:lstStyle/>
                    <a:p>
                      <a:pPr marL="0" marR="0" lvl="0" indent="0" algn="l" rtl="0">
                        <a:spcBef>
                          <a:spcPts val="0"/>
                        </a:spcBef>
                        <a:spcAft>
                          <a:spcPts val="0"/>
                        </a:spcAft>
                        <a:buNone/>
                      </a:pPr>
                      <a:r>
                        <a:rPr lang="en-US" sz="1800" dirty="0"/>
                        <a:t>Early Warning Systems and Emergency Preparedness</a:t>
                      </a:r>
                      <a:endParaRPr sz="1800" dirty="0"/>
                    </a:p>
                  </a:txBody>
                  <a:tcPr marL="91450" marR="91450" marT="45725" marB="45725"/>
                </a:tc>
                <a:tc>
                  <a:txBody>
                    <a:bodyPr/>
                    <a:lstStyle/>
                    <a:p>
                      <a:pPr marL="0" marR="0" lvl="0" indent="0" algn="r" rtl="0">
                        <a:spcBef>
                          <a:spcPts val="0"/>
                        </a:spcBef>
                        <a:spcAft>
                          <a:spcPts val="0"/>
                        </a:spcAft>
                        <a:buNone/>
                      </a:pPr>
                      <a:r>
                        <a:rPr lang="en-US" sz="1800" dirty="0"/>
                        <a:t>6,885.00</a:t>
                      </a:r>
                      <a:endParaRPr sz="1800" dirty="0"/>
                    </a:p>
                  </a:txBody>
                  <a:tcPr marL="91450" marR="91450" marT="45725" marB="45725"/>
                </a:tc>
                <a:tc>
                  <a:txBody>
                    <a:bodyPr/>
                    <a:lstStyle/>
                    <a:p>
                      <a:pPr marL="0" marR="0" lvl="0" indent="0" algn="r" rtl="0">
                        <a:spcBef>
                          <a:spcPts val="0"/>
                        </a:spcBef>
                        <a:spcAft>
                          <a:spcPts val="0"/>
                        </a:spcAft>
                        <a:buNone/>
                      </a:pPr>
                      <a:r>
                        <a:rPr lang="en-US" sz="1800" dirty="0"/>
                        <a:t>0.00</a:t>
                      </a:r>
                      <a:endParaRPr sz="1800" dirty="0"/>
                    </a:p>
                  </a:txBody>
                  <a:tcPr marL="91450" marR="91450" marT="45725" marB="45725"/>
                </a:tc>
                <a:extLst>
                  <a:ext uri="{0D108BD9-81ED-4DB2-BD59-A6C34878D82A}">
                    <a16:rowId xmlns:a16="http://schemas.microsoft.com/office/drawing/2014/main" val="10006"/>
                  </a:ext>
                </a:extLst>
              </a:tr>
              <a:tr h="876709">
                <a:tc>
                  <a:txBody>
                    <a:bodyPr/>
                    <a:lstStyle/>
                    <a:p>
                      <a:pPr marL="0" marR="0" lvl="0" indent="0" algn="l" rtl="0">
                        <a:spcBef>
                          <a:spcPts val="0"/>
                        </a:spcBef>
                        <a:spcAft>
                          <a:spcPts val="0"/>
                        </a:spcAft>
                        <a:buNone/>
                      </a:pPr>
                      <a:endParaRPr lang="en-US" sz="1800" b="1" dirty="0"/>
                    </a:p>
                    <a:p>
                      <a:pPr marL="0" marR="0" lvl="0" indent="0" algn="l" rtl="0">
                        <a:spcBef>
                          <a:spcPts val="0"/>
                        </a:spcBef>
                        <a:spcAft>
                          <a:spcPts val="0"/>
                        </a:spcAft>
                        <a:buNone/>
                      </a:pPr>
                      <a:r>
                        <a:rPr lang="en-US" sz="1800" b="1" dirty="0"/>
                        <a:t>TOTAL</a:t>
                      </a:r>
                      <a:endParaRPr sz="1800" b="1" dirty="0"/>
                    </a:p>
                  </a:txBody>
                  <a:tcPr marL="91450" marR="91450" marT="45725" marB="45725"/>
                </a:tc>
                <a:tc>
                  <a:txBody>
                    <a:bodyPr/>
                    <a:lstStyle/>
                    <a:p>
                      <a:pPr marL="0" marR="0" lvl="0" indent="0" algn="l" rtl="0">
                        <a:spcBef>
                          <a:spcPts val="0"/>
                        </a:spcBef>
                        <a:spcAft>
                          <a:spcPts val="0"/>
                        </a:spcAft>
                        <a:buNone/>
                      </a:pPr>
                      <a:endParaRPr lang="en-US" sz="1800" b="1" dirty="0"/>
                    </a:p>
                  </a:txBody>
                  <a:tcPr marL="91450" marR="91450" marT="45725" marB="45725"/>
                </a:tc>
                <a:tc>
                  <a:txBody>
                    <a:bodyPr/>
                    <a:lstStyle/>
                    <a:p>
                      <a:pPr marL="0" marR="0" lvl="0" indent="0" algn="r" rtl="0">
                        <a:spcBef>
                          <a:spcPts val="0"/>
                        </a:spcBef>
                        <a:spcAft>
                          <a:spcPts val="0"/>
                        </a:spcAft>
                        <a:buNone/>
                      </a:pPr>
                      <a:endParaRPr lang="en-US" sz="1800" b="1" dirty="0"/>
                    </a:p>
                    <a:p>
                      <a:pPr marL="0" marR="0" lvl="0" indent="0" algn="r" rtl="0">
                        <a:spcBef>
                          <a:spcPts val="0"/>
                        </a:spcBef>
                        <a:spcAft>
                          <a:spcPts val="0"/>
                        </a:spcAft>
                        <a:buNone/>
                      </a:pPr>
                      <a:r>
                        <a:rPr lang="en-US" sz="1800" b="1" dirty="0"/>
                        <a:t>250,000.00</a:t>
                      </a:r>
                      <a:endParaRPr sz="1800" b="1" dirty="0"/>
                    </a:p>
                  </a:txBody>
                  <a:tcPr marL="91450" marR="91450" marT="45725" marB="45725"/>
                </a:tc>
                <a:tc>
                  <a:txBody>
                    <a:bodyPr/>
                    <a:lstStyle/>
                    <a:p>
                      <a:pPr marL="0" marR="0" lvl="0" indent="0" algn="r" rtl="0">
                        <a:spcBef>
                          <a:spcPts val="0"/>
                        </a:spcBef>
                        <a:spcAft>
                          <a:spcPts val="0"/>
                        </a:spcAft>
                        <a:buNone/>
                      </a:pPr>
                      <a:endParaRPr lang="en-US" sz="1800" b="1" dirty="0"/>
                    </a:p>
                    <a:p>
                      <a:pPr marL="0" marR="0" lvl="0" indent="0" algn="r" rtl="0">
                        <a:spcBef>
                          <a:spcPts val="0"/>
                        </a:spcBef>
                        <a:spcAft>
                          <a:spcPts val="0"/>
                        </a:spcAft>
                        <a:buNone/>
                      </a:pPr>
                      <a:r>
                        <a:rPr lang="en-US" sz="1800" b="1" dirty="0"/>
                        <a:t>73,784.15</a:t>
                      </a:r>
                      <a:endParaRPr sz="1800" b="1" dirty="0"/>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9870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34</a:t>
            </a:fld>
            <a:endParaRPr lang="en-GB"/>
          </a:p>
        </p:txBody>
      </p:sp>
      <p:sp>
        <p:nvSpPr>
          <p:cNvPr id="6" name="Title 1"/>
          <p:cNvSpPr>
            <a:spLocks noGrp="1"/>
          </p:cNvSpPr>
          <p:nvPr>
            <p:ph type="title"/>
          </p:nvPr>
        </p:nvSpPr>
        <p:spPr>
          <a:xfrm>
            <a:off x="491836" y="547255"/>
            <a:ext cx="8229600" cy="503238"/>
          </a:xfrm>
        </p:spPr>
        <p:txBody>
          <a:bodyPr>
            <a:noAutofit/>
          </a:bodyPr>
          <a:lstStyle/>
          <a:p>
            <a:r>
              <a:rPr lang="en-US" b="0" dirty="0"/>
              <a:t>Government Flagship Projects/</a:t>
            </a:r>
            <a:r>
              <a:rPr lang="en-US" b="0" dirty="0" err="1"/>
              <a:t>Programmes</a:t>
            </a:r>
            <a:endParaRPr lang="en-US" b="0" dirty="0"/>
          </a:p>
        </p:txBody>
      </p:sp>
      <p:graphicFrame>
        <p:nvGraphicFramePr>
          <p:cNvPr id="7" name="Content Placeholder 3"/>
          <p:cNvGraphicFramePr>
            <a:graphicFrameLocks/>
          </p:cNvGraphicFramePr>
          <p:nvPr>
            <p:extLst>
              <p:ext uri="{D42A27DB-BD31-4B8C-83A1-F6EECF244321}">
                <p14:modId xmlns:p14="http://schemas.microsoft.com/office/powerpoint/2010/main" val="1077667398"/>
              </p:ext>
            </p:extLst>
          </p:nvPr>
        </p:nvGraphicFramePr>
        <p:xfrm>
          <a:off x="477982" y="1066800"/>
          <a:ext cx="8229600" cy="522285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812514">
                <a:tc>
                  <a:txBody>
                    <a:bodyPr/>
                    <a:lstStyle/>
                    <a:p>
                      <a:r>
                        <a:rPr lang="en-US" sz="2000" dirty="0"/>
                        <a:t>No</a:t>
                      </a:r>
                    </a:p>
                  </a:txBody>
                  <a:tcPr/>
                </a:tc>
                <a:tc>
                  <a:txBody>
                    <a:bodyPr/>
                    <a:lstStyle/>
                    <a:p>
                      <a:r>
                        <a:rPr lang="en-US" sz="2000" dirty="0"/>
                        <a:t>Name</a:t>
                      </a:r>
                      <a:r>
                        <a:rPr lang="en-US" sz="2000" baseline="0" dirty="0"/>
                        <a:t> of Activity/Project</a:t>
                      </a:r>
                      <a:endParaRPr lang="en-US" sz="2000" dirty="0"/>
                    </a:p>
                  </a:txBody>
                  <a:tcPr/>
                </a:tc>
                <a:tc>
                  <a:txBody>
                    <a:bodyPr/>
                    <a:lstStyle/>
                    <a:p>
                      <a:r>
                        <a:rPr lang="en-US" sz="2000" dirty="0"/>
                        <a:t>Budget </a:t>
                      </a:r>
                    </a:p>
                  </a:txBody>
                  <a:tcPr/>
                </a:tc>
                <a:tc>
                  <a:txBody>
                    <a:bodyPr/>
                    <a:lstStyle/>
                    <a:p>
                      <a:r>
                        <a:rPr lang="en-US" sz="2000" dirty="0"/>
                        <a:t>Actual as at July, 2021</a:t>
                      </a:r>
                    </a:p>
                  </a:txBody>
                  <a:tcPr/>
                </a:tc>
                <a:extLst>
                  <a:ext uri="{0D108BD9-81ED-4DB2-BD59-A6C34878D82A}">
                    <a16:rowId xmlns:a16="http://schemas.microsoft.com/office/drawing/2014/main" val="10000"/>
                  </a:ext>
                </a:extLst>
              </a:tr>
              <a:tr h="618217">
                <a:tc>
                  <a:txBody>
                    <a:bodyPr/>
                    <a:lstStyle/>
                    <a:p>
                      <a:endParaRPr lang="en-US" sz="2000" dirty="0"/>
                    </a:p>
                  </a:txBody>
                  <a:tcPr/>
                </a:tc>
                <a:tc>
                  <a:txBody>
                    <a:bodyPr/>
                    <a:lstStyle/>
                    <a:p>
                      <a:pPr algn="l" fontAlgn="b"/>
                      <a:r>
                        <a:rPr lang="en-US" sz="1600" u="none" strike="noStrike" dirty="0">
                          <a:effectLst/>
                          <a:latin typeface="Tahoma" pitchFamily="34" charset="0"/>
                          <a:ea typeface="Tahoma" pitchFamily="34" charset="0"/>
                          <a:cs typeface="Tahoma" pitchFamily="34" charset="0"/>
                        </a:rPr>
                        <a:t>Planting For Export And Rural Development - </a:t>
                      </a:r>
                      <a:r>
                        <a:rPr lang="en-US" sz="1600" u="none" strike="noStrike" dirty="0" err="1">
                          <a:effectLst/>
                          <a:latin typeface="Tahoma" pitchFamily="34" charset="0"/>
                          <a:ea typeface="Tahoma" pitchFamily="34" charset="0"/>
                          <a:cs typeface="Tahoma" pitchFamily="34" charset="0"/>
                        </a:rPr>
                        <a:t>Perd</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12,000.00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2,000.00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1"/>
                  </a:ext>
                </a:extLst>
              </a:tr>
              <a:tr h="618217">
                <a:tc>
                  <a:txBody>
                    <a:bodyPr/>
                    <a:lstStyle/>
                    <a:p>
                      <a:endParaRPr lang="en-US" sz="2000"/>
                    </a:p>
                  </a:txBody>
                  <a:tcPr/>
                </a:tc>
                <a:tc>
                  <a:txBody>
                    <a:bodyPr/>
                    <a:lstStyle/>
                    <a:p>
                      <a:pPr algn="l" fontAlgn="b"/>
                      <a:r>
                        <a:rPr lang="en-US" sz="1600" u="none" strike="noStrike" dirty="0">
                          <a:effectLst/>
                          <a:latin typeface="Tahoma" pitchFamily="34" charset="0"/>
                          <a:ea typeface="Tahoma" pitchFamily="34" charset="0"/>
                          <a:cs typeface="Tahoma" pitchFamily="34" charset="0"/>
                        </a:rPr>
                        <a:t>Support Planting For Food And Job Activities</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20,000.00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2,357.92</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2"/>
                  </a:ext>
                </a:extLst>
              </a:tr>
              <a:tr h="618217">
                <a:tc>
                  <a:txBody>
                    <a:bodyPr/>
                    <a:lstStyle/>
                    <a:p>
                      <a:endParaRPr lang="en-US" sz="2000" dirty="0"/>
                    </a:p>
                  </a:txBody>
                  <a:tcPr/>
                </a:tc>
                <a:tc>
                  <a:txBody>
                    <a:bodyPr/>
                    <a:lstStyle/>
                    <a:p>
                      <a:pPr algn="l" fontAlgn="b"/>
                      <a:r>
                        <a:rPr lang="en-US" sz="1600" u="none" strike="noStrike" dirty="0">
                          <a:effectLst/>
                          <a:latin typeface="Tahoma" pitchFamily="34" charset="0"/>
                          <a:ea typeface="Tahoma" pitchFamily="34" charset="0"/>
                          <a:cs typeface="Tahoma" pitchFamily="34" charset="0"/>
                        </a:rPr>
                        <a:t>Planting For Export And Rural Development - </a:t>
                      </a:r>
                      <a:r>
                        <a:rPr lang="en-US" sz="1600" u="none" strike="noStrike" dirty="0" err="1">
                          <a:effectLst/>
                          <a:latin typeface="Tahoma" pitchFamily="34" charset="0"/>
                          <a:ea typeface="Tahoma" pitchFamily="34" charset="0"/>
                          <a:cs typeface="Tahoma" pitchFamily="34" charset="0"/>
                        </a:rPr>
                        <a:t>Perd</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10,000.00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0</a:t>
                      </a:r>
                      <a:r>
                        <a:rPr lang="en-US" sz="1600" b="0" i="0" u="none" strike="noStrike" dirty="0">
                          <a:solidFill>
                            <a:srgbClr val="000000"/>
                          </a:solidFill>
                          <a:effectLst/>
                          <a:latin typeface="Tahoma" pitchFamily="34" charset="0"/>
                          <a:ea typeface="Tahoma" pitchFamily="34" charset="0"/>
                          <a:cs typeface="Tahoma" pitchFamily="34" charset="0"/>
                        </a:rPr>
                        <a:t>.00</a:t>
                      </a:r>
                      <a:endParaRPr lang="en-US" sz="1600" u="none" strike="noStrike" dirty="0">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3"/>
                  </a:ext>
                </a:extLst>
              </a:tr>
              <a:tr h="618217">
                <a:tc>
                  <a:txBody>
                    <a:bodyPr/>
                    <a:lstStyle/>
                    <a:p>
                      <a:endParaRPr lang="en-US" sz="2000"/>
                    </a:p>
                  </a:txBody>
                  <a:tcPr/>
                </a:tc>
                <a:tc>
                  <a:txBody>
                    <a:bodyPr/>
                    <a:lstStyle/>
                    <a:p>
                      <a:pPr algn="l" fontAlgn="b"/>
                      <a:r>
                        <a:rPr lang="en-US" sz="1600" u="none" strike="noStrike" dirty="0">
                          <a:effectLst/>
                          <a:latin typeface="Tahoma" pitchFamily="34" charset="0"/>
                          <a:ea typeface="Tahoma" pitchFamily="34" charset="0"/>
                          <a:cs typeface="Tahoma" pitchFamily="34" charset="0"/>
                        </a:rPr>
                        <a:t>Planting For Food And Job Activities</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250,000.00</a:t>
                      </a:r>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71,784.15</a:t>
                      </a:r>
                    </a:p>
                  </a:txBody>
                  <a:tcPr marL="5526" marR="5526" marT="5526" marB="0" anchor="b"/>
                </a:tc>
                <a:extLst>
                  <a:ext uri="{0D108BD9-81ED-4DB2-BD59-A6C34878D82A}">
                    <a16:rowId xmlns:a16="http://schemas.microsoft.com/office/drawing/2014/main" val="10004"/>
                  </a:ext>
                </a:extLst>
              </a:tr>
              <a:tr h="618217">
                <a:tc>
                  <a:txBody>
                    <a:bodyPr/>
                    <a:lstStyle/>
                    <a:p>
                      <a:endParaRPr lang="en-US" sz="2000"/>
                    </a:p>
                  </a:txBody>
                  <a:tcPr/>
                </a:tc>
                <a:tc>
                  <a:txBody>
                    <a:bodyPr/>
                    <a:lstStyle/>
                    <a:p>
                      <a:pPr algn="l" fontAlgn="b"/>
                      <a:r>
                        <a:rPr lang="en-US" sz="1600" u="none" strike="noStrike" dirty="0">
                          <a:effectLst/>
                          <a:latin typeface="Tahoma" pitchFamily="34" charset="0"/>
                          <a:ea typeface="Tahoma" pitchFamily="34" charset="0"/>
                          <a:cs typeface="Tahoma" pitchFamily="34" charset="0"/>
                        </a:rPr>
                        <a:t>Monitoring And Evaluation Of Free Education </a:t>
                      </a:r>
                      <a:r>
                        <a:rPr lang="en-US" sz="1600" u="none" strike="noStrike" dirty="0" err="1">
                          <a:effectLst/>
                          <a:latin typeface="Tahoma" pitchFamily="34" charset="0"/>
                          <a:ea typeface="Tahoma" pitchFamily="34" charset="0"/>
                          <a:cs typeface="Tahoma" pitchFamily="34" charset="0"/>
                        </a:rPr>
                        <a:t>Programme</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4,000.00</a:t>
                      </a:r>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1,200.00</a:t>
                      </a:r>
                    </a:p>
                  </a:txBody>
                  <a:tcPr marL="5526" marR="5526" marT="5526" marB="0" anchor="b"/>
                </a:tc>
                <a:extLst>
                  <a:ext uri="{0D108BD9-81ED-4DB2-BD59-A6C34878D82A}">
                    <a16:rowId xmlns:a16="http://schemas.microsoft.com/office/drawing/2014/main" val="10005"/>
                  </a:ext>
                </a:extLst>
              </a:tr>
              <a:tr h="618217">
                <a:tc>
                  <a:txBody>
                    <a:bodyPr/>
                    <a:lstStyle/>
                    <a:p>
                      <a:endParaRPr lang="en-US" sz="2000"/>
                    </a:p>
                  </a:txBody>
                  <a:tcPr/>
                </a:tc>
                <a:tc>
                  <a:txBody>
                    <a:bodyPr/>
                    <a:lstStyle/>
                    <a:p>
                      <a:pPr algn="l" fontAlgn="b"/>
                      <a:r>
                        <a:rPr lang="en-US" sz="1600" u="none" strike="noStrike" dirty="0">
                          <a:effectLst/>
                          <a:latin typeface="Tahoma" pitchFamily="34" charset="0"/>
                          <a:ea typeface="Tahoma" pitchFamily="34" charset="0"/>
                          <a:cs typeface="Tahoma" pitchFamily="34" charset="0"/>
                        </a:rPr>
                        <a:t>Facilitate The Implementation Of One District One Factory</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10,000.00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6"/>
                  </a:ext>
                </a:extLst>
              </a:tr>
              <a:tr h="618217">
                <a:tc>
                  <a:txBody>
                    <a:bodyPr/>
                    <a:lstStyle/>
                    <a:p>
                      <a:endParaRPr lang="en-US" sz="2000"/>
                    </a:p>
                  </a:txBody>
                  <a:tcPr/>
                </a:tc>
                <a:tc>
                  <a:txBody>
                    <a:bodyPr/>
                    <a:lstStyle/>
                    <a:p>
                      <a:r>
                        <a:rPr lang="en-US" sz="2000" b="1" dirty="0"/>
                        <a:t>TOTAL</a:t>
                      </a:r>
                    </a:p>
                  </a:txBody>
                  <a:tcPr/>
                </a:tc>
                <a:tc>
                  <a:txBody>
                    <a:bodyPr/>
                    <a:lstStyle/>
                    <a:p>
                      <a:pPr algn="r"/>
                      <a:r>
                        <a:rPr lang="en-US" sz="2000" b="1" dirty="0"/>
                        <a:t>              306,000.00</a:t>
                      </a:r>
                    </a:p>
                  </a:txBody>
                  <a:tcPr/>
                </a:tc>
                <a:tc>
                  <a:txBody>
                    <a:bodyPr/>
                    <a:lstStyle/>
                    <a:p>
                      <a:pPr algn="r"/>
                      <a:r>
                        <a:rPr lang="en-US" sz="2000" b="1" dirty="0"/>
                        <a:t>77,342.07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28329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35</a:t>
            </a:fld>
            <a:endParaRPr lang="en-GB"/>
          </a:p>
        </p:txBody>
      </p:sp>
      <p:sp>
        <p:nvSpPr>
          <p:cNvPr id="6" name="Content Placeholder 2"/>
          <p:cNvSpPr txBox="1">
            <a:spLocks/>
          </p:cNvSpPr>
          <p:nvPr/>
        </p:nvSpPr>
        <p:spPr>
          <a:xfrm>
            <a:off x="533400" y="762002"/>
            <a:ext cx="8229600" cy="4585854"/>
          </a:xfrm>
          <a:prstGeom prst="rect">
            <a:avLst/>
          </a:prstGeom>
        </p:spPr>
        <p:txBody>
          <a:bodyPr vert="horz" lIns="0" tIns="0" rIns="0" bIns="0" rtlCol="0">
            <a:normAutofit/>
          </a:bodyPr>
          <a:lstStyle>
            <a:lvl1pPr marL="0" indent="-273600" algn="l" defTabSz="514350" rtl="0" eaLnBrk="1" latinLnBrk="0" hangingPunct="1">
              <a:lnSpc>
                <a:spcPct val="100000"/>
              </a:lnSpc>
              <a:spcBef>
                <a:spcPts val="0"/>
              </a:spcBef>
              <a:spcAft>
                <a:spcPts val="900"/>
              </a:spcAft>
              <a:buFontTx/>
              <a:buNone/>
              <a:defRPr sz="1400" kern="1200">
                <a:solidFill>
                  <a:schemeClr val="tx1"/>
                </a:solidFill>
                <a:latin typeface="+mn-lt"/>
                <a:ea typeface="+mn-ea"/>
                <a:cs typeface="+mn-cs"/>
              </a:defRPr>
            </a:lvl1pPr>
            <a:lvl2pPr marL="273600" indent="-273600" algn="l" defTabSz="514350" rtl="0" eaLnBrk="1" latinLnBrk="0" hangingPunct="1">
              <a:lnSpc>
                <a:spcPct val="100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2pPr>
            <a:lvl3pPr marL="547200" indent="-273600" algn="l" defTabSz="514350" rtl="0" eaLnBrk="1" latinLnBrk="0" hangingPunct="1">
              <a:lnSpc>
                <a:spcPct val="100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3pPr>
            <a:lvl4pPr marL="8244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4pPr>
            <a:lvl5pPr marL="1098000" indent="-273600" algn="l" defTabSz="514350" rtl="0" eaLnBrk="1" latinLnBrk="0" hangingPunct="1">
              <a:lnSpc>
                <a:spcPct val="100000"/>
              </a:lnSpc>
              <a:spcBef>
                <a:spcPts val="0"/>
              </a:spcBef>
              <a:spcAft>
                <a:spcPts val="900"/>
              </a:spcAft>
              <a:buFont typeface="Georgia" panose="02040502050405020303" pitchFamily="18" charset="0"/>
              <a:buChar char="›"/>
              <a:defRPr sz="1400" kern="1200">
                <a:solidFill>
                  <a:schemeClr val="tx1"/>
                </a:solidFill>
                <a:latin typeface="+mn-lt"/>
                <a:ea typeface="+mn-ea"/>
                <a:cs typeface="+mn-cs"/>
              </a:defRPr>
            </a:lvl5pPr>
            <a:lvl6pPr marL="13716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0" algn="ctr"/>
            <a:endParaRPr lang="en-US" sz="4800" b="1" dirty="0"/>
          </a:p>
          <a:p>
            <a:pPr indent="0" algn="ctr"/>
            <a:endParaRPr lang="en-US" sz="4800" b="1" dirty="0"/>
          </a:p>
          <a:p>
            <a:pPr indent="0" algn="ctr"/>
            <a:r>
              <a:rPr lang="en-US" sz="4800" b="1" dirty="0"/>
              <a:t>OUTLOOK FOR 2022</a:t>
            </a:r>
            <a:endParaRPr lang="en-US" sz="4800" dirty="0"/>
          </a:p>
          <a:p>
            <a:endParaRPr lang="en-US" sz="4800" dirty="0"/>
          </a:p>
        </p:txBody>
      </p:sp>
    </p:spTree>
    <p:extLst>
      <p:ext uri="{BB962C8B-B14F-4D97-AF65-F5344CB8AC3E}">
        <p14:creationId xmlns:p14="http://schemas.microsoft.com/office/powerpoint/2010/main" val="19718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36</a:t>
            </a:fld>
            <a:endParaRPr lang="en-GB"/>
          </a:p>
        </p:txBody>
      </p:sp>
      <p:sp>
        <p:nvSpPr>
          <p:cNvPr id="6" name="Title 1"/>
          <p:cNvSpPr>
            <a:spLocks noGrp="1"/>
          </p:cNvSpPr>
          <p:nvPr>
            <p:ph type="title"/>
          </p:nvPr>
        </p:nvSpPr>
        <p:spPr>
          <a:xfrm>
            <a:off x="540327" y="662565"/>
            <a:ext cx="7620000" cy="584344"/>
          </a:xfrm>
        </p:spPr>
        <p:txBody>
          <a:bodyPr>
            <a:normAutofit/>
          </a:bodyPr>
          <a:lstStyle/>
          <a:p>
            <a:r>
              <a:rPr lang="en-US" dirty="0"/>
              <a:t>MMDA Adopted Policy Objectives for 2022</a:t>
            </a:r>
          </a:p>
        </p:txBody>
      </p:sp>
      <p:graphicFrame>
        <p:nvGraphicFramePr>
          <p:cNvPr id="7" name="Table 6"/>
          <p:cNvGraphicFramePr>
            <a:graphicFrameLocks noGrp="1"/>
          </p:cNvGraphicFramePr>
          <p:nvPr>
            <p:extLst>
              <p:ext uri="{D42A27DB-BD31-4B8C-83A1-F6EECF244321}">
                <p14:modId xmlns:p14="http://schemas.microsoft.com/office/powerpoint/2010/main" val="4056770179"/>
              </p:ext>
            </p:extLst>
          </p:nvPr>
        </p:nvGraphicFramePr>
        <p:xfrm>
          <a:off x="724952" y="1310820"/>
          <a:ext cx="7897081" cy="5202535"/>
        </p:xfrm>
        <a:graphic>
          <a:graphicData uri="http://schemas.openxmlformats.org/drawingml/2006/table">
            <a:tbl>
              <a:tblPr firstRow="1" bandRow="1">
                <a:tableStyleId>{5C22544A-7EE6-4342-B048-85BDC9FD1C3A}</a:tableStyleId>
              </a:tblPr>
              <a:tblGrid>
                <a:gridCol w="2829436">
                  <a:extLst>
                    <a:ext uri="{9D8B030D-6E8A-4147-A177-3AD203B41FA5}">
                      <a16:colId xmlns:a16="http://schemas.microsoft.com/office/drawing/2014/main" val="2414576586"/>
                    </a:ext>
                  </a:extLst>
                </a:gridCol>
                <a:gridCol w="2407131">
                  <a:extLst>
                    <a:ext uri="{9D8B030D-6E8A-4147-A177-3AD203B41FA5}">
                      <a16:colId xmlns:a16="http://schemas.microsoft.com/office/drawing/2014/main" val="2850597969"/>
                    </a:ext>
                  </a:extLst>
                </a:gridCol>
                <a:gridCol w="2660514">
                  <a:extLst>
                    <a:ext uri="{9D8B030D-6E8A-4147-A177-3AD203B41FA5}">
                      <a16:colId xmlns:a16="http://schemas.microsoft.com/office/drawing/2014/main" val="3246874931"/>
                    </a:ext>
                  </a:extLst>
                </a:gridCol>
              </a:tblGrid>
              <a:tr h="913411">
                <a:tc>
                  <a:txBody>
                    <a:bodyPr/>
                    <a:lstStyle/>
                    <a:p>
                      <a:r>
                        <a:rPr lang="en-US" sz="1800" dirty="0"/>
                        <a:t>FOCUS AREA</a:t>
                      </a:r>
                    </a:p>
                  </a:txBody>
                  <a:tcPr/>
                </a:tc>
                <a:tc>
                  <a:txBody>
                    <a:bodyPr/>
                    <a:lstStyle/>
                    <a:p>
                      <a:r>
                        <a:rPr lang="en-US" sz="1800" dirty="0"/>
                        <a:t>ADOPTED</a:t>
                      </a:r>
                      <a:r>
                        <a:rPr lang="en-US" sz="1800" baseline="0" dirty="0"/>
                        <a:t> </a:t>
                      </a:r>
                      <a:r>
                        <a:rPr lang="en-US" sz="1800" dirty="0"/>
                        <a:t>POLICY OBJECTIVE</a:t>
                      </a:r>
                    </a:p>
                  </a:txBody>
                  <a:tcPr/>
                </a:tc>
                <a:tc>
                  <a:txBody>
                    <a:bodyPr/>
                    <a:lstStyle/>
                    <a:p>
                      <a:pPr algn="ctr"/>
                      <a:r>
                        <a:rPr lang="en-US" sz="1800" dirty="0"/>
                        <a:t>BUDGET ALLOCATION</a:t>
                      </a:r>
                    </a:p>
                  </a:txBody>
                  <a:tcPr/>
                </a:tc>
                <a:extLst>
                  <a:ext uri="{0D108BD9-81ED-4DB2-BD59-A6C34878D82A}">
                    <a16:rowId xmlns:a16="http://schemas.microsoft.com/office/drawing/2014/main" val="4035702051"/>
                  </a:ext>
                </a:extLst>
              </a:tr>
              <a:tr h="1035163">
                <a:tc>
                  <a:txBody>
                    <a:bodyPr/>
                    <a:lstStyle/>
                    <a:p>
                      <a:pPr algn="l" fontAlgn="ctr"/>
                      <a:r>
                        <a:rPr lang="en-US" sz="1500" b="0" i="0" kern="1200" dirty="0">
                          <a:solidFill>
                            <a:schemeClr val="dk1"/>
                          </a:solidFill>
                          <a:latin typeface="Arial"/>
                          <a:ea typeface="Tahoma" pitchFamily="34" charset="0"/>
                          <a:cs typeface="Arial"/>
                        </a:rPr>
                        <a:t>Local Government And Decentralization  </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Deepen Political And Administrative Decentralization</a:t>
                      </a:r>
                    </a:p>
                  </a:txBody>
                  <a:tcPr marL="6363" marR="6363" marT="6363" marB="0" anchor="ctr"/>
                </a:tc>
                <a:tc>
                  <a:txBody>
                    <a:bodyPr/>
                    <a:lstStyle/>
                    <a:p>
                      <a:pPr algn="ctr"/>
                      <a:r>
                        <a:rPr lang="en-US" sz="1800" dirty="0"/>
                        <a:t>914,084.84</a:t>
                      </a:r>
                    </a:p>
                  </a:txBody>
                  <a:tcPr/>
                </a:tc>
                <a:extLst>
                  <a:ext uri="{0D108BD9-81ED-4DB2-BD59-A6C34878D82A}">
                    <a16:rowId xmlns:a16="http://schemas.microsoft.com/office/drawing/2014/main" val="3869063521"/>
                  </a:ext>
                </a:extLst>
              </a:tr>
              <a:tr h="958645">
                <a:tc>
                  <a:txBody>
                    <a:bodyPr/>
                    <a:lstStyle/>
                    <a:p>
                      <a:pPr algn="l" fontAlgn="ctr"/>
                      <a:r>
                        <a:rPr lang="en-US" sz="1500" b="0" i="0" kern="1200" dirty="0">
                          <a:solidFill>
                            <a:schemeClr val="dk1"/>
                          </a:solidFill>
                          <a:latin typeface="Arial"/>
                          <a:ea typeface="Tahoma" pitchFamily="34" charset="0"/>
                          <a:cs typeface="Arial"/>
                        </a:rPr>
                        <a:t>Strong And Resilient Economy</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Ensure Improved Fiscal Performance And Sustainability</a:t>
                      </a:r>
                    </a:p>
                  </a:txBody>
                  <a:tcPr marL="6363" marR="6363" marT="6363" marB="0" anchor="ctr"/>
                </a:tc>
                <a:tc>
                  <a:txBody>
                    <a:bodyPr/>
                    <a:lstStyle/>
                    <a:p>
                      <a:pPr algn="ctr"/>
                      <a:r>
                        <a:rPr lang="en-US" sz="1800" dirty="0"/>
                        <a:t>950,000.00</a:t>
                      </a:r>
                    </a:p>
                  </a:txBody>
                  <a:tcPr/>
                </a:tc>
                <a:extLst>
                  <a:ext uri="{0D108BD9-81ED-4DB2-BD59-A6C34878D82A}">
                    <a16:rowId xmlns:a16="http://schemas.microsoft.com/office/drawing/2014/main" val="4088360100"/>
                  </a:ext>
                </a:extLst>
              </a:tr>
              <a:tr h="1504335">
                <a:tc>
                  <a:txBody>
                    <a:bodyPr/>
                    <a:lstStyle/>
                    <a:p>
                      <a:pPr algn="l" fontAlgn="ctr"/>
                      <a:r>
                        <a:rPr lang="en-US" sz="1500" b="0" i="0" kern="1200" dirty="0">
                          <a:solidFill>
                            <a:schemeClr val="dk1"/>
                          </a:solidFill>
                          <a:latin typeface="Arial"/>
                          <a:ea typeface="Tahoma" pitchFamily="34" charset="0"/>
                          <a:cs typeface="Arial"/>
                        </a:rPr>
                        <a:t> </a:t>
                      </a:r>
                    </a:p>
                    <a:p>
                      <a:pPr algn="l" fontAlgn="ctr"/>
                      <a:r>
                        <a:rPr lang="en-US" sz="1500" b="0" i="0" kern="1200" dirty="0">
                          <a:solidFill>
                            <a:schemeClr val="dk1"/>
                          </a:solidFill>
                          <a:latin typeface="Arial"/>
                          <a:ea typeface="Tahoma" pitchFamily="34" charset="0"/>
                          <a:cs typeface="Arial"/>
                        </a:rPr>
                        <a:t>Transport Infrastructure (Road, Rail,  Water And Air)   </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 </a:t>
                      </a:r>
                    </a:p>
                    <a:p>
                      <a:pPr algn="l" fontAlgn="ctr"/>
                      <a:r>
                        <a:rPr lang="en-US" sz="1500" b="0" i="0" kern="1200" dirty="0">
                          <a:solidFill>
                            <a:schemeClr val="dk1"/>
                          </a:solidFill>
                          <a:latin typeface="Arial"/>
                          <a:ea typeface="Tahoma" pitchFamily="34" charset="0"/>
                          <a:cs typeface="Arial"/>
                        </a:rPr>
                        <a:t>Improve Efficiency And Effectiveness Of Road Transport Infrastructure And Services</a:t>
                      </a:r>
                    </a:p>
                  </a:txBody>
                  <a:tcPr marL="6363" marR="6363" marT="6363" marB="0" anchor="ctr"/>
                </a:tc>
                <a:tc>
                  <a:txBody>
                    <a:bodyPr/>
                    <a:lstStyle/>
                    <a:p>
                      <a:pPr algn="ctr"/>
                      <a:r>
                        <a:rPr lang="en-US" sz="1800" dirty="0"/>
                        <a:t>50,000.00</a:t>
                      </a:r>
                    </a:p>
                  </a:txBody>
                  <a:tcPr/>
                </a:tc>
                <a:extLst>
                  <a:ext uri="{0D108BD9-81ED-4DB2-BD59-A6C34878D82A}">
                    <a16:rowId xmlns:a16="http://schemas.microsoft.com/office/drawing/2014/main" val="3057029261"/>
                  </a:ext>
                </a:extLst>
              </a:tr>
              <a:tr h="790981">
                <a:tc>
                  <a:txBody>
                    <a:bodyPr/>
                    <a:lstStyle/>
                    <a:p>
                      <a:pPr algn="l" fontAlgn="ctr"/>
                      <a:r>
                        <a:rPr lang="en-US" sz="1500" b="0" i="0" kern="1200" dirty="0">
                          <a:solidFill>
                            <a:schemeClr val="dk1"/>
                          </a:solidFill>
                          <a:latin typeface="Arial"/>
                          <a:ea typeface="Tahoma" pitchFamily="34" charset="0"/>
                          <a:cs typeface="Arial"/>
                        </a:rPr>
                        <a:t>Water And Environmental Sanitation</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Improve Access To Safe And Reliable Water Supply Services For All</a:t>
                      </a:r>
                    </a:p>
                  </a:txBody>
                  <a:tcPr marL="6363" marR="6363" marT="6363" marB="0" anchor="ctr"/>
                </a:tc>
                <a:tc>
                  <a:txBody>
                    <a:bodyPr/>
                    <a:lstStyle/>
                    <a:p>
                      <a:pPr algn="ctr"/>
                      <a:r>
                        <a:rPr lang="en-US" sz="1800" dirty="0"/>
                        <a:t>2,112,221.37</a:t>
                      </a:r>
                    </a:p>
                  </a:txBody>
                  <a:tcPr/>
                </a:tc>
                <a:extLst>
                  <a:ext uri="{0D108BD9-81ED-4DB2-BD59-A6C34878D82A}">
                    <a16:rowId xmlns:a16="http://schemas.microsoft.com/office/drawing/2014/main" val="221272228"/>
                  </a:ext>
                </a:extLst>
              </a:tr>
            </a:tbl>
          </a:graphicData>
        </a:graphic>
      </p:graphicFrame>
    </p:spTree>
    <p:extLst>
      <p:ext uri="{BB962C8B-B14F-4D97-AF65-F5344CB8AC3E}">
        <p14:creationId xmlns:p14="http://schemas.microsoft.com/office/powerpoint/2010/main" val="54863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37</a:t>
            </a:fld>
            <a:endParaRPr lang="en-GB"/>
          </a:p>
        </p:txBody>
      </p:sp>
      <p:sp>
        <p:nvSpPr>
          <p:cNvPr id="6" name="Title 1"/>
          <p:cNvSpPr>
            <a:spLocks noGrp="1"/>
          </p:cNvSpPr>
          <p:nvPr>
            <p:ph type="title"/>
          </p:nvPr>
        </p:nvSpPr>
        <p:spPr>
          <a:xfrm>
            <a:off x="540327" y="662565"/>
            <a:ext cx="7620000" cy="584344"/>
          </a:xfrm>
        </p:spPr>
        <p:txBody>
          <a:bodyPr>
            <a:normAutofit/>
          </a:bodyPr>
          <a:lstStyle/>
          <a:p>
            <a:r>
              <a:rPr lang="en-US" dirty="0"/>
              <a:t>MMDA Adopted Policy Objectives for 2022</a:t>
            </a:r>
          </a:p>
        </p:txBody>
      </p:sp>
      <p:graphicFrame>
        <p:nvGraphicFramePr>
          <p:cNvPr id="7" name="Table 6"/>
          <p:cNvGraphicFramePr>
            <a:graphicFrameLocks noGrp="1"/>
          </p:cNvGraphicFramePr>
          <p:nvPr>
            <p:extLst>
              <p:ext uri="{D42A27DB-BD31-4B8C-83A1-F6EECF244321}">
                <p14:modId xmlns:p14="http://schemas.microsoft.com/office/powerpoint/2010/main" val="3130446150"/>
              </p:ext>
            </p:extLst>
          </p:nvPr>
        </p:nvGraphicFramePr>
        <p:xfrm>
          <a:off x="484899" y="1336959"/>
          <a:ext cx="7772400" cy="5173443"/>
        </p:xfrm>
        <a:graphic>
          <a:graphicData uri="http://schemas.openxmlformats.org/drawingml/2006/table">
            <a:tbl>
              <a:tblPr firstRow="1" bandRow="1">
                <a:tableStyleId>{5C22544A-7EE6-4342-B048-85BDC9FD1C3A}</a:tableStyleId>
              </a:tblPr>
              <a:tblGrid>
                <a:gridCol w="2784764">
                  <a:extLst>
                    <a:ext uri="{9D8B030D-6E8A-4147-A177-3AD203B41FA5}">
                      <a16:colId xmlns:a16="http://schemas.microsoft.com/office/drawing/2014/main" val="2414576586"/>
                    </a:ext>
                  </a:extLst>
                </a:gridCol>
                <a:gridCol w="2369127">
                  <a:extLst>
                    <a:ext uri="{9D8B030D-6E8A-4147-A177-3AD203B41FA5}">
                      <a16:colId xmlns:a16="http://schemas.microsoft.com/office/drawing/2014/main" val="2850597969"/>
                    </a:ext>
                  </a:extLst>
                </a:gridCol>
                <a:gridCol w="2618509">
                  <a:extLst>
                    <a:ext uri="{9D8B030D-6E8A-4147-A177-3AD203B41FA5}">
                      <a16:colId xmlns:a16="http://schemas.microsoft.com/office/drawing/2014/main" val="3246874931"/>
                    </a:ext>
                  </a:extLst>
                </a:gridCol>
              </a:tblGrid>
              <a:tr h="1011679">
                <a:tc>
                  <a:txBody>
                    <a:bodyPr/>
                    <a:lstStyle/>
                    <a:p>
                      <a:r>
                        <a:rPr lang="en-US" sz="1800" dirty="0"/>
                        <a:t>FOCUS AREA</a:t>
                      </a:r>
                    </a:p>
                  </a:txBody>
                  <a:tcPr/>
                </a:tc>
                <a:tc>
                  <a:txBody>
                    <a:bodyPr/>
                    <a:lstStyle/>
                    <a:p>
                      <a:r>
                        <a:rPr lang="en-US" sz="1800" dirty="0"/>
                        <a:t>ADOPTED</a:t>
                      </a:r>
                      <a:r>
                        <a:rPr lang="en-US" sz="1800" baseline="0" dirty="0"/>
                        <a:t> </a:t>
                      </a:r>
                      <a:r>
                        <a:rPr lang="en-US" sz="1800" dirty="0"/>
                        <a:t>POLICY OBJECTIVE</a:t>
                      </a:r>
                    </a:p>
                  </a:txBody>
                  <a:tcPr/>
                </a:tc>
                <a:tc>
                  <a:txBody>
                    <a:bodyPr/>
                    <a:lstStyle/>
                    <a:p>
                      <a:r>
                        <a:rPr lang="en-US" sz="1800" dirty="0"/>
                        <a:t>BUDGET ALLOCATION</a:t>
                      </a:r>
                    </a:p>
                  </a:txBody>
                  <a:tcPr/>
                </a:tc>
                <a:extLst>
                  <a:ext uri="{0D108BD9-81ED-4DB2-BD59-A6C34878D82A}">
                    <a16:rowId xmlns:a16="http://schemas.microsoft.com/office/drawing/2014/main" val="4035702051"/>
                  </a:ext>
                </a:extLst>
              </a:tr>
              <a:tr h="578102">
                <a:tc rowSpan="2">
                  <a:txBody>
                    <a:bodyPr/>
                    <a:lstStyle/>
                    <a:p>
                      <a:pPr algn="l" fontAlgn="ctr"/>
                      <a:r>
                        <a:rPr lang="en-US" sz="1500" b="0" i="0" kern="1200" dirty="0">
                          <a:solidFill>
                            <a:schemeClr val="dk1"/>
                          </a:solidFill>
                          <a:latin typeface="Arial"/>
                          <a:ea typeface="Tahoma" pitchFamily="34" charset="0"/>
                          <a:cs typeface="Arial"/>
                        </a:rPr>
                        <a:t>Education And Training</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Enhance Inclusive And Equitable Access To, And Participation In Quality Education At All Levels </a:t>
                      </a:r>
                    </a:p>
                  </a:txBody>
                  <a:tcPr marL="6363" marR="6363" marT="6363" marB="0" anchor="ctr"/>
                </a:tc>
                <a:tc>
                  <a:txBody>
                    <a:bodyPr/>
                    <a:lstStyle/>
                    <a:p>
                      <a:r>
                        <a:rPr lang="en-US" sz="1800" dirty="0"/>
                        <a:t>4,473,634.01</a:t>
                      </a:r>
                    </a:p>
                  </a:txBody>
                  <a:tcPr/>
                </a:tc>
                <a:extLst>
                  <a:ext uri="{0D108BD9-81ED-4DB2-BD59-A6C34878D82A}">
                    <a16:rowId xmlns:a16="http://schemas.microsoft.com/office/drawing/2014/main" val="3869063521"/>
                  </a:ext>
                </a:extLst>
              </a:tr>
              <a:tr h="1007631">
                <a:tc vMerge="1">
                  <a:txBody>
                    <a:bodyPr/>
                    <a:lstStyle/>
                    <a:p>
                      <a:endParaRPr lang="en-US"/>
                    </a:p>
                  </a:txBody>
                  <a:tcPr/>
                </a:tc>
                <a:tc>
                  <a:txBody>
                    <a:bodyPr/>
                    <a:lstStyle/>
                    <a:p>
                      <a:pPr algn="l" fontAlgn="ctr"/>
                      <a:r>
                        <a:rPr lang="en-US" sz="1500" b="0" i="0" kern="1200" dirty="0">
                          <a:solidFill>
                            <a:schemeClr val="dk1"/>
                          </a:solidFill>
                          <a:latin typeface="Arial"/>
                          <a:ea typeface="Tahoma" pitchFamily="34" charset="0"/>
                          <a:cs typeface="Arial"/>
                        </a:rPr>
                        <a:t> Strengthen School Management Systems</a:t>
                      </a:r>
                    </a:p>
                  </a:txBody>
                  <a:tcPr marL="6363" marR="6363" marT="6363" marB="0" anchor="ctr"/>
                </a:tc>
                <a:tc>
                  <a:txBody>
                    <a:bodyPr/>
                    <a:lstStyle/>
                    <a:p>
                      <a:r>
                        <a:rPr lang="en-US" sz="1800" dirty="0"/>
                        <a:t>473,367.73</a:t>
                      </a:r>
                    </a:p>
                  </a:txBody>
                  <a:tcPr/>
                </a:tc>
                <a:extLst>
                  <a:ext uri="{0D108BD9-81ED-4DB2-BD59-A6C34878D82A}">
                    <a16:rowId xmlns:a16="http://schemas.microsoft.com/office/drawing/2014/main" val="4088360100"/>
                  </a:ext>
                </a:extLst>
              </a:tr>
              <a:tr h="1312607">
                <a:tc rowSpan="2">
                  <a:txBody>
                    <a:bodyPr/>
                    <a:lstStyle/>
                    <a:p>
                      <a:pPr algn="l" fontAlgn="ctr"/>
                      <a:r>
                        <a:rPr lang="en-US" sz="1500" b="0" i="0" kern="1200" dirty="0">
                          <a:solidFill>
                            <a:schemeClr val="dk1"/>
                          </a:solidFill>
                          <a:latin typeface="Arial"/>
                          <a:ea typeface="Tahoma" pitchFamily="34" charset="0"/>
                          <a:cs typeface="Arial"/>
                        </a:rPr>
                        <a:t>Health And Health Services</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Ensure Reduction Of New </a:t>
                      </a:r>
                      <a:r>
                        <a:rPr lang="en-US" sz="1500" b="0" i="0" kern="1200" dirty="0" err="1">
                          <a:solidFill>
                            <a:schemeClr val="dk1"/>
                          </a:solidFill>
                          <a:latin typeface="Arial"/>
                          <a:ea typeface="Tahoma" pitchFamily="34" charset="0"/>
                          <a:cs typeface="Arial"/>
                        </a:rPr>
                        <a:t>Hiv</a:t>
                      </a:r>
                      <a:r>
                        <a:rPr lang="en-US" sz="1500" b="0" i="0" kern="1200" dirty="0">
                          <a:solidFill>
                            <a:schemeClr val="dk1"/>
                          </a:solidFill>
                          <a:latin typeface="Arial"/>
                          <a:ea typeface="Tahoma" pitchFamily="34" charset="0"/>
                          <a:cs typeface="Arial"/>
                        </a:rPr>
                        <a:t>, Aids/</a:t>
                      </a:r>
                      <a:r>
                        <a:rPr lang="en-US" sz="1500" b="0" i="0" kern="1200" dirty="0" err="1">
                          <a:solidFill>
                            <a:schemeClr val="dk1"/>
                          </a:solidFill>
                          <a:latin typeface="Arial"/>
                          <a:ea typeface="Tahoma" pitchFamily="34" charset="0"/>
                          <a:cs typeface="Arial"/>
                        </a:rPr>
                        <a:t>Stis</a:t>
                      </a:r>
                      <a:r>
                        <a:rPr lang="en-US" sz="1500" b="0" i="0" kern="1200" dirty="0">
                          <a:solidFill>
                            <a:schemeClr val="dk1"/>
                          </a:solidFill>
                          <a:latin typeface="Arial"/>
                          <a:ea typeface="Tahoma" pitchFamily="34" charset="0"/>
                          <a:cs typeface="Arial"/>
                        </a:rPr>
                        <a:t> And Other Infections, Especially Among Vulnerable Groups</a:t>
                      </a:r>
                    </a:p>
                  </a:txBody>
                  <a:tcPr marL="6363" marR="6363" marT="6363" marB="0" anchor="ctr"/>
                </a:tc>
                <a:tc>
                  <a:txBody>
                    <a:bodyPr/>
                    <a:lstStyle/>
                    <a:p>
                      <a:r>
                        <a:rPr lang="en-US" sz="1800" dirty="0"/>
                        <a:t>1,000,727.73</a:t>
                      </a:r>
                    </a:p>
                  </a:txBody>
                  <a:tcPr/>
                </a:tc>
                <a:extLst>
                  <a:ext uri="{0D108BD9-81ED-4DB2-BD59-A6C34878D82A}">
                    <a16:rowId xmlns:a16="http://schemas.microsoft.com/office/drawing/2014/main" val="3057029261"/>
                  </a:ext>
                </a:extLst>
              </a:tr>
              <a:tr h="586132">
                <a:tc vMerge="1">
                  <a:txBody>
                    <a:bodyPr/>
                    <a:lstStyle/>
                    <a:p>
                      <a:endParaRPr lang="en-US"/>
                    </a:p>
                  </a:txBody>
                  <a:tcPr/>
                </a:tc>
                <a:tc>
                  <a:txBody>
                    <a:bodyPr/>
                    <a:lstStyle/>
                    <a:p>
                      <a:pPr algn="l" fontAlgn="ctr"/>
                      <a:r>
                        <a:rPr lang="en-US" sz="1500" b="0" i="0" kern="1200" dirty="0">
                          <a:solidFill>
                            <a:schemeClr val="dk1"/>
                          </a:solidFill>
                          <a:latin typeface="Arial"/>
                          <a:ea typeface="Tahoma" pitchFamily="34" charset="0"/>
                          <a:cs typeface="Arial"/>
                        </a:rPr>
                        <a:t>Ensure Affordable, Equitable, Easily Accessible And Universal Health Coverage (</a:t>
                      </a:r>
                      <a:r>
                        <a:rPr lang="en-US" sz="1500" b="0" i="0" kern="1200" dirty="0" err="1">
                          <a:solidFill>
                            <a:schemeClr val="dk1"/>
                          </a:solidFill>
                          <a:latin typeface="Arial"/>
                          <a:ea typeface="Tahoma" pitchFamily="34" charset="0"/>
                          <a:cs typeface="Arial"/>
                        </a:rPr>
                        <a:t>Uhc</a:t>
                      </a:r>
                      <a:r>
                        <a:rPr lang="en-US" sz="1500" b="0" i="0" kern="1200" dirty="0">
                          <a:solidFill>
                            <a:schemeClr val="dk1"/>
                          </a:solidFill>
                          <a:latin typeface="Arial"/>
                          <a:ea typeface="Tahoma" pitchFamily="34" charset="0"/>
                          <a:cs typeface="Arial"/>
                        </a:rPr>
                        <a:t>)</a:t>
                      </a:r>
                    </a:p>
                  </a:txBody>
                  <a:tcPr marL="6363" marR="6363" marT="6363" marB="0" anchor="ctr"/>
                </a:tc>
                <a:tc>
                  <a:txBody>
                    <a:bodyPr/>
                    <a:lstStyle/>
                    <a:p>
                      <a:r>
                        <a:rPr lang="en-US" sz="1800" dirty="0"/>
                        <a:t>350,000.00</a:t>
                      </a:r>
                    </a:p>
                  </a:txBody>
                  <a:tcPr/>
                </a:tc>
                <a:extLst>
                  <a:ext uri="{0D108BD9-81ED-4DB2-BD59-A6C34878D82A}">
                    <a16:rowId xmlns:a16="http://schemas.microsoft.com/office/drawing/2014/main" val="221272228"/>
                  </a:ext>
                </a:extLst>
              </a:tr>
            </a:tbl>
          </a:graphicData>
        </a:graphic>
      </p:graphicFrame>
    </p:spTree>
    <p:extLst>
      <p:ext uri="{BB962C8B-B14F-4D97-AF65-F5344CB8AC3E}">
        <p14:creationId xmlns:p14="http://schemas.microsoft.com/office/powerpoint/2010/main" val="413445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38</a:t>
            </a:fld>
            <a:endParaRPr lang="en-GB"/>
          </a:p>
        </p:txBody>
      </p:sp>
      <p:sp>
        <p:nvSpPr>
          <p:cNvPr id="6" name="Title 1"/>
          <p:cNvSpPr>
            <a:spLocks noGrp="1"/>
          </p:cNvSpPr>
          <p:nvPr>
            <p:ph type="title"/>
          </p:nvPr>
        </p:nvSpPr>
        <p:spPr>
          <a:xfrm>
            <a:off x="484899" y="279107"/>
            <a:ext cx="7620000" cy="584344"/>
          </a:xfrm>
        </p:spPr>
        <p:txBody>
          <a:bodyPr>
            <a:normAutofit/>
          </a:bodyPr>
          <a:lstStyle/>
          <a:p>
            <a:r>
              <a:rPr lang="en-US" dirty="0"/>
              <a:t>MMDA Adopted Policy Objectives for 2022</a:t>
            </a:r>
          </a:p>
        </p:txBody>
      </p:sp>
      <p:graphicFrame>
        <p:nvGraphicFramePr>
          <p:cNvPr id="7" name="Table 6"/>
          <p:cNvGraphicFramePr>
            <a:graphicFrameLocks noGrp="1"/>
          </p:cNvGraphicFramePr>
          <p:nvPr>
            <p:extLst>
              <p:ext uri="{D42A27DB-BD31-4B8C-83A1-F6EECF244321}">
                <p14:modId xmlns:p14="http://schemas.microsoft.com/office/powerpoint/2010/main" val="4060103019"/>
              </p:ext>
            </p:extLst>
          </p:nvPr>
        </p:nvGraphicFramePr>
        <p:xfrm>
          <a:off x="408699" y="863452"/>
          <a:ext cx="7772400" cy="5902943"/>
        </p:xfrm>
        <a:graphic>
          <a:graphicData uri="http://schemas.openxmlformats.org/drawingml/2006/table">
            <a:tbl>
              <a:tblPr firstRow="1" bandRow="1">
                <a:tableStyleId>{5C22544A-7EE6-4342-B048-85BDC9FD1C3A}</a:tableStyleId>
              </a:tblPr>
              <a:tblGrid>
                <a:gridCol w="2784764">
                  <a:extLst>
                    <a:ext uri="{9D8B030D-6E8A-4147-A177-3AD203B41FA5}">
                      <a16:colId xmlns:a16="http://schemas.microsoft.com/office/drawing/2014/main" val="2414576586"/>
                    </a:ext>
                  </a:extLst>
                </a:gridCol>
                <a:gridCol w="2369127">
                  <a:extLst>
                    <a:ext uri="{9D8B030D-6E8A-4147-A177-3AD203B41FA5}">
                      <a16:colId xmlns:a16="http://schemas.microsoft.com/office/drawing/2014/main" val="2850597969"/>
                    </a:ext>
                  </a:extLst>
                </a:gridCol>
                <a:gridCol w="2618509">
                  <a:extLst>
                    <a:ext uri="{9D8B030D-6E8A-4147-A177-3AD203B41FA5}">
                      <a16:colId xmlns:a16="http://schemas.microsoft.com/office/drawing/2014/main" val="3246874931"/>
                    </a:ext>
                  </a:extLst>
                </a:gridCol>
              </a:tblGrid>
              <a:tr h="954193">
                <a:tc>
                  <a:txBody>
                    <a:bodyPr/>
                    <a:lstStyle/>
                    <a:p>
                      <a:r>
                        <a:rPr lang="en-US" sz="1800" dirty="0"/>
                        <a:t>FOCUS AREA</a:t>
                      </a:r>
                    </a:p>
                  </a:txBody>
                  <a:tcPr/>
                </a:tc>
                <a:tc>
                  <a:txBody>
                    <a:bodyPr/>
                    <a:lstStyle/>
                    <a:p>
                      <a:r>
                        <a:rPr lang="en-US" sz="1800" dirty="0"/>
                        <a:t>ADOPTED</a:t>
                      </a:r>
                      <a:r>
                        <a:rPr lang="en-US" sz="1800" baseline="0" dirty="0"/>
                        <a:t> </a:t>
                      </a:r>
                      <a:r>
                        <a:rPr lang="en-US" sz="1800" dirty="0"/>
                        <a:t>POLICY OBJECTIVE</a:t>
                      </a:r>
                    </a:p>
                  </a:txBody>
                  <a:tcPr/>
                </a:tc>
                <a:tc>
                  <a:txBody>
                    <a:bodyPr/>
                    <a:lstStyle/>
                    <a:p>
                      <a:r>
                        <a:rPr lang="en-US" sz="1800" dirty="0"/>
                        <a:t>BUDGET ALLOCATION</a:t>
                      </a:r>
                    </a:p>
                  </a:txBody>
                  <a:tcPr/>
                </a:tc>
                <a:extLst>
                  <a:ext uri="{0D108BD9-81ED-4DB2-BD59-A6C34878D82A}">
                    <a16:rowId xmlns:a16="http://schemas.microsoft.com/office/drawing/2014/main" val="4035702051"/>
                  </a:ext>
                </a:extLst>
              </a:tr>
              <a:tr h="1171199">
                <a:tc>
                  <a:txBody>
                    <a:bodyPr/>
                    <a:lstStyle/>
                    <a:p>
                      <a:pPr algn="l" fontAlgn="ctr"/>
                      <a:r>
                        <a:rPr lang="en-US" sz="1400" b="0" i="0" u="none" strike="noStrike" dirty="0">
                          <a:effectLst/>
                          <a:latin typeface="Tahoma" pitchFamily="34" charset="0"/>
                          <a:ea typeface="Tahoma" pitchFamily="34" charset="0"/>
                          <a:cs typeface="Tahoma" pitchFamily="34" charset="0"/>
                        </a:rPr>
                        <a:t>Child And Family Welfare</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363" marR="6363" marT="6363" marB="0" anchor="ctr"/>
                </a:tc>
                <a:tc>
                  <a:txBody>
                    <a:bodyPr/>
                    <a:lstStyle/>
                    <a:p>
                      <a:pPr algn="l" fontAlgn="ctr"/>
                      <a:r>
                        <a:rPr lang="en-US" sz="1400" b="0" i="0" u="none" strike="noStrike" dirty="0">
                          <a:effectLst/>
                          <a:latin typeface="Tahoma" pitchFamily="34" charset="0"/>
                          <a:ea typeface="Tahoma" pitchFamily="34" charset="0"/>
                          <a:cs typeface="Tahoma" pitchFamily="34" charset="0"/>
                        </a:rPr>
                        <a:t>Ensure Effective Child Protection And Family Welfare System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363" marR="6363" marT="6363" marB="0" anchor="ctr"/>
                </a:tc>
                <a:tc>
                  <a:txBody>
                    <a:bodyPr/>
                    <a:lstStyle/>
                    <a:p>
                      <a:r>
                        <a:rPr lang="en-US" sz="1800" dirty="0"/>
                        <a:t>30,000.00</a:t>
                      </a:r>
                    </a:p>
                  </a:txBody>
                  <a:tcPr/>
                </a:tc>
                <a:extLst>
                  <a:ext uri="{0D108BD9-81ED-4DB2-BD59-A6C34878D82A}">
                    <a16:rowId xmlns:a16="http://schemas.microsoft.com/office/drawing/2014/main" val="4088360100"/>
                  </a:ext>
                </a:extLst>
              </a:tr>
              <a:tr h="1098798">
                <a:tc>
                  <a:txBody>
                    <a:bodyPr/>
                    <a:lstStyle/>
                    <a:p>
                      <a:pPr algn="l" fontAlgn="ctr"/>
                      <a:r>
                        <a:rPr lang="en-US" sz="1400" b="0" i="0" u="none" strike="noStrike" dirty="0">
                          <a:effectLst/>
                          <a:latin typeface="Tahoma" pitchFamily="34" charset="0"/>
                          <a:ea typeface="Tahoma" pitchFamily="34" charset="0"/>
                          <a:cs typeface="Tahoma" pitchFamily="34" charset="0"/>
                        </a:rPr>
                        <a:t>Employment And Decent Work</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363" marR="6363" marT="6363" marB="0" anchor="ctr"/>
                </a:tc>
                <a:tc>
                  <a:txBody>
                    <a:bodyPr/>
                    <a:lstStyle/>
                    <a:p>
                      <a:pPr algn="l" fontAlgn="ctr"/>
                      <a:r>
                        <a:rPr lang="en-US" sz="1400" b="0" i="0" u="none" strike="noStrike" dirty="0">
                          <a:effectLst/>
                          <a:latin typeface="Tahoma" pitchFamily="34" charset="0"/>
                          <a:ea typeface="Tahoma" pitchFamily="34" charset="0"/>
                          <a:cs typeface="Tahoma" pitchFamily="34" charset="0"/>
                        </a:rPr>
                        <a:t>Promote The Creation Of Decent Jobs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363" marR="6363" marT="6363" marB="0" anchor="ctr"/>
                </a:tc>
                <a:tc>
                  <a:txBody>
                    <a:bodyPr/>
                    <a:lstStyle/>
                    <a:p>
                      <a:r>
                        <a:rPr lang="en-US" sz="1800" dirty="0"/>
                        <a:t>15,000.00</a:t>
                      </a:r>
                    </a:p>
                  </a:txBody>
                  <a:tcPr/>
                </a:tc>
                <a:extLst>
                  <a:ext uri="{0D108BD9-81ED-4DB2-BD59-A6C34878D82A}">
                    <a16:rowId xmlns:a16="http://schemas.microsoft.com/office/drawing/2014/main" val="3057029261"/>
                  </a:ext>
                </a:extLst>
              </a:tr>
              <a:tr h="1398758">
                <a:tc>
                  <a:txBody>
                    <a:bodyPr/>
                    <a:lstStyle/>
                    <a:p>
                      <a:pPr algn="l" fontAlgn="ctr"/>
                      <a:r>
                        <a:rPr lang="en-US" sz="1500" b="0" i="0" kern="1200" dirty="0">
                          <a:solidFill>
                            <a:schemeClr val="dk1"/>
                          </a:solidFill>
                          <a:latin typeface="Arial"/>
                          <a:ea typeface="Tahoma" pitchFamily="34" charset="0"/>
                          <a:cs typeface="Arial"/>
                        </a:rPr>
                        <a:t>Industrial Transformation</a:t>
                      </a:r>
                    </a:p>
                  </a:txBody>
                  <a:tcPr marL="6363" marR="6363" marT="6363" marB="0" anchor="ctr"/>
                </a:tc>
                <a:tc>
                  <a:txBody>
                    <a:bodyPr/>
                    <a:lstStyle/>
                    <a:p>
                      <a:pPr algn="l" fontAlgn="ctr"/>
                      <a:r>
                        <a:rPr lang="en-US" sz="1500" b="0" i="0" kern="1200" dirty="0">
                          <a:solidFill>
                            <a:schemeClr val="dk1"/>
                          </a:solidFill>
                          <a:latin typeface="Arial"/>
                          <a:ea typeface="Tahoma" pitchFamily="34" charset="0"/>
                          <a:cs typeface="Arial"/>
                        </a:rPr>
                        <a:t>Ensure Energy Availability And Reliability</a:t>
                      </a:r>
                    </a:p>
                  </a:txBody>
                  <a:tcPr marL="6363" marR="6363" marT="6363" marB="0" anchor="ctr"/>
                </a:tc>
                <a:tc>
                  <a:txBody>
                    <a:bodyPr/>
                    <a:lstStyle/>
                    <a:p>
                      <a:r>
                        <a:rPr lang="en-US" sz="1800" dirty="0"/>
                        <a:t>10,000.00</a:t>
                      </a:r>
                    </a:p>
                  </a:txBody>
                  <a:tcPr/>
                </a:tc>
                <a:extLst>
                  <a:ext uri="{0D108BD9-81ED-4DB2-BD59-A6C34878D82A}">
                    <a16:rowId xmlns:a16="http://schemas.microsoft.com/office/drawing/2014/main" val="3879554081"/>
                  </a:ext>
                </a:extLst>
              </a:tr>
              <a:tr h="1279995">
                <a:tc>
                  <a:txBody>
                    <a:bodyPr/>
                    <a:lstStyle/>
                    <a:p>
                      <a:pPr algn="l" fontAlgn="ctr"/>
                      <a:r>
                        <a:rPr lang="en-US" sz="1500" b="1" i="0" kern="1200" dirty="0">
                          <a:solidFill>
                            <a:schemeClr val="dk1"/>
                          </a:solidFill>
                          <a:latin typeface="Arial"/>
                          <a:ea typeface="Tahoma" pitchFamily="34" charset="0"/>
                          <a:cs typeface="Arial"/>
                        </a:rPr>
                        <a:t>TOTAL</a:t>
                      </a:r>
                    </a:p>
                  </a:txBody>
                  <a:tcPr marL="6363" marR="6363" marT="6363" marB="0" anchor="ctr"/>
                </a:tc>
                <a:tc>
                  <a:txBody>
                    <a:bodyPr/>
                    <a:lstStyle/>
                    <a:p>
                      <a:pPr algn="l" fontAlgn="ctr"/>
                      <a:endParaRPr lang="en-US" sz="1500" b="1" i="0" kern="1200" dirty="0">
                        <a:solidFill>
                          <a:schemeClr val="dk1"/>
                        </a:solidFill>
                        <a:latin typeface="Arial"/>
                        <a:ea typeface="Tahoma" pitchFamily="34" charset="0"/>
                        <a:cs typeface="Arial"/>
                      </a:endParaRPr>
                    </a:p>
                  </a:txBody>
                  <a:tcPr marL="6363" marR="6363" marT="6363" marB="0" anchor="ctr"/>
                </a:tc>
                <a:tc>
                  <a:txBody>
                    <a:bodyPr/>
                    <a:lstStyle/>
                    <a:p>
                      <a:r>
                        <a:rPr lang="en-US" sz="1800" b="1" dirty="0"/>
                        <a:t>10,604,038.68</a:t>
                      </a:r>
                    </a:p>
                  </a:txBody>
                  <a:tcPr/>
                </a:tc>
                <a:extLst>
                  <a:ext uri="{0D108BD9-81ED-4DB2-BD59-A6C34878D82A}">
                    <a16:rowId xmlns:a16="http://schemas.microsoft.com/office/drawing/2014/main" val="3716127655"/>
                  </a:ext>
                </a:extLst>
              </a:tr>
            </a:tbl>
          </a:graphicData>
        </a:graphic>
      </p:graphicFrame>
    </p:spTree>
    <p:extLst>
      <p:ext uri="{BB962C8B-B14F-4D97-AF65-F5344CB8AC3E}">
        <p14:creationId xmlns:p14="http://schemas.microsoft.com/office/powerpoint/2010/main" val="256098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39</a:t>
            </a:fld>
            <a:endParaRPr lang="en-GB"/>
          </a:p>
        </p:txBody>
      </p:sp>
      <p:sp>
        <p:nvSpPr>
          <p:cNvPr id="6" name="Title 1"/>
          <p:cNvSpPr>
            <a:spLocks noGrp="1"/>
          </p:cNvSpPr>
          <p:nvPr>
            <p:ph type="title"/>
          </p:nvPr>
        </p:nvSpPr>
        <p:spPr>
          <a:xfrm>
            <a:off x="1011382" y="-221673"/>
            <a:ext cx="7675417" cy="1620983"/>
          </a:xfrm>
        </p:spPr>
        <p:txBody>
          <a:bodyPr>
            <a:normAutofit/>
          </a:bodyPr>
          <a:lstStyle/>
          <a:p>
            <a:pPr algn="l"/>
            <a:r>
              <a:rPr lang="en-US" dirty="0"/>
              <a:t/>
            </a:r>
            <a:br>
              <a:rPr lang="en-US" dirty="0"/>
            </a:br>
            <a:r>
              <a:rPr lang="en-US" sz="2900" b="1" dirty="0">
                <a:latin typeface="Century Gothic" panose="020B0502020202020204" pitchFamily="34" charset="0"/>
              </a:rPr>
              <a:t>Policy Outcome Indicators and Targets</a:t>
            </a:r>
            <a:r>
              <a:rPr lang="en-US" dirty="0"/>
              <a:t/>
            </a:r>
            <a:br>
              <a:rPr lang="en-US" dirty="0"/>
            </a:b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621046101"/>
              </p:ext>
            </p:extLst>
          </p:nvPr>
        </p:nvGraphicFramePr>
        <p:xfrm>
          <a:off x="147483" y="631096"/>
          <a:ext cx="8878528" cy="5989307"/>
        </p:xfrm>
        <a:graphic>
          <a:graphicData uri="http://schemas.openxmlformats.org/drawingml/2006/table">
            <a:tbl>
              <a:tblPr firstRow="1" firstCol="1" bandRow="1"/>
              <a:tblGrid>
                <a:gridCol w="858719">
                  <a:extLst>
                    <a:ext uri="{9D8B030D-6E8A-4147-A177-3AD203B41FA5}">
                      <a16:colId xmlns:a16="http://schemas.microsoft.com/office/drawing/2014/main" val="20000"/>
                    </a:ext>
                  </a:extLst>
                </a:gridCol>
                <a:gridCol w="1165402">
                  <a:extLst>
                    <a:ext uri="{9D8B030D-6E8A-4147-A177-3AD203B41FA5}">
                      <a16:colId xmlns:a16="http://schemas.microsoft.com/office/drawing/2014/main" val="20001"/>
                    </a:ext>
                  </a:extLst>
                </a:gridCol>
                <a:gridCol w="736044">
                  <a:extLst>
                    <a:ext uri="{9D8B030D-6E8A-4147-A177-3AD203B41FA5}">
                      <a16:colId xmlns:a16="http://schemas.microsoft.com/office/drawing/2014/main" val="20002"/>
                    </a:ext>
                  </a:extLst>
                </a:gridCol>
                <a:gridCol w="843383">
                  <a:extLst>
                    <a:ext uri="{9D8B030D-6E8A-4147-A177-3AD203B41FA5}">
                      <a16:colId xmlns:a16="http://schemas.microsoft.com/office/drawing/2014/main" val="20003"/>
                    </a:ext>
                  </a:extLst>
                </a:gridCol>
                <a:gridCol w="717768">
                  <a:extLst>
                    <a:ext uri="{9D8B030D-6E8A-4147-A177-3AD203B41FA5}">
                      <a16:colId xmlns:a16="http://schemas.microsoft.com/office/drawing/2014/main" val="20004"/>
                    </a:ext>
                  </a:extLst>
                </a:gridCol>
                <a:gridCol w="585643">
                  <a:extLst>
                    <a:ext uri="{9D8B030D-6E8A-4147-A177-3AD203B41FA5}">
                      <a16:colId xmlns:a16="http://schemas.microsoft.com/office/drawing/2014/main" val="20005"/>
                    </a:ext>
                  </a:extLst>
                </a:gridCol>
                <a:gridCol w="643569">
                  <a:extLst>
                    <a:ext uri="{9D8B030D-6E8A-4147-A177-3AD203B41FA5}">
                      <a16:colId xmlns:a16="http://schemas.microsoft.com/office/drawing/2014/main" val="2222720547"/>
                    </a:ext>
                  </a:extLst>
                </a:gridCol>
                <a:gridCol w="675176">
                  <a:extLst>
                    <a:ext uri="{9D8B030D-6E8A-4147-A177-3AD203B41FA5}">
                      <a16:colId xmlns:a16="http://schemas.microsoft.com/office/drawing/2014/main" val="580713123"/>
                    </a:ext>
                  </a:extLst>
                </a:gridCol>
                <a:gridCol w="653685">
                  <a:extLst>
                    <a:ext uri="{9D8B030D-6E8A-4147-A177-3AD203B41FA5}">
                      <a16:colId xmlns:a16="http://schemas.microsoft.com/office/drawing/2014/main" val="1037503766"/>
                    </a:ext>
                  </a:extLst>
                </a:gridCol>
                <a:gridCol w="646780">
                  <a:extLst>
                    <a:ext uri="{9D8B030D-6E8A-4147-A177-3AD203B41FA5}">
                      <a16:colId xmlns:a16="http://schemas.microsoft.com/office/drawing/2014/main" val="3951569843"/>
                    </a:ext>
                  </a:extLst>
                </a:gridCol>
                <a:gridCol w="674432">
                  <a:extLst>
                    <a:ext uri="{9D8B030D-6E8A-4147-A177-3AD203B41FA5}">
                      <a16:colId xmlns:a16="http://schemas.microsoft.com/office/drawing/2014/main" val="2339284447"/>
                    </a:ext>
                  </a:extLst>
                </a:gridCol>
                <a:gridCol w="677927">
                  <a:extLst>
                    <a:ext uri="{9D8B030D-6E8A-4147-A177-3AD203B41FA5}">
                      <a16:colId xmlns:a16="http://schemas.microsoft.com/office/drawing/2014/main" val="297393426"/>
                    </a:ext>
                  </a:extLst>
                </a:gridCol>
              </a:tblGrid>
              <a:tr h="953081">
                <a:tc rowSpan="2">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Outcome Indicator Description</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 of Measurement</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Baseline (2019)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Previous year (2020)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 year (2021)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Budget</a:t>
                      </a:r>
                      <a:r>
                        <a:rPr lang="en-GB" sz="14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year (2022)</a:t>
                      </a: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Indicative year (2023)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14350" rtl="0" eaLnBrk="1" fontAlgn="auto" latinLnBrk="0" hangingPunct="1">
                        <a:lnSpc>
                          <a:spcPct val="115000"/>
                        </a:lnSpc>
                        <a:spcBef>
                          <a:spcPts val="0"/>
                        </a:spcBef>
                        <a:spcAft>
                          <a:spcPts val="0"/>
                        </a:spcAft>
                        <a:buClrTx/>
                        <a:buSzTx/>
                        <a:buFontTx/>
                        <a:buNone/>
                        <a:tabLst/>
                        <a:defRPr/>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Indicative year (2024)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14350" rtl="0" eaLnBrk="1" fontAlgn="auto" latinLnBrk="0" hangingPunct="1">
                        <a:lnSpc>
                          <a:spcPct val="115000"/>
                        </a:lnSpc>
                        <a:spcBef>
                          <a:spcPts val="0"/>
                        </a:spcBef>
                        <a:spcAft>
                          <a:spcPts val="0"/>
                        </a:spcAft>
                        <a:buClrTx/>
                        <a:buSzTx/>
                        <a:buFontTx/>
                        <a:buNone/>
                        <a:tabLst/>
                        <a:defRPr/>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Indicative year (2025)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308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Target</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Actual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Actual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Actual as at July</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14350" rtl="0" eaLnBrk="1" fontAlgn="auto" latinLnBrk="0" hangingPunct="1">
                        <a:lnSpc>
                          <a:spcPct val="115000"/>
                        </a:lnSpc>
                        <a:spcBef>
                          <a:spcPts val="0"/>
                        </a:spcBef>
                        <a:spcAft>
                          <a:spcPts val="0"/>
                        </a:spcAft>
                        <a:buClrTx/>
                        <a:buSzTx/>
                        <a:buFontTx/>
                        <a:buNone/>
                        <a:tabLst/>
                        <a:defRPr/>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p>
                    <a:p>
                      <a:pPr marL="0" marR="0" algn="ctr">
                        <a:lnSpc>
                          <a:spcPct val="115000"/>
                        </a:lnSpc>
                        <a:spcBef>
                          <a:spcPts val="0"/>
                        </a:spcBef>
                        <a:spcAft>
                          <a:spcPts val="0"/>
                        </a:spcAft>
                      </a:pP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14350" rtl="0" eaLnBrk="1" fontAlgn="auto" latinLnBrk="0" hangingPunct="1">
                        <a:lnSpc>
                          <a:spcPct val="115000"/>
                        </a:lnSpc>
                        <a:spcBef>
                          <a:spcPts val="0"/>
                        </a:spcBef>
                        <a:spcAft>
                          <a:spcPts val="0"/>
                        </a:spcAft>
                        <a:buClrTx/>
                        <a:buSzTx/>
                        <a:buFontTx/>
                        <a:buNone/>
                        <a:tabLst/>
                        <a:defRPr/>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p>
                    <a:p>
                      <a:pPr marL="0" marR="0" algn="ctr">
                        <a:lnSpc>
                          <a:spcPct val="115000"/>
                        </a:lnSpc>
                        <a:spcBef>
                          <a:spcPts val="0"/>
                        </a:spcBef>
                        <a:spcAft>
                          <a:spcPts val="0"/>
                        </a:spcAft>
                      </a:pP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514350" rtl="0" eaLnBrk="1" fontAlgn="auto" latinLnBrk="0" hangingPunct="1">
                        <a:lnSpc>
                          <a:spcPct val="115000"/>
                        </a:lnSpc>
                        <a:spcBef>
                          <a:spcPts val="0"/>
                        </a:spcBef>
                        <a:spcAft>
                          <a:spcPts val="0"/>
                        </a:spcAft>
                        <a:buClrTx/>
                        <a:buSzTx/>
                        <a:buFontTx/>
                        <a:buNone/>
                        <a:tabLst/>
                        <a:defRPr/>
                      </a:pPr>
                      <a:r>
                        <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a:t>
                      </a:r>
                    </a:p>
                    <a:p>
                      <a:pPr marL="0" marR="0" algn="ctr">
                        <a:lnSpc>
                          <a:spcPct val="115000"/>
                        </a:lnSpc>
                        <a:spcBef>
                          <a:spcPts val="0"/>
                        </a:spcBef>
                        <a:spcAft>
                          <a:spcPts val="0"/>
                        </a:spcAft>
                      </a:pP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2510">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Crops and Livestock Production increased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Average Percentage increase in yield of food crops</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17%</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dirty="0">
                          <a:solidFill>
                            <a:srgbClr val="000000"/>
                          </a:solidFill>
                          <a:latin typeface="Times New Roman"/>
                          <a:ea typeface="Times New Roman"/>
                          <a:cs typeface="Times New Roman"/>
                          <a:sym typeface="Times New Roman"/>
                        </a:rPr>
                        <a:t> 21%</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Tahoma" pitchFamily="34" charset="0"/>
                          <a:ea typeface="Tahoma" pitchFamily="34" charset="0"/>
                          <a:cs typeface="Tahoma" pitchFamily="34"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dirty="0">
                          <a:solidFill>
                            <a:srgbClr val="000000"/>
                          </a:solidFill>
                          <a:latin typeface="Times New Roman"/>
                          <a:ea typeface="Times New Roman"/>
                          <a:cs typeface="Times New Roman"/>
                          <a:sym typeface="Times New Roman"/>
                        </a:rPr>
                        <a:t> 20%</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28%</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30%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32%</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34%</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1362">
                <a:tc>
                  <a:txBody>
                    <a:bodyPr/>
                    <a:lstStyle/>
                    <a:p>
                      <a:pPr algn="l" fontAlgn="b"/>
                      <a:r>
                        <a:rPr lang="en-US" sz="1200" u="none" strike="noStrike">
                          <a:solidFill>
                            <a:schemeClr val="tx1">
                              <a:lumMod val="95000"/>
                              <a:lumOff val="5000"/>
                            </a:schemeClr>
                          </a:solidFill>
                          <a:effectLst/>
                          <a:latin typeface="Tahoma" pitchFamily="34" charset="0"/>
                          <a:ea typeface="Tahoma" pitchFamily="34" charset="0"/>
                          <a:cs typeface="Tahoma" pitchFamily="34" charset="0"/>
                        </a:rPr>
                        <a:t> </a:t>
                      </a:r>
                      <a:endParaRPr lang="en-US" sz="1200" b="0" i="0" u="none" strike="noStrike">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Average Number of livestock</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12,000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11,084</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11,656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11,598</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11,890</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11,250</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12,000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12,200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12,500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rPr>
                        <a:t>12,800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192880"/>
                  </a:ext>
                </a:extLst>
              </a:tr>
              <a:tr h="655677">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Access to safe water increased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Percentage of population with access to safe water</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75%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78% </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81.20%</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70% </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82%</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84%</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86%</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632723"/>
                  </a:ext>
                </a:extLst>
              </a:tr>
              <a:tr h="554460">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Access to communities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Length of Roads rehabilitated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120km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220km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60km</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ahoma" pitchFamily="34" charset="0"/>
                          <a:ea typeface="Tahoma" pitchFamily="34" charset="0"/>
                          <a:cs typeface="Tahoma" pitchFamily="34" charset="0"/>
                        </a:rPr>
                        <a:t>115km</a:t>
                      </a:r>
                    </a:p>
                  </a:txBody>
                  <a:tcPr marL="26056" marR="26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 100km</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805">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Transparency and Accountability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Number of stakeholders meetings held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2</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Times New Roman"/>
                        </a:rPr>
                        <a:t> 2</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Font typeface="Arial"/>
                        <a:buNone/>
                      </a:pPr>
                      <a:r>
                        <a:rPr lang="en-US" sz="1200" b="0" i="0" u="none" strike="noStrike" cap="none" dirty="0">
                          <a:solidFill>
                            <a:srgbClr val="000000"/>
                          </a:solidFill>
                          <a:latin typeface="Times New Roman"/>
                          <a:ea typeface="Times New Roman"/>
                          <a:cs typeface="Times New Roman"/>
                          <a:sym typeface="Times New Roman"/>
                        </a:rPr>
                        <a:t>4 </a:t>
                      </a:r>
                      <a:endParaRPr sz="1200" b="0" i="0" u="none" strike="noStrike" cap="none" dirty="0">
                        <a:solidFill>
                          <a:srgbClr val="000000"/>
                        </a:solidFill>
                        <a:latin typeface="Times New Roman"/>
                        <a:ea typeface="Calibri"/>
                        <a:cs typeface="Times New Roman"/>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rPr>
                        <a:t>-</a:t>
                      </a:r>
                      <a:endParaRPr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cap="none" dirty="0">
                          <a:solidFill>
                            <a:schemeClr val="tx1">
                              <a:lumMod val="95000"/>
                              <a:lumOff val="5000"/>
                            </a:schemeClr>
                          </a:solidFill>
                          <a:effectLst/>
                          <a:latin typeface="Tahoma" pitchFamily="34" charset="0"/>
                          <a:ea typeface="Tahoma" pitchFamily="34" charset="0"/>
                          <a:cs typeface="Tahoma" pitchFamily="34" charset="0"/>
                          <a:sym typeface="Arial"/>
                        </a:rPr>
                        <a:t>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1805">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Quality of Education enhanced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Percentage of BECE candidates passed</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90%</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86%</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US" sz="1100" dirty="0">
                          <a:solidFill>
                            <a:srgbClr val="000000"/>
                          </a:solidFill>
                          <a:latin typeface="Calibri"/>
                          <a:ea typeface="Calibri"/>
                          <a:cs typeface="Calibri"/>
                          <a:sym typeface="Calibri"/>
                        </a:rPr>
                        <a:t>84%</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Font typeface="Arial"/>
                        <a:buNone/>
                      </a:pPr>
                      <a:r>
                        <a:rPr lang="en-US" sz="1200" b="0" i="0" u="none" strike="noStrike" cap="none" dirty="0">
                          <a:solidFill>
                            <a:srgbClr val="000000"/>
                          </a:solidFill>
                          <a:latin typeface="Times New Roman"/>
                          <a:ea typeface="Times New Roman"/>
                          <a:cs typeface="Times New Roman"/>
                          <a:sym typeface="Times New Roman"/>
                        </a:rPr>
                        <a:t>88%</a:t>
                      </a:r>
                      <a:endParaRPr sz="1200" b="0" i="0" u="none" strike="noStrike" cap="none" dirty="0">
                        <a:solidFill>
                          <a:srgbClr val="000000"/>
                        </a:solidFill>
                        <a:latin typeface="Times New Roman"/>
                        <a:ea typeface="Calibri"/>
                        <a:cs typeface="Times New Roman"/>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None/>
                      </a:pPr>
                      <a:r>
                        <a:rPr lang="en-GB" sz="1100" dirty="0">
                          <a:solidFill>
                            <a:srgbClr val="000000"/>
                          </a:solidFill>
                          <a:latin typeface="Calibri"/>
                          <a:ea typeface="Calibri"/>
                          <a:cs typeface="Calibri"/>
                          <a:sym typeface="Calibri"/>
                        </a:rPr>
                        <a:t>-</a:t>
                      </a:r>
                      <a:endParaRPr sz="1100" dirty="0">
                        <a:solidFill>
                          <a:srgbClr val="000000"/>
                        </a:solidFill>
                        <a:latin typeface="Calibri"/>
                        <a:ea typeface="Calibri"/>
                        <a:cs typeface="Calibri"/>
                        <a:sym typeface="Calibri"/>
                      </a:endParaRPr>
                    </a:p>
                  </a:txBody>
                  <a:tcPr marL="51425" marR="51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u="none" strike="noStrike" dirty="0">
                          <a:solidFill>
                            <a:schemeClr val="tx1">
                              <a:lumMod val="95000"/>
                              <a:lumOff val="5000"/>
                            </a:schemeClr>
                          </a:solidFill>
                          <a:effectLst/>
                          <a:latin typeface="Tahoma" pitchFamily="34" charset="0"/>
                          <a:ea typeface="Tahoma" pitchFamily="34" charset="0"/>
                          <a:cs typeface="Tahoma" pitchFamily="34" charset="0"/>
                        </a:rPr>
                        <a:t>95%</a:t>
                      </a:r>
                      <a:endParaRPr lang="en-US" sz="1200" b="0" i="0" u="none" strike="noStrike" dirty="0">
                        <a:solidFill>
                          <a:schemeClr val="tx1">
                            <a:lumMod val="95000"/>
                            <a:lumOff val="5000"/>
                          </a:schemeClr>
                        </a:solidFill>
                        <a:effectLst/>
                        <a:latin typeface="Tahoma" pitchFamily="34" charset="0"/>
                        <a:ea typeface="Tahoma" pitchFamily="34" charset="0"/>
                        <a:cs typeface="Tahoma" pitchFamily="34" charset="0"/>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491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BEBFBD-9EE9-4E76-8CAD-3DAA8737791C}"/>
              </a:ext>
            </a:extLst>
          </p:cNvPr>
          <p:cNvSpPr txBox="1">
            <a:spLocks/>
          </p:cNvSpPr>
          <p:nvPr/>
        </p:nvSpPr>
        <p:spPr>
          <a:xfrm>
            <a:off x="379828" y="0"/>
            <a:ext cx="8611772" cy="670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ClrTx/>
              <a:buFont typeface="Arial" pitchFamily="34" charset="0"/>
              <a:buNone/>
            </a:pPr>
            <a:r>
              <a:rPr lang="en-US" sz="2400" b="1" dirty="0">
                <a:latin typeface="+mj-lt"/>
                <a:ea typeface="Tahoma" pitchFamily="34" charset="0"/>
                <a:cs typeface="Tahoma" pitchFamily="34" charset="0"/>
              </a:rPr>
              <a:t>DISTRICT</a:t>
            </a:r>
            <a:r>
              <a:rPr lang="en-US" sz="2000" b="1" dirty="0">
                <a:latin typeface="+mj-lt"/>
                <a:ea typeface="Tahoma" pitchFamily="34" charset="0"/>
                <a:cs typeface="Tahoma" pitchFamily="34" charset="0"/>
              </a:rPr>
              <a:t>  </a:t>
            </a:r>
            <a:r>
              <a:rPr lang="en-US" sz="2400" b="1" dirty="0">
                <a:latin typeface="+mj-lt"/>
                <a:ea typeface="Tahoma" pitchFamily="34" charset="0"/>
                <a:cs typeface="Tahoma" pitchFamily="34" charset="0"/>
              </a:rPr>
              <a:t>ECONOMY</a:t>
            </a:r>
            <a:endParaRPr lang="en-US" sz="2400" b="1" i="1" dirty="0">
              <a:latin typeface="+mj-lt"/>
              <a:ea typeface="Tahoma" pitchFamily="34" charset="0"/>
              <a:cs typeface="Tahoma" pitchFamily="34" charset="0"/>
            </a:endParaRPr>
          </a:p>
          <a:p>
            <a:pPr>
              <a:lnSpc>
                <a:spcPct val="150000"/>
              </a:lnSpc>
              <a:buClrTx/>
              <a:buFont typeface="Wingdings" pitchFamily="2" charset="2"/>
              <a:buChar char="q"/>
            </a:pPr>
            <a:r>
              <a:rPr lang="en-US" sz="1600" b="1" dirty="0">
                <a:latin typeface="Tahoma" pitchFamily="34" charset="0"/>
                <a:ea typeface="Tahoma" pitchFamily="34" charset="0"/>
                <a:cs typeface="Tahoma" pitchFamily="34" charset="0"/>
              </a:rPr>
              <a:t>AGRICULTURE</a:t>
            </a:r>
            <a:endParaRPr lang="en-US" sz="1600" dirty="0">
              <a:latin typeface="Tahoma" pitchFamily="34" charset="0"/>
              <a:ea typeface="Tahoma" pitchFamily="34" charset="0"/>
              <a:cs typeface="Tahoma" pitchFamily="34" charset="0"/>
            </a:endParaRPr>
          </a:p>
          <a:p>
            <a:pPr marL="0" indent="0" algn="just">
              <a:lnSpc>
                <a:spcPct val="150000"/>
              </a:lnSpc>
              <a:spcAft>
                <a:spcPts val="1200"/>
              </a:spcAft>
              <a:buClrTx/>
              <a:buFont typeface="Arial" pitchFamily="34" charset="0"/>
              <a:buNone/>
            </a:pPr>
            <a:r>
              <a:rPr lang="en-US" sz="1600" dirty="0">
                <a:latin typeface="Tahoma" pitchFamily="34" charset="0"/>
                <a:ea typeface="Tahoma" pitchFamily="34" charset="0"/>
                <a:cs typeface="Tahoma" pitchFamily="34" charset="0"/>
              </a:rPr>
              <a:t>The Local economy is dominated by the Agriculture sector. It employs about 78% of the </a:t>
            </a:r>
            <a:r>
              <a:rPr lang="en-US" sz="1600" dirty="0" err="1">
                <a:latin typeface="Tahoma" pitchFamily="34" charset="0"/>
                <a:ea typeface="Tahoma" pitchFamily="34" charset="0"/>
                <a:cs typeface="Tahoma" pitchFamily="34" charset="0"/>
              </a:rPr>
              <a:t>Labour</a:t>
            </a:r>
            <a:r>
              <a:rPr lang="en-US" sz="1600" dirty="0">
                <a:latin typeface="Tahoma" pitchFamily="34" charset="0"/>
                <a:ea typeface="Tahoma" pitchFamily="34" charset="0"/>
                <a:cs typeface="Tahoma" pitchFamily="34" charset="0"/>
              </a:rPr>
              <a:t> force in the district. However, due to relatively small farm sizes and low yields, poverty level among the farmers is very high. Farmers in the District are predominantly peasant, cultivating food crops and few cash crops. The food crops include cassava, plantain, cocoyam, yam, rice and maize. The cash crops are cocoa, oil palm and citrus. A major problem of Agriculture in the district is poor storage facilities and poor road conditions resulting in high post-harvest losses.</a:t>
            </a:r>
          </a:p>
          <a:p>
            <a:pPr>
              <a:lnSpc>
                <a:spcPct val="150000"/>
              </a:lnSpc>
              <a:buClrTx/>
              <a:buFont typeface="Wingdings" pitchFamily="2" charset="2"/>
              <a:buChar char="q"/>
            </a:pPr>
            <a:r>
              <a:rPr lang="en-US" sz="1600" b="1" dirty="0">
                <a:solidFill>
                  <a:srgbClr val="3E3D2D"/>
                </a:solidFill>
                <a:latin typeface="Tahoma" pitchFamily="34" charset="0"/>
                <a:ea typeface="Tahoma" pitchFamily="34" charset="0"/>
                <a:cs typeface="Tahoma" pitchFamily="34" charset="0"/>
              </a:rPr>
              <a:t>ROAD</a:t>
            </a:r>
          </a:p>
          <a:p>
            <a:pPr marL="0" indent="0" algn="just">
              <a:lnSpc>
                <a:spcPct val="150000"/>
              </a:lnSpc>
              <a:buClr>
                <a:srgbClr val="94C600"/>
              </a:buClr>
              <a:buFont typeface="Arial" pitchFamily="34" charset="0"/>
              <a:buNone/>
            </a:pPr>
            <a:r>
              <a:rPr lang="en-US" sz="1600" dirty="0">
                <a:solidFill>
                  <a:srgbClr val="3E3D2D"/>
                </a:solidFill>
                <a:latin typeface="Tahoma" pitchFamily="34" charset="0"/>
                <a:ea typeface="Tahoma" pitchFamily="34" charset="0"/>
                <a:cs typeface="Tahoma" pitchFamily="34" charset="0"/>
              </a:rPr>
              <a:t>Transport serves as a vital utility which has direct impact on the socio economic and the political aspects of the people. Most parts of the district lack tarred roads. The road densities are low, meaning that roads are not connecting many communities. This sparseness of the roads contributes to poor supply of food and other farm produce such as cocoa, cassava, and timber from production centers resulting in high post-harvest losses. Accessibility to services could therefore be described as poor. </a:t>
            </a:r>
          </a:p>
          <a:p>
            <a:pPr marL="0" indent="0">
              <a:lnSpc>
                <a:spcPct val="150000"/>
              </a:lnSpc>
              <a:buClrTx/>
              <a:buFont typeface="Arial" pitchFamily="34" charset="0"/>
              <a:buNone/>
            </a:pPr>
            <a:endParaRPr lang="en-US" sz="16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25482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40</a:t>
            </a:fld>
            <a:endParaRPr lang="en-GB"/>
          </a:p>
        </p:txBody>
      </p:sp>
      <p:sp>
        <p:nvSpPr>
          <p:cNvPr id="6" name="Title 1"/>
          <p:cNvSpPr>
            <a:spLocks noGrp="1"/>
          </p:cNvSpPr>
          <p:nvPr>
            <p:ph type="title"/>
          </p:nvPr>
        </p:nvSpPr>
        <p:spPr>
          <a:xfrm>
            <a:off x="346364" y="249383"/>
            <a:ext cx="8312727" cy="928256"/>
          </a:xfrm>
        </p:spPr>
        <p:txBody>
          <a:bodyPr>
            <a:normAutofit/>
          </a:bodyPr>
          <a:lstStyle/>
          <a:p>
            <a:pPr algn="ctr"/>
            <a:r>
              <a:rPr lang="en-GB" sz="2000" dirty="0"/>
              <a:t>EXPENDITURE BY BUDGET PROGRAMME AND ECONOMIC CLASSIFICATION-ALL FUNDING SOURCES </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4006039962"/>
              </p:ext>
            </p:extLst>
          </p:nvPr>
        </p:nvGraphicFramePr>
        <p:xfrm>
          <a:off x="616527" y="923023"/>
          <a:ext cx="8402782" cy="4466831"/>
        </p:xfrm>
        <a:graphic>
          <a:graphicData uri="http://schemas.openxmlformats.org/drawingml/2006/table">
            <a:tbl>
              <a:tblPr firstRow="1" firstCol="1" bandRow="1">
                <a:tableStyleId>{5C22544A-7EE6-4342-B048-85BDC9FD1C3A}</a:tableStyleId>
              </a:tblPr>
              <a:tblGrid>
                <a:gridCol w="1572645">
                  <a:extLst>
                    <a:ext uri="{9D8B030D-6E8A-4147-A177-3AD203B41FA5}">
                      <a16:colId xmlns:a16="http://schemas.microsoft.com/office/drawing/2014/main" val="20000"/>
                    </a:ext>
                  </a:extLst>
                </a:gridCol>
                <a:gridCol w="1881383">
                  <a:extLst>
                    <a:ext uri="{9D8B030D-6E8A-4147-A177-3AD203B41FA5}">
                      <a16:colId xmlns:a16="http://schemas.microsoft.com/office/drawing/2014/main" val="20001"/>
                    </a:ext>
                  </a:extLst>
                </a:gridCol>
                <a:gridCol w="1906815">
                  <a:extLst>
                    <a:ext uri="{9D8B030D-6E8A-4147-A177-3AD203B41FA5}">
                      <a16:colId xmlns:a16="http://schemas.microsoft.com/office/drawing/2014/main" val="20002"/>
                    </a:ext>
                  </a:extLst>
                </a:gridCol>
                <a:gridCol w="1591279">
                  <a:extLst>
                    <a:ext uri="{9D8B030D-6E8A-4147-A177-3AD203B41FA5}">
                      <a16:colId xmlns:a16="http://schemas.microsoft.com/office/drawing/2014/main" val="20003"/>
                    </a:ext>
                  </a:extLst>
                </a:gridCol>
                <a:gridCol w="1450660">
                  <a:extLst>
                    <a:ext uri="{9D8B030D-6E8A-4147-A177-3AD203B41FA5}">
                      <a16:colId xmlns:a16="http://schemas.microsoft.com/office/drawing/2014/main" val="20004"/>
                    </a:ext>
                  </a:extLst>
                </a:gridCol>
              </a:tblGrid>
              <a:tr h="420365">
                <a:tc rowSpan="2">
                  <a:txBody>
                    <a:bodyPr/>
                    <a:lstStyle/>
                    <a:p>
                      <a:pPr marL="0" marR="0">
                        <a:lnSpc>
                          <a:spcPct val="115000"/>
                        </a:lnSpc>
                        <a:spcBef>
                          <a:spcPts val="0"/>
                        </a:spcBef>
                        <a:spcAft>
                          <a:spcPts val="0"/>
                        </a:spcAft>
                      </a:pPr>
                      <a:r>
                        <a:rPr lang="en-US" sz="1400" dirty="0">
                          <a:effectLst/>
                        </a:rPr>
                        <a:t>BUDGET PROGRAMME</a:t>
                      </a:r>
                      <a:endParaRPr lang="en-US" sz="1400" dirty="0">
                        <a:effectLst/>
                        <a:latin typeface="Calibri"/>
                        <a:ea typeface="Calibri"/>
                        <a:cs typeface="Times New Roman"/>
                      </a:endParaRPr>
                    </a:p>
                  </a:txBody>
                  <a:tcPr marL="68580" marR="68580" marT="0" marB="0"/>
                </a:tc>
                <a:tc rowSpan="2">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p>
                      <a:pPr marL="0" marR="0">
                        <a:lnSpc>
                          <a:spcPct val="115000"/>
                        </a:lnSpc>
                        <a:spcBef>
                          <a:spcPts val="0"/>
                        </a:spcBef>
                        <a:spcAft>
                          <a:spcPts val="0"/>
                        </a:spcAft>
                      </a:pPr>
                      <a:r>
                        <a:rPr lang="en-US" sz="1400" kern="1200" dirty="0">
                          <a:solidFill>
                            <a:schemeClr val="dk1"/>
                          </a:solidFill>
                          <a:effectLst/>
                          <a:latin typeface="+mn-lt"/>
                          <a:ea typeface="+mn-ea"/>
                          <a:cs typeface="+mn-cs"/>
                        </a:rPr>
                        <a:t>COMPENSATION OF EMPLOYEES</a:t>
                      </a:r>
                    </a:p>
                  </a:txBody>
                  <a:tcPr marL="68580" marR="68580" marT="0" marB="0"/>
                </a:tc>
                <a:tc gridSpan="3">
                  <a:txBody>
                    <a:bodyPr/>
                    <a:lstStyle/>
                    <a:p>
                      <a:pPr marL="0" marR="0" algn="ctr">
                        <a:lnSpc>
                          <a:spcPct val="115000"/>
                        </a:lnSpc>
                        <a:spcBef>
                          <a:spcPts val="0"/>
                        </a:spcBef>
                        <a:spcAft>
                          <a:spcPts val="0"/>
                        </a:spcAft>
                      </a:pPr>
                      <a:r>
                        <a:rPr lang="en-US" sz="1400" dirty="0">
                          <a:effectLst/>
                        </a:rPr>
                        <a:t>AMOUNT GH¢</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6188">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rPr>
                        <a:t>GOODS &amp; SERVICE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CAPITAL EXPENDITURE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TOTAL</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0365">
                <a:tc>
                  <a:txBody>
                    <a:bodyPr/>
                    <a:lstStyle/>
                    <a:p>
                      <a:pPr marL="0" marR="0" lvl="0" indent="0" algn="l" rtl="0">
                        <a:lnSpc>
                          <a:spcPct val="115000"/>
                        </a:lnSpc>
                        <a:spcBef>
                          <a:spcPts val="0"/>
                        </a:spcBef>
                        <a:spcAft>
                          <a:spcPts val="0"/>
                        </a:spcAft>
                        <a:buNone/>
                      </a:pPr>
                      <a:r>
                        <a:rPr lang="en-US" sz="1400" b="0" i="0" u="none" strike="noStrike" kern="1200" cap="none" dirty="0">
                          <a:solidFill>
                            <a:schemeClr val="dk1"/>
                          </a:solidFill>
                          <a:latin typeface="Arial"/>
                          <a:ea typeface="Tahoma" pitchFamily="34" charset="0"/>
                          <a:cs typeface="Arial"/>
                          <a:sym typeface="Arial"/>
                        </a:rPr>
                        <a:t>Management And Administration</a:t>
                      </a:r>
                    </a:p>
                  </a:txBody>
                  <a:tcPr marL="68575" marR="68575" marT="0" marB="0"/>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1,459,642.93               </a:t>
                      </a:r>
                    </a:p>
                  </a:txBody>
                  <a:tcPr marL="9525" marR="9525" marT="9525" marB="0" anchor="ctr"/>
                </a:tc>
                <a:tc>
                  <a:txBody>
                    <a:bodyPr/>
                    <a:lstStyle/>
                    <a:p>
                      <a:pPr algn="r" fontAlgn="b"/>
                      <a:r>
                        <a:rPr lang="en-GB" sz="1100" b="0" i="0" u="none" strike="noStrike" dirty="0">
                          <a:solidFill>
                            <a:srgbClr val="000000"/>
                          </a:solidFill>
                          <a:effectLst/>
                          <a:latin typeface="Times New Roman" panose="02020603050405020304" pitchFamily="18" charset="0"/>
                        </a:rPr>
                        <a:t>  </a:t>
                      </a:r>
                      <a:r>
                        <a:rPr lang="en-GB" sz="1500" b="0" i="0" u="none" strike="noStrike" kern="1200" cap="none" dirty="0">
                          <a:solidFill>
                            <a:schemeClr val="dk1"/>
                          </a:solidFill>
                          <a:latin typeface="Arial"/>
                          <a:ea typeface="Tahoma" pitchFamily="34" charset="0"/>
                          <a:cs typeface="Arial"/>
                          <a:sym typeface="Arial"/>
                        </a:rPr>
                        <a:t>2,083,492.00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642,000.00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4,065,496.79</a:t>
                      </a:r>
                    </a:p>
                  </a:txBody>
                  <a:tcPr marL="9525" marR="9525" marT="9525" marB="0" anchor="ctr"/>
                </a:tc>
                <a:extLst>
                  <a:ext uri="{0D108BD9-81ED-4DB2-BD59-A6C34878D82A}">
                    <a16:rowId xmlns:a16="http://schemas.microsoft.com/office/drawing/2014/main" val="10002"/>
                  </a:ext>
                </a:extLst>
              </a:tr>
              <a:tr h="42036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0" i="0" u="none" strike="noStrike" kern="1200" cap="none" dirty="0">
                          <a:solidFill>
                            <a:schemeClr val="dk1"/>
                          </a:solidFill>
                          <a:latin typeface="Arial"/>
                          <a:ea typeface="Tahoma" pitchFamily="34" charset="0"/>
                          <a:cs typeface="Arial"/>
                          <a:sym typeface="Arial"/>
                        </a:rPr>
                        <a:t>Infrastructural Delivery And Management </a:t>
                      </a:r>
                    </a:p>
                  </a:txBody>
                  <a:tcPr marL="68575" marR="68575" marT="0" marB="0"/>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184,079.41</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98,450.00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1,903,430.38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2,266,107.65</a:t>
                      </a:r>
                    </a:p>
                  </a:txBody>
                  <a:tcPr marL="9525" marR="9525" marT="9525" marB="0" anchor="ctr"/>
                </a:tc>
                <a:extLst>
                  <a:ext uri="{0D108BD9-81ED-4DB2-BD59-A6C34878D82A}">
                    <a16:rowId xmlns:a16="http://schemas.microsoft.com/office/drawing/2014/main" val="10003"/>
                  </a:ext>
                </a:extLst>
              </a:tr>
              <a:tr h="420365">
                <a:tc>
                  <a:txBody>
                    <a:bodyPr/>
                    <a:lstStyle/>
                    <a:p>
                      <a:pPr marL="0" marR="0" lvl="0" indent="0" algn="l" rtl="0">
                        <a:lnSpc>
                          <a:spcPct val="115000"/>
                        </a:lnSpc>
                        <a:spcBef>
                          <a:spcPts val="0"/>
                        </a:spcBef>
                        <a:spcAft>
                          <a:spcPts val="0"/>
                        </a:spcAft>
                        <a:buClr>
                          <a:schemeClr val="lt1"/>
                        </a:buClr>
                        <a:buSzPts val="1100"/>
                        <a:buFont typeface="Arial"/>
                        <a:buNone/>
                      </a:pPr>
                      <a:r>
                        <a:rPr lang="en-US" sz="1400" b="0" i="0" u="none" strike="noStrike" kern="1200" cap="none" dirty="0">
                          <a:solidFill>
                            <a:schemeClr val="dk1"/>
                          </a:solidFill>
                          <a:latin typeface="Arial"/>
                          <a:ea typeface="Tahoma" pitchFamily="34" charset="0"/>
                          <a:cs typeface="Arial"/>
                          <a:sym typeface="Arial"/>
                        </a:rPr>
                        <a:t>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0" i="0" u="none" strike="noStrike" kern="1200" cap="none" dirty="0">
                          <a:solidFill>
                            <a:schemeClr val="dk1"/>
                          </a:solidFill>
                          <a:latin typeface="Arial"/>
                          <a:ea typeface="Tahoma" pitchFamily="34" charset="0"/>
                          <a:cs typeface="Arial"/>
                          <a:sym typeface="Arial"/>
                        </a:rPr>
                        <a:t> Social Services Delivery</a:t>
                      </a:r>
                    </a:p>
                  </a:txBody>
                  <a:tcPr marL="68575" marR="68575" marT="0" marB="0"/>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96,390.94</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392,238.6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2,225,557.7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2,714,187.24</a:t>
                      </a:r>
                    </a:p>
                  </a:txBody>
                  <a:tcPr marL="9525" marR="9525" marT="9525" marB="0" anchor="ctr"/>
                </a:tc>
                <a:extLst>
                  <a:ext uri="{0D108BD9-81ED-4DB2-BD59-A6C34878D82A}">
                    <a16:rowId xmlns:a16="http://schemas.microsoft.com/office/drawing/2014/main" val="10004"/>
                  </a:ext>
                </a:extLst>
              </a:tr>
              <a:tr h="420365">
                <a:tc>
                  <a:txBody>
                    <a:bodyPr/>
                    <a:lstStyle/>
                    <a:p>
                      <a:pPr marL="0" marR="0" lvl="0" indent="0" algn="l" rtl="0">
                        <a:lnSpc>
                          <a:spcPct val="115000"/>
                        </a:lnSpc>
                        <a:spcBef>
                          <a:spcPts val="0"/>
                        </a:spcBef>
                        <a:spcAft>
                          <a:spcPts val="0"/>
                        </a:spcAft>
                        <a:buClr>
                          <a:schemeClr val="lt1"/>
                        </a:buClr>
                        <a:buSzPts val="1100"/>
                        <a:buFont typeface="Arial"/>
                        <a:buNone/>
                      </a:pPr>
                      <a:r>
                        <a:rPr lang="en-US" sz="1400" b="0" i="0" u="none" strike="noStrike" kern="1200" cap="none" dirty="0">
                          <a:solidFill>
                            <a:schemeClr val="dk1"/>
                          </a:solidFill>
                          <a:latin typeface="Arial"/>
                          <a:ea typeface="Tahoma" pitchFamily="34" charset="0"/>
                          <a:cs typeface="Arial"/>
                          <a:sym typeface="Arial"/>
                        </a:rPr>
                        <a:t> Economic Development</a:t>
                      </a:r>
                    </a:p>
                  </a:txBody>
                  <a:tcPr marL="68575" marR="68575" marT="0" marB="0"/>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445,195.66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351,000.00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0.00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796,195.66</a:t>
                      </a:r>
                    </a:p>
                  </a:txBody>
                  <a:tcPr marL="9525" marR="9525" marT="9525" marB="0" anchor="ctr"/>
                </a:tc>
                <a:extLst>
                  <a:ext uri="{0D108BD9-81ED-4DB2-BD59-A6C34878D82A}">
                    <a16:rowId xmlns:a16="http://schemas.microsoft.com/office/drawing/2014/main" val="10005"/>
                  </a:ext>
                </a:extLst>
              </a:tr>
              <a:tr h="420365">
                <a:tc>
                  <a:txBody>
                    <a:bodyPr/>
                    <a:lstStyle/>
                    <a:p>
                      <a:pPr marL="0" marR="0" lvl="0" indent="0" algn="l" rtl="0">
                        <a:lnSpc>
                          <a:spcPct val="115000"/>
                        </a:lnSpc>
                        <a:spcBef>
                          <a:spcPts val="0"/>
                        </a:spcBef>
                        <a:spcAft>
                          <a:spcPts val="0"/>
                        </a:spcAft>
                        <a:buNone/>
                      </a:pPr>
                      <a:r>
                        <a:rPr lang="en-US" sz="1400" b="0" i="0" u="none" strike="noStrike" kern="1200" cap="none" dirty="0">
                          <a:solidFill>
                            <a:schemeClr val="dk1"/>
                          </a:solidFill>
                          <a:latin typeface="Arial"/>
                          <a:ea typeface="Tahoma" pitchFamily="34" charset="0"/>
                          <a:cs typeface="Arial"/>
                          <a:sym typeface="Arial"/>
                        </a:rPr>
                        <a:t> Environmental Management</a:t>
                      </a:r>
                    </a:p>
                  </a:txBody>
                  <a:tcPr marL="68575" marR="68575" marT="0" marB="0"/>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234,193.34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                  397,858.00 </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130,000.00</a:t>
                      </a:r>
                    </a:p>
                  </a:txBody>
                  <a:tcPr marL="9525" marR="9525" marT="9525" marB="0" anchor="ctr"/>
                </a:tc>
                <a:tc>
                  <a:txBody>
                    <a:bodyPr/>
                    <a:lstStyle/>
                    <a:p>
                      <a:pPr algn="r" fontAlgn="b"/>
                      <a:r>
                        <a:rPr lang="en-GB" sz="1500" b="0" i="0" u="none" strike="noStrike" kern="1200" cap="none" dirty="0">
                          <a:solidFill>
                            <a:schemeClr val="dk1"/>
                          </a:solidFill>
                          <a:latin typeface="Arial"/>
                          <a:ea typeface="Tahoma" pitchFamily="34" charset="0"/>
                          <a:cs typeface="Arial"/>
                          <a:sym typeface="Arial"/>
                        </a:rPr>
                        <a:t>762,051.34</a:t>
                      </a:r>
                    </a:p>
                  </a:txBody>
                  <a:tcPr marL="9525" marR="9525" marT="9525" marB="0" anchor="ctr"/>
                </a:tc>
                <a:extLst>
                  <a:ext uri="{0D108BD9-81ED-4DB2-BD59-A6C34878D82A}">
                    <a16:rowId xmlns:a16="http://schemas.microsoft.com/office/drawing/2014/main" val="10006"/>
                  </a:ext>
                </a:extLst>
              </a:tr>
              <a:tr h="420365">
                <a:tc>
                  <a:txBody>
                    <a:bodyPr/>
                    <a:lstStyle/>
                    <a:p>
                      <a:pPr marL="0" marR="0" lvl="0" indent="0" algn="l" rtl="0">
                        <a:lnSpc>
                          <a:spcPct val="115000"/>
                        </a:lnSpc>
                        <a:spcBef>
                          <a:spcPts val="0"/>
                        </a:spcBef>
                        <a:spcAft>
                          <a:spcPts val="0"/>
                        </a:spcAft>
                        <a:buNone/>
                      </a:pPr>
                      <a:r>
                        <a:rPr lang="en-US" sz="1400" b="1" i="0" u="none" strike="noStrike" kern="1200" cap="none" dirty="0">
                          <a:solidFill>
                            <a:schemeClr val="dk1"/>
                          </a:solidFill>
                          <a:latin typeface="Arial"/>
                          <a:ea typeface="Tahoma" pitchFamily="34" charset="0"/>
                          <a:cs typeface="Arial"/>
                          <a:sym typeface="Arial"/>
                        </a:rPr>
                        <a:t> </a:t>
                      </a:r>
                      <a:r>
                        <a:rPr lang="x-none" sz="1400" b="1" i="0" u="none" strike="noStrike" kern="1200" cap="none" dirty="0">
                          <a:solidFill>
                            <a:schemeClr val="dk1"/>
                          </a:solidFill>
                          <a:latin typeface="Arial"/>
                          <a:ea typeface="Tahoma" pitchFamily="34" charset="0"/>
                          <a:cs typeface="Arial"/>
                          <a:sym typeface="Arial"/>
                        </a:rPr>
                        <a:t>T</a:t>
                      </a:r>
                      <a:r>
                        <a:rPr lang="en-GB" sz="1400" b="1" i="0" u="none" strike="noStrike" kern="1200" cap="none" dirty="0">
                          <a:solidFill>
                            <a:schemeClr val="dk1"/>
                          </a:solidFill>
                          <a:latin typeface="Arial"/>
                          <a:ea typeface="Tahoma" pitchFamily="34" charset="0"/>
                          <a:cs typeface="Arial"/>
                          <a:sym typeface="Arial"/>
                        </a:rPr>
                        <a:t>O</a:t>
                      </a:r>
                      <a:r>
                        <a:rPr lang="x-none" sz="1400" b="1" i="0" u="none" strike="noStrike" kern="1200" cap="none" dirty="0">
                          <a:solidFill>
                            <a:schemeClr val="dk1"/>
                          </a:solidFill>
                          <a:latin typeface="Arial"/>
                          <a:ea typeface="Tahoma" pitchFamily="34" charset="0"/>
                          <a:cs typeface="Arial"/>
                          <a:sym typeface="Arial"/>
                        </a:rPr>
                        <a:t>T</a:t>
                      </a:r>
                      <a:r>
                        <a:rPr lang="en-GB" sz="1400" b="1" i="0" u="none" strike="noStrike" kern="1200" cap="none" dirty="0">
                          <a:solidFill>
                            <a:schemeClr val="dk1"/>
                          </a:solidFill>
                          <a:latin typeface="Arial"/>
                          <a:ea typeface="Tahoma" pitchFamily="34" charset="0"/>
                          <a:cs typeface="Arial"/>
                          <a:sym typeface="Arial"/>
                        </a:rPr>
                        <a:t>A</a:t>
                      </a:r>
                      <a:r>
                        <a:rPr lang="x-none" sz="1400" b="1" i="0" u="none" strike="noStrike" kern="1200" cap="none" dirty="0">
                          <a:solidFill>
                            <a:schemeClr val="dk1"/>
                          </a:solidFill>
                          <a:latin typeface="Arial"/>
                          <a:ea typeface="Tahoma" pitchFamily="34" charset="0"/>
                          <a:cs typeface="Arial"/>
                          <a:sym typeface="Arial"/>
                        </a:rPr>
                        <a:t>L</a:t>
                      </a:r>
                      <a:endParaRPr sz="1400" b="1" i="0" u="none" strike="noStrike" kern="1200" cap="none" dirty="0">
                        <a:solidFill>
                          <a:schemeClr val="dk1"/>
                        </a:solidFill>
                        <a:latin typeface="Arial"/>
                        <a:ea typeface="Tahoma" pitchFamily="34" charset="0"/>
                        <a:cs typeface="Arial"/>
                        <a:sym typeface="Arial"/>
                      </a:endParaRPr>
                    </a:p>
                  </a:txBody>
                  <a:tcPr marL="68575" marR="68575" marT="0" marB="0" anchor="ctr"/>
                </a:tc>
                <a:tc>
                  <a:txBody>
                    <a:bodyPr/>
                    <a:lstStyle/>
                    <a:p>
                      <a:pPr algn="r" fontAlgn="b"/>
                      <a:r>
                        <a:rPr lang="en-GB" sz="1500" b="1" i="0" u="none" strike="noStrike" kern="1200" cap="none" dirty="0">
                          <a:solidFill>
                            <a:schemeClr val="dk1"/>
                          </a:solidFill>
                          <a:latin typeface="Arial"/>
                          <a:ea typeface="Tahoma" pitchFamily="34" charset="0"/>
                          <a:cs typeface="Arial"/>
                          <a:sym typeface="Arial"/>
                        </a:rPr>
                        <a:t>          2,419,502.28  </a:t>
                      </a:r>
                    </a:p>
                  </a:txBody>
                  <a:tcPr marL="9525" marR="9525" marT="9525" marB="0" anchor="ctr"/>
                </a:tc>
                <a:tc>
                  <a:txBody>
                    <a:bodyPr/>
                    <a:lstStyle/>
                    <a:p>
                      <a:pPr algn="r" fontAlgn="b"/>
                      <a:r>
                        <a:rPr lang="en-GB" sz="1500" b="1" i="0" u="none" strike="noStrike" kern="1200" cap="none" dirty="0">
                          <a:solidFill>
                            <a:schemeClr val="dk1"/>
                          </a:solidFill>
                          <a:latin typeface="Arial"/>
                          <a:ea typeface="Tahoma" pitchFamily="34" charset="0"/>
                          <a:cs typeface="Arial"/>
                          <a:sym typeface="Arial"/>
                        </a:rPr>
                        <a:t>3,125,370.07                </a:t>
                      </a:r>
                    </a:p>
                  </a:txBody>
                  <a:tcPr marL="9525" marR="9525" marT="9525" marB="0" anchor="ctr"/>
                </a:tc>
                <a:tc>
                  <a:txBody>
                    <a:bodyPr/>
                    <a:lstStyle/>
                    <a:p>
                      <a:pPr algn="r" fontAlgn="b"/>
                      <a:r>
                        <a:rPr lang="en-GB" sz="1500" b="1" i="0" u="none" strike="noStrike" kern="1200" cap="none" dirty="0">
                          <a:solidFill>
                            <a:schemeClr val="dk1"/>
                          </a:solidFill>
                          <a:latin typeface="Arial"/>
                          <a:ea typeface="Tahoma" pitchFamily="34" charset="0"/>
                          <a:cs typeface="Arial"/>
                          <a:sym typeface="Arial"/>
                        </a:rPr>
                        <a:t>5,059,166.33                   </a:t>
                      </a:r>
                    </a:p>
                  </a:txBody>
                  <a:tcPr marL="9525" marR="9525" marT="9525" marB="0" anchor="ctr"/>
                </a:tc>
                <a:tc>
                  <a:txBody>
                    <a:bodyPr/>
                    <a:lstStyle/>
                    <a:p>
                      <a:pPr algn="r" fontAlgn="b"/>
                      <a:r>
                        <a:rPr lang="en-GB" sz="1500" b="1" i="0" u="none" strike="noStrike" kern="1200" cap="none" dirty="0">
                          <a:solidFill>
                            <a:schemeClr val="dk1"/>
                          </a:solidFill>
                          <a:latin typeface="Arial"/>
                          <a:ea typeface="Tahoma" pitchFamily="34" charset="0"/>
                          <a:cs typeface="Arial"/>
                          <a:sym typeface="Arial"/>
                        </a:rPr>
                        <a:t>10,604,038.68</a:t>
                      </a: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65315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87878151"/>
              </p:ext>
            </p:extLst>
          </p:nvPr>
        </p:nvGraphicFramePr>
        <p:xfrm>
          <a:off x="222736" y="104441"/>
          <a:ext cx="8729536" cy="5425933"/>
        </p:xfrm>
        <a:graphic>
          <a:graphicData uri="http://schemas.openxmlformats.org/drawingml/2006/table">
            <a:tbl>
              <a:tblPr firstRow="1" firstCol="1" bandRow="1">
                <a:tableStyleId>{5C22544A-7EE6-4342-B048-85BDC9FD1C3A}</a:tableStyleId>
              </a:tblPr>
              <a:tblGrid>
                <a:gridCol w="1091192">
                  <a:extLst>
                    <a:ext uri="{9D8B030D-6E8A-4147-A177-3AD203B41FA5}">
                      <a16:colId xmlns:a16="http://schemas.microsoft.com/office/drawing/2014/main" val="20000"/>
                    </a:ext>
                  </a:extLst>
                </a:gridCol>
                <a:gridCol w="929534">
                  <a:extLst>
                    <a:ext uri="{9D8B030D-6E8A-4147-A177-3AD203B41FA5}">
                      <a16:colId xmlns:a16="http://schemas.microsoft.com/office/drawing/2014/main" val="20001"/>
                    </a:ext>
                  </a:extLst>
                </a:gridCol>
                <a:gridCol w="707254">
                  <a:extLst>
                    <a:ext uri="{9D8B030D-6E8A-4147-A177-3AD203B41FA5}">
                      <a16:colId xmlns:a16="http://schemas.microsoft.com/office/drawing/2014/main" val="20002"/>
                    </a:ext>
                  </a:extLst>
                </a:gridCol>
                <a:gridCol w="588897">
                  <a:extLst>
                    <a:ext uri="{9D8B030D-6E8A-4147-A177-3AD203B41FA5}">
                      <a16:colId xmlns:a16="http://schemas.microsoft.com/office/drawing/2014/main" val="1419644321"/>
                    </a:ext>
                  </a:extLst>
                </a:gridCol>
                <a:gridCol w="634181">
                  <a:extLst>
                    <a:ext uri="{9D8B030D-6E8A-4147-A177-3AD203B41FA5}">
                      <a16:colId xmlns:a16="http://schemas.microsoft.com/office/drawing/2014/main" val="20003"/>
                    </a:ext>
                  </a:extLst>
                </a:gridCol>
                <a:gridCol w="501445">
                  <a:extLst>
                    <a:ext uri="{9D8B030D-6E8A-4147-A177-3AD203B41FA5}">
                      <a16:colId xmlns:a16="http://schemas.microsoft.com/office/drawing/2014/main" val="1328106974"/>
                    </a:ext>
                  </a:extLst>
                </a:gridCol>
                <a:gridCol w="1106129">
                  <a:extLst>
                    <a:ext uri="{9D8B030D-6E8A-4147-A177-3AD203B41FA5}">
                      <a16:colId xmlns:a16="http://schemas.microsoft.com/office/drawing/2014/main" val="20004"/>
                    </a:ext>
                  </a:extLst>
                </a:gridCol>
                <a:gridCol w="1032387">
                  <a:extLst>
                    <a:ext uri="{9D8B030D-6E8A-4147-A177-3AD203B41FA5}">
                      <a16:colId xmlns:a16="http://schemas.microsoft.com/office/drawing/2014/main" val="20005"/>
                    </a:ext>
                  </a:extLst>
                </a:gridCol>
                <a:gridCol w="1091380">
                  <a:extLst>
                    <a:ext uri="{9D8B030D-6E8A-4147-A177-3AD203B41FA5}">
                      <a16:colId xmlns:a16="http://schemas.microsoft.com/office/drawing/2014/main" val="20006"/>
                    </a:ext>
                  </a:extLst>
                </a:gridCol>
                <a:gridCol w="1047137">
                  <a:extLst>
                    <a:ext uri="{9D8B030D-6E8A-4147-A177-3AD203B41FA5}">
                      <a16:colId xmlns:a16="http://schemas.microsoft.com/office/drawing/2014/main" val="20007"/>
                    </a:ext>
                  </a:extLst>
                </a:gridCol>
              </a:tblGrid>
              <a:tr h="886533">
                <a:tc gridSpan="10">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10">
                  <a:txBody>
                    <a:bodyPr/>
                    <a:lstStyle/>
                    <a:p>
                      <a:pPr algn="ctr" rtl="0" fontAlgn="ctr"/>
                      <a:r>
                        <a:rPr lang="en-US" sz="1600" u="none" strike="noStrike" dirty="0">
                          <a:effectLst/>
                        </a:rPr>
                        <a:t>(MANAGEMENT AND ADMINISTRATION)</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3">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3">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u="none" strike="noStrike" dirty="0">
                          <a:effectLst/>
                        </a:rPr>
                        <a:t>Projections</a:t>
                      </a:r>
                      <a:endParaRPr lang="en-US" sz="16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49060">
                <a:tc vMerge="1">
                  <a:txBody>
                    <a:bodyPr/>
                    <a:lstStyle/>
                    <a:p>
                      <a:endParaRPr lang="en-US"/>
                    </a:p>
                  </a:txBody>
                  <a:tcPr/>
                </a:tc>
                <a:tc vMerge="1">
                  <a:txBody>
                    <a:bodyPr/>
                    <a:lstStyle/>
                    <a:p>
                      <a:endParaRPr lang="en-US"/>
                    </a:p>
                  </a:txBody>
                  <a:tcP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rowSpan="2">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a:t>
                      </a:r>
                    </a:p>
                    <a:p>
                      <a:pPr algn="ctr" rtl="0" fontAlgn="ctr"/>
                      <a:r>
                        <a:rPr lang="en-US" sz="1600" u="none" strike="noStrike" kern="1200" dirty="0">
                          <a:solidFill>
                            <a:schemeClr val="dk1"/>
                          </a:solidFill>
                          <a:effectLst/>
                          <a:latin typeface="+mn-lt"/>
                          <a:ea typeface="+mn-ea"/>
                          <a:cs typeface="+mn-cs"/>
                        </a:rPr>
                        <a:t>As At July</a:t>
                      </a: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Budget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2022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392121">
                <a:tc>
                  <a:txBody>
                    <a:bodyPr/>
                    <a:lstStyle/>
                    <a:p>
                      <a:pPr algn="l" fontAlgn="b"/>
                      <a:r>
                        <a:rPr lang="en-US" sz="1200" u="none" strike="noStrike" dirty="0">
                          <a:effectLst/>
                          <a:latin typeface="Tahoma" pitchFamily="34" charset="0"/>
                          <a:ea typeface="Tahoma" pitchFamily="34" charset="0"/>
                          <a:cs typeface="Tahoma" pitchFamily="34" charset="0"/>
                        </a:rPr>
                        <a:t>Assembly Meetings Organized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Assembly Meetings held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10005"/>
                  </a:ext>
                </a:extLst>
              </a:tr>
              <a:tr h="366548">
                <a:tc>
                  <a:txBody>
                    <a:bodyPr/>
                    <a:lstStyle/>
                    <a:p>
                      <a:pPr algn="l" fontAlgn="b"/>
                      <a:r>
                        <a:rPr lang="en-US" sz="1200" u="none" strike="noStrike" dirty="0">
                          <a:effectLst/>
                          <a:latin typeface="Tahoma" pitchFamily="34" charset="0"/>
                          <a:ea typeface="Tahoma" pitchFamily="34" charset="0"/>
                          <a:cs typeface="Tahoma" pitchFamily="34" charset="0"/>
                        </a:rPr>
                        <a:t> Administrative Reports prepared and submitted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Number of Quarterly administrative reports prepared and submitted on time</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b="0" i="0" u="none" strike="noStrike" dirty="0">
                          <a:solidFill>
                            <a:srgbClr val="000000"/>
                          </a:solidFill>
                          <a:effectLst/>
                          <a:latin typeface="Tahoma" pitchFamily="34" charset="0"/>
                          <a:ea typeface="Tahoma" pitchFamily="34" charset="0"/>
                          <a:cs typeface="Tahoma" pitchFamily="34" charset="0"/>
                        </a:rPr>
                        <a:t>2</a:t>
                      </a: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10006"/>
                  </a:ext>
                </a:extLst>
              </a:tr>
              <a:tr h="366548">
                <a:tc>
                  <a:txBody>
                    <a:bodyPr/>
                    <a:lstStyle/>
                    <a:p>
                      <a:pPr algn="l" fontAlgn="b"/>
                      <a:r>
                        <a:rPr lang="en-US" sz="1200" u="none" strike="noStrike" dirty="0">
                          <a:effectLst/>
                          <a:latin typeface="Tahoma" pitchFamily="34" charset="0"/>
                          <a:ea typeface="Tahoma" pitchFamily="34" charset="0"/>
                          <a:cs typeface="Tahoma" pitchFamily="34" charset="0"/>
                        </a:rPr>
                        <a:t>Procurement Plan prepared</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l" fontAlgn="b"/>
                      <a:r>
                        <a:rPr lang="en-US" sz="1200" u="none" strike="noStrike" dirty="0">
                          <a:effectLst/>
                          <a:latin typeface="Tahoma" pitchFamily="34" charset="0"/>
                          <a:ea typeface="Tahoma" pitchFamily="34" charset="0"/>
                          <a:cs typeface="Tahoma" pitchFamily="34" charset="0"/>
                        </a:rPr>
                        <a:t>Procurement Plan prepared by</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2020</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2021</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Nov.2022</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2023</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2024</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tc>
                  <a:txBody>
                    <a:bodyPr/>
                    <a:lstStyle/>
                    <a:p>
                      <a:pPr algn="r" fontAlgn="b"/>
                      <a:r>
                        <a:rPr lang="en-US" sz="1200" u="none" strike="noStrike" dirty="0">
                          <a:effectLst/>
                          <a:latin typeface="Tahoma" pitchFamily="34" charset="0"/>
                          <a:ea typeface="Tahoma" pitchFamily="34" charset="0"/>
                          <a:cs typeface="Tahoma" pitchFamily="34" charset="0"/>
                        </a:rPr>
                        <a:t>30th Nov. 2025</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3970" marR="3970" marT="397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4890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145901225"/>
              </p:ext>
            </p:extLst>
          </p:nvPr>
        </p:nvGraphicFramePr>
        <p:xfrm>
          <a:off x="222736" y="104441"/>
          <a:ext cx="8699590" cy="6048107"/>
        </p:xfrm>
        <a:graphic>
          <a:graphicData uri="http://schemas.openxmlformats.org/drawingml/2006/table">
            <a:tbl>
              <a:tblPr firstRow="1" firstCol="1" bandRow="1">
                <a:tableStyleId>{5C22544A-7EE6-4342-B048-85BDC9FD1C3A}</a:tableStyleId>
              </a:tblPr>
              <a:tblGrid>
                <a:gridCol w="1087449">
                  <a:extLst>
                    <a:ext uri="{9D8B030D-6E8A-4147-A177-3AD203B41FA5}">
                      <a16:colId xmlns:a16="http://schemas.microsoft.com/office/drawing/2014/main" val="20000"/>
                    </a:ext>
                  </a:extLst>
                </a:gridCol>
                <a:gridCol w="926345">
                  <a:extLst>
                    <a:ext uri="{9D8B030D-6E8A-4147-A177-3AD203B41FA5}">
                      <a16:colId xmlns:a16="http://schemas.microsoft.com/office/drawing/2014/main" val="20001"/>
                    </a:ext>
                  </a:extLst>
                </a:gridCol>
                <a:gridCol w="704828">
                  <a:extLst>
                    <a:ext uri="{9D8B030D-6E8A-4147-A177-3AD203B41FA5}">
                      <a16:colId xmlns:a16="http://schemas.microsoft.com/office/drawing/2014/main" val="20002"/>
                    </a:ext>
                  </a:extLst>
                </a:gridCol>
                <a:gridCol w="664552">
                  <a:extLst>
                    <a:ext uri="{9D8B030D-6E8A-4147-A177-3AD203B41FA5}">
                      <a16:colId xmlns:a16="http://schemas.microsoft.com/office/drawing/2014/main" val="1419644321"/>
                    </a:ext>
                  </a:extLst>
                </a:gridCol>
                <a:gridCol w="644414">
                  <a:extLst>
                    <a:ext uri="{9D8B030D-6E8A-4147-A177-3AD203B41FA5}">
                      <a16:colId xmlns:a16="http://schemas.microsoft.com/office/drawing/2014/main" val="20003"/>
                    </a:ext>
                  </a:extLst>
                </a:gridCol>
                <a:gridCol w="644414">
                  <a:extLst>
                    <a:ext uri="{9D8B030D-6E8A-4147-A177-3AD203B41FA5}">
                      <a16:colId xmlns:a16="http://schemas.microsoft.com/office/drawing/2014/main" val="1328106974"/>
                    </a:ext>
                  </a:extLst>
                </a:gridCol>
                <a:gridCol w="966621">
                  <a:extLst>
                    <a:ext uri="{9D8B030D-6E8A-4147-A177-3AD203B41FA5}">
                      <a16:colId xmlns:a16="http://schemas.microsoft.com/office/drawing/2014/main" val="20004"/>
                    </a:ext>
                  </a:extLst>
                </a:gridCol>
                <a:gridCol w="1047173">
                  <a:extLst>
                    <a:ext uri="{9D8B030D-6E8A-4147-A177-3AD203B41FA5}">
                      <a16:colId xmlns:a16="http://schemas.microsoft.com/office/drawing/2014/main" val="20005"/>
                    </a:ext>
                  </a:extLst>
                </a:gridCol>
                <a:gridCol w="1047173">
                  <a:extLst>
                    <a:ext uri="{9D8B030D-6E8A-4147-A177-3AD203B41FA5}">
                      <a16:colId xmlns:a16="http://schemas.microsoft.com/office/drawing/2014/main" val="20006"/>
                    </a:ext>
                  </a:extLst>
                </a:gridCol>
                <a:gridCol w="966621">
                  <a:extLst>
                    <a:ext uri="{9D8B030D-6E8A-4147-A177-3AD203B41FA5}">
                      <a16:colId xmlns:a16="http://schemas.microsoft.com/office/drawing/2014/main" val="20007"/>
                    </a:ext>
                  </a:extLst>
                </a:gridCol>
              </a:tblGrid>
              <a:tr h="886533">
                <a:tc gridSpan="10">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10">
                  <a:txBody>
                    <a:bodyPr/>
                    <a:lstStyle/>
                    <a:p>
                      <a:pPr algn="ctr" rtl="0" fontAlgn="ctr"/>
                      <a:r>
                        <a:rPr lang="en-US" sz="1600" u="none" strike="noStrike" dirty="0">
                          <a:effectLst/>
                        </a:rPr>
                        <a:t>(SOCIAL</a:t>
                      </a:r>
                      <a:r>
                        <a:rPr lang="en-US" sz="1600" u="none" strike="noStrike" baseline="0" dirty="0">
                          <a:effectLst/>
                        </a:rPr>
                        <a:t> SERVICE DELIVERY</a:t>
                      </a:r>
                      <a:r>
                        <a:rPr lang="en-US" sz="1600" u="none" strike="noStrike" dirty="0">
                          <a:effectLst/>
                        </a:rPr>
                        <a:t>)</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3">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3">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u="none" strike="noStrike" dirty="0">
                          <a:effectLst/>
                        </a:rPr>
                        <a:t>Projections</a:t>
                      </a:r>
                      <a:endParaRPr lang="en-US" sz="16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49060">
                <a:tc vMerge="1">
                  <a:txBody>
                    <a:bodyPr/>
                    <a:lstStyle/>
                    <a:p>
                      <a:endParaRPr lang="en-US"/>
                    </a:p>
                  </a:txBody>
                  <a:tcPr/>
                </a:tc>
                <a:tc vMerge="1">
                  <a:txBody>
                    <a:bodyPr/>
                    <a:lstStyle/>
                    <a:p>
                      <a:endParaRPr lang="en-US"/>
                    </a:p>
                  </a:txBody>
                  <a:tcP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rowSpan="2">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a:t>
                      </a:r>
                    </a:p>
                    <a:p>
                      <a:pPr algn="ctr" rtl="0" fontAlgn="ctr"/>
                      <a:r>
                        <a:rPr lang="en-US" sz="1600" u="none" strike="noStrike" kern="1200" dirty="0">
                          <a:solidFill>
                            <a:schemeClr val="dk1"/>
                          </a:solidFill>
                          <a:effectLst/>
                          <a:latin typeface="+mn-lt"/>
                          <a:ea typeface="+mn-ea"/>
                          <a:cs typeface="+mn-cs"/>
                        </a:rPr>
                        <a:t>As At July</a:t>
                      </a: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Budget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2022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392121">
                <a:tc>
                  <a:txBody>
                    <a:bodyPr/>
                    <a:lstStyle/>
                    <a:p>
                      <a:pPr algn="l" fontAlgn="b"/>
                      <a:r>
                        <a:rPr lang="en-US" sz="1400" u="none" strike="noStrike" dirty="0">
                          <a:effectLst/>
                          <a:latin typeface="Tahoma" pitchFamily="34" charset="0"/>
                          <a:ea typeface="Tahoma" pitchFamily="34" charset="0"/>
                          <a:cs typeface="Tahoma" pitchFamily="34" charset="0"/>
                        </a:rPr>
                        <a:t>Preparation of reports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Quarterly report on PWDs registered, rehabilitated and supported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2</a:t>
                      </a: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4</a:t>
                      </a:r>
                    </a:p>
                  </a:txBody>
                  <a:tcPr marL="6768" marR="6768" marT="6768" marB="0" anchor="b"/>
                </a:tc>
                <a:extLst>
                  <a:ext uri="{0D108BD9-81ED-4DB2-BD59-A6C34878D82A}">
                    <a16:rowId xmlns:a16="http://schemas.microsoft.com/office/drawing/2014/main" val="10005"/>
                  </a:ext>
                </a:extLst>
              </a:tr>
              <a:tr h="366548">
                <a:tc>
                  <a:txBody>
                    <a:bodyPr/>
                    <a:lstStyle/>
                    <a:p>
                      <a:pPr algn="l" fontAlgn="b"/>
                      <a:r>
                        <a:rPr lang="en-US" sz="1400" u="none" strike="noStrike" dirty="0">
                          <a:effectLst/>
                          <a:latin typeface="Tahoma" pitchFamily="34" charset="0"/>
                          <a:ea typeface="Tahoma" pitchFamily="34" charset="0"/>
                          <a:cs typeface="Tahoma" pitchFamily="34" charset="0"/>
                        </a:rPr>
                        <a:t>Preparation of Report</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Quarterly District  Health report prepared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2</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4</a:t>
                      </a:r>
                    </a:p>
                  </a:txBody>
                  <a:tcPr marL="6768" marR="6768" marT="6768" marB="0" anchor="b"/>
                </a:tc>
                <a:extLst>
                  <a:ext uri="{0D108BD9-81ED-4DB2-BD59-A6C34878D82A}">
                    <a16:rowId xmlns:a16="http://schemas.microsoft.com/office/drawing/2014/main" val="10006"/>
                  </a:ext>
                </a:extLst>
              </a:tr>
              <a:tr h="366548">
                <a:tc>
                  <a:txBody>
                    <a:bodyPr/>
                    <a:lstStyle/>
                    <a:p>
                      <a:pPr algn="l" fontAlgn="b"/>
                      <a:r>
                        <a:rPr lang="en-US" sz="1400" u="none" strike="noStrike" dirty="0">
                          <a:effectLst/>
                          <a:latin typeface="Tahoma" pitchFamily="34" charset="0"/>
                          <a:ea typeface="Tahoma" pitchFamily="34" charset="0"/>
                          <a:cs typeface="Tahoma" pitchFamily="34" charset="0"/>
                        </a:rPr>
                        <a:t>Toilets Constructed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400" u="none" strike="noStrike" dirty="0">
                          <a:effectLst/>
                          <a:latin typeface="Tahoma" pitchFamily="34" charset="0"/>
                          <a:ea typeface="Tahoma" pitchFamily="34" charset="0"/>
                          <a:cs typeface="Tahoma" pitchFamily="34" charset="0"/>
                        </a:rPr>
                        <a:t>Number of Toilets constructed</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2</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1</a:t>
                      </a: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2</a:t>
                      </a:r>
                    </a:p>
                  </a:txBody>
                  <a:tcPr marL="6768" marR="6768" marT="6768" marB="0" anchor="b"/>
                </a:tc>
                <a:tc>
                  <a:txBody>
                    <a:bodyPr/>
                    <a:lstStyle/>
                    <a:p>
                      <a:pPr algn="ctr" rtl="0" fontAlgn="ctr"/>
                      <a:r>
                        <a:rPr lang="en-US"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u="none" strike="noStrike" dirty="0">
                          <a:effectLst/>
                          <a:latin typeface="Tahoma" pitchFamily="34" charset="0"/>
                          <a:ea typeface="Tahoma" pitchFamily="34" charset="0"/>
                          <a:cs typeface="Tahoma" pitchFamily="34" charset="0"/>
                        </a:rPr>
                        <a:t>4</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400" b="0" i="0" u="none" strike="noStrike" dirty="0">
                          <a:solidFill>
                            <a:srgbClr val="000000"/>
                          </a:solidFill>
                          <a:effectLst/>
                          <a:latin typeface="Tahoma" pitchFamily="34" charset="0"/>
                          <a:ea typeface="Tahoma" pitchFamily="34" charset="0"/>
                          <a:cs typeface="Tahoma" pitchFamily="34" charset="0"/>
                        </a:rPr>
                        <a:t>4</a:t>
                      </a:r>
                    </a:p>
                  </a:txBody>
                  <a:tcPr marL="6768" marR="6768" marT="6768"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2147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43</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726536818"/>
              </p:ext>
            </p:extLst>
          </p:nvPr>
        </p:nvGraphicFramePr>
        <p:xfrm>
          <a:off x="222736" y="104441"/>
          <a:ext cx="8699590" cy="5077019"/>
        </p:xfrm>
        <a:graphic>
          <a:graphicData uri="http://schemas.openxmlformats.org/drawingml/2006/table">
            <a:tbl>
              <a:tblPr firstRow="1" firstCol="1" bandRow="1">
                <a:tableStyleId>{5C22544A-7EE6-4342-B048-85BDC9FD1C3A}</a:tableStyleId>
              </a:tblPr>
              <a:tblGrid>
                <a:gridCol w="1087449">
                  <a:extLst>
                    <a:ext uri="{9D8B030D-6E8A-4147-A177-3AD203B41FA5}">
                      <a16:colId xmlns:a16="http://schemas.microsoft.com/office/drawing/2014/main" val="20000"/>
                    </a:ext>
                  </a:extLst>
                </a:gridCol>
                <a:gridCol w="926345">
                  <a:extLst>
                    <a:ext uri="{9D8B030D-6E8A-4147-A177-3AD203B41FA5}">
                      <a16:colId xmlns:a16="http://schemas.microsoft.com/office/drawing/2014/main" val="20001"/>
                    </a:ext>
                  </a:extLst>
                </a:gridCol>
                <a:gridCol w="704828">
                  <a:extLst>
                    <a:ext uri="{9D8B030D-6E8A-4147-A177-3AD203B41FA5}">
                      <a16:colId xmlns:a16="http://schemas.microsoft.com/office/drawing/2014/main" val="20002"/>
                    </a:ext>
                  </a:extLst>
                </a:gridCol>
                <a:gridCol w="664552">
                  <a:extLst>
                    <a:ext uri="{9D8B030D-6E8A-4147-A177-3AD203B41FA5}">
                      <a16:colId xmlns:a16="http://schemas.microsoft.com/office/drawing/2014/main" val="1419644321"/>
                    </a:ext>
                  </a:extLst>
                </a:gridCol>
                <a:gridCol w="644414">
                  <a:extLst>
                    <a:ext uri="{9D8B030D-6E8A-4147-A177-3AD203B41FA5}">
                      <a16:colId xmlns:a16="http://schemas.microsoft.com/office/drawing/2014/main" val="20003"/>
                    </a:ext>
                  </a:extLst>
                </a:gridCol>
                <a:gridCol w="644414">
                  <a:extLst>
                    <a:ext uri="{9D8B030D-6E8A-4147-A177-3AD203B41FA5}">
                      <a16:colId xmlns:a16="http://schemas.microsoft.com/office/drawing/2014/main" val="1328106974"/>
                    </a:ext>
                  </a:extLst>
                </a:gridCol>
                <a:gridCol w="966621">
                  <a:extLst>
                    <a:ext uri="{9D8B030D-6E8A-4147-A177-3AD203B41FA5}">
                      <a16:colId xmlns:a16="http://schemas.microsoft.com/office/drawing/2014/main" val="20004"/>
                    </a:ext>
                  </a:extLst>
                </a:gridCol>
                <a:gridCol w="1047173">
                  <a:extLst>
                    <a:ext uri="{9D8B030D-6E8A-4147-A177-3AD203B41FA5}">
                      <a16:colId xmlns:a16="http://schemas.microsoft.com/office/drawing/2014/main" val="20005"/>
                    </a:ext>
                  </a:extLst>
                </a:gridCol>
                <a:gridCol w="1047173">
                  <a:extLst>
                    <a:ext uri="{9D8B030D-6E8A-4147-A177-3AD203B41FA5}">
                      <a16:colId xmlns:a16="http://schemas.microsoft.com/office/drawing/2014/main" val="20006"/>
                    </a:ext>
                  </a:extLst>
                </a:gridCol>
                <a:gridCol w="966621">
                  <a:extLst>
                    <a:ext uri="{9D8B030D-6E8A-4147-A177-3AD203B41FA5}">
                      <a16:colId xmlns:a16="http://schemas.microsoft.com/office/drawing/2014/main" val="20007"/>
                    </a:ext>
                  </a:extLst>
                </a:gridCol>
              </a:tblGrid>
              <a:tr h="886533">
                <a:tc gridSpan="10">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10">
                  <a:txBody>
                    <a:bodyPr/>
                    <a:lstStyle/>
                    <a:p>
                      <a:pPr algn="ctr" rtl="0" fontAlgn="ctr"/>
                      <a:r>
                        <a:rPr lang="en-US" sz="1600" u="none" strike="noStrike" dirty="0">
                          <a:effectLst/>
                        </a:rPr>
                        <a:t>(ECONOMIC DEVELOPMENT)</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3">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3">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u="none" strike="noStrike" dirty="0">
                          <a:effectLst/>
                        </a:rPr>
                        <a:t>Projections</a:t>
                      </a:r>
                      <a:endParaRPr lang="en-US" sz="16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49060">
                <a:tc vMerge="1">
                  <a:txBody>
                    <a:bodyPr/>
                    <a:lstStyle/>
                    <a:p>
                      <a:endParaRPr lang="en-US"/>
                    </a:p>
                  </a:txBody>
                  <a:tcPr/>
                </a:tc>
                <a:tc vMerge="1">
                  <a:txBody>
                    <a:bodyPr/>
                    <a:lstStyle/>
                    <a:p>
                      <a:endParaRPr lang="en-US"/>
                    </a:p>
                  </a:txBody>
                  <a:tcP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rowSpan="2">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a:t>
                      </a:r>
                    </a:p>
                    <a:p>
                      <a:pPr algn="ctr" rtl="0" fontAlgn="ctr"/>
                      <a:r>
                        <a:rPr lang="en-US" sz="1600" u="none" strike="noStrike" kern="1200" dirty="0">
                          <a:solidFill>
                            <a:schemeClr val="dk1"/>
                          </a:solidFill>
                          <a:effectLst/>
                          <a:latin typeface="+mn-lt"/>
                          <a:ea typeface="+mn-ea"/>
                          <a:cs typeface="+mn-cs"/>
                        </a:rPr>
                        <a:t>As At July</a:t>
                      </a: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Budget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2022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392121">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Farmers</a:t>
                      </a:r>
                      <a:r>
                        <a:rPr lang="en-US" sz="1200" baseline="0" dirty="0">
                          <a:effectLst/>
                          <a:latin typeface="Tahoma" pitchFamily="34" charset="0"/>
                          <a:ea typeface="Tahoma" pitchFamily="34" charset="0"/>
                          <a:cs typeface="Tahoma" pitchFamily="34" charset="0"/>
                        </a:rPr>
                        <a:t> supported (financial &amp; input)</a:t>
                      </a: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Number of farmers supported</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4,000</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3,120</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4,000</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2,862</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4,200 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4,500 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4,600 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4,800 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extLst>
                  <a:ext uri="{0D108BD9-81ED-4DB2-BD59-A6C34878D82A}">
                    <a16:rowId xmlns:a16="http://schemas.microsoft.com/office/drawing/2014/main" val="10005"/>
                  </a:ext>
                </a:extLst>
              </a:tr>
              <a:tr h="366548">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Farmers trained on new farming techniques</a:t>
                      </a: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Number of farmers trained</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5,500</a:t>
                      </a:r>
                    </a:p>
                  </a:txBody>
                  <a:tcPr marL="26056" marR="26056" marT="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3,875</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5,000 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3,412</a:t>
                      </a:r>
                    </a:p>
                  </a:txBody>
                  <a:tcPr marL="26056" marR="26056" marT="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 5,000</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5,000 </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 5,000</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200" u="none" strike="noStrike" dirty="0">
                          <a:latin typeface="Tahoma" panose="020B0604030504040204" pitchFamily="34" charset="0"/>
                          <a:ea typeface="Tahoma" panose="020B0604030504040204" pitchFamily="34" charset="0"/>
                          <a:cs typeface="Tahoma" panose="020B0604030504040204" pitchFamily="34" charset="0"/>
                        </a:rPr>
                        <a:t> 5,000</a:t>
                      </a:r>
                      <a:endParaRPr sz="12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extLst>
                  <a:ext uri="{0D108BD9-81ED-4DB2-BD59-A6C34878D82A}">
                    <a16:rowId xmlns:a16="http://schemas.microsoft.com/office/drawing/2014/main" val="10006"/>
                  </a:ext>
                </a:extLst>
              </a:tr>
              <a:tr h="366548">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Reshaping</a:t>
                      </a:r>
                      <a:r>
                        <a:rPr lang="en-US" sz="1200" baseline="0" dirty="0">
                          <a:effectLst/>
                          <a:latin typeface="Tahoma" pitchFamily="34" charset="0"/>
                          <a:ea typeface="Tahoma" pitchFamily="34" charset="0"/>
                          <a:cs typeface="Tahoma" pitchFamily="34" charset="0"/>
                        </a:rPr>
                        <a:t> of Roads</a:t>
                      </a: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a:lnSpc>
                          <a:spcPct val="115000"/>
                        </a:lnSpc>
                        <a:spcBef>
                          <a:spcPts val="0"/>
                        </a:spcBef>
                        <a:spcAft>
                          <a:spcPts val="0"/>
                        </a:spcAft>
                      </a:pPr>
                      <a:r>
                        <a:rPr lang="en-US" sz="1200" dirty="0">
                          <a:effectLst/>
                          <a:latin typeface="Tahoma" pitchFamily="34" charset="0"/>
                          <a:ea typeface="Tahoma" pitchFamily="34" charset="0"/>
                          <a:cs typeface="Tahoma" pitchFamily="34" charset="0"/>
                        </a:rPr>
                        <a:t>Length</a:t>
                      </a:r>
                      <a:r>
                        <a:rPr lang="en-US" sz="1200" baseline="0" dirty="0">
                          <a:effectLst/>
                          <a:latin typeface="Tahoma" pitchFamily="34" charset="0"/>
                          <a:ea typeface="Tahoma" pitchFamily="34" charset="0"/>
                          <a:cs typeface="Tahoma" pitchFamily="34" charset="0"/>
                        </a:rPr>
                        <a:t> of road reshaped</a:t>
                      </a:r>
                      <a:endParaRPr lang="en-US" sz="1200" dirty="0">
                        <a:effectLst/>
                        <a:latin typeface="Tahoma" pitchFamily="34" charset="0"/>
                        <a:ea typeface="Tahoma" pitchFamily="34" charset="0"/>
                        <a:cs typeface="Tahoma" pitchFamily="34" charset="0"/>
                      </a:endParaRPr>
                    </a:p>
                  </a:txBody>
                  <a:tcPr marL="26056" marR="26056" marT="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100km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70km</a:t>
                      </a:r>
                    </a:p>
                  </a:txBody>
                  <a:tcPr marL="26056" marR="26056" marT="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120km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algn="ctr">
                        <a:lnSpc>
                          <a:spcPct val="115000"/>
                        </a:lnSpc>
                        <a:spcBef>
                          <a:spcPts val="0"/>
                        </a:spcBef>
                        <a:spcAft>
                          <a:spcPts val="0"/>
                        </a:spcAft>
                      </a:pPr>
                      <a:r>
                        <a:rPr lang="en-US" sz="1200" dirty="0">
                          <a:effectLst/>
                          <a:latin typeface="Tahoma" pitchFamily="34" charset="0"/>
                          <a:ea typeface="Tahoma" pitchFamily="34" charset="0"/>
                          <a:cs typeface="Tahoma" pitchFamily="34" charset="0"/>
                        </a:rPr>
                        <a:t>-</a:t>
                      </a:r>
                    </a:p>
                  </a:txBody>
                  <a:tcPr marL="26056" marR="26056" marT="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160km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180km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200km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tc>
                  <a:txBody>
                    <a:bodyPr/>
                    <a:lstStyle/>
                    <a:p>
                      <a:pPr marL="0" marR="0" lvl="0" indent="0" algn="ctr" rtl="0">
                        <a:spcBef>
                          <a:spcPts val="0"/>
                        </a:spcBef>
                        <a:spcAft>
                          <a:spcPts val="0"/>
                        </a:spcAft>
                        <a:buNone/>
                      </a:pPr>
                      <a:r>
                        <a:rPr lang="en-US" sz="1400" u="none" strike="noStrike" dirty="0">
                          <a:latin typeface="Tahoma" panose="020B0604030504040204" pitchFamily="34" charset="0"/>
                          <a:ea typeface="Tahoma" panose="020B0604030504040204" pitchFamily="34" charset="0"/>
                          <a:cs typeface="Tahoma" panose="020B0604030504040204" pitchFamily="34" charset="0"/>
                        </a:rPr>
                        <a:t>220km </a:t>
                      </a:r>
                      <a:endParaRPr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txBody>
                  <a:tcPr marL="6350" marR="6350" marT="635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08239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823496913"/>
              </p:ext>
            </p:extLst>
          </p:nvPr>
        </p:nvGraphicFramePr>
        <p:xfrm>
          <a:off x="222736" y="104441"/>
          <a:ext cx="8699590" cy="4349699"/>
        </p:xfrm>
        <a:graphic>
          <a:graphicData uri="http://schemas.openxmlformats.org/drawingml/2006/table">
            <a:tbl>
              <a:tblPr firstRow="1" firstCol="1" bandRow="1">
                <a:tableStyleId>{5C22544A-7EE6-4342-B048-85BDC9FD1C3A}</a:tableStyleId>
              </a:tblPr>
              <a:tblGrid>
                <a:gridCol w="1087449">
                  <a:extLst>
                    <a:ext uri="{9D8B030D-6E8A-4147-A177-3AD203B41FA5}">
                      <a16:colId xmlns:a16="http://schemas.microsoft.com/office/drawing/2014/main" val="20000"/>
                    </a:ext>
                  </a:extLst>
                </a:gridCol>
                <a:gridCol w="926345">
                  <a:extLst>
                    <a:ext uri="{9D8B030D-6E8A-4147-A177-3AD203B41FA5}">
                      <a16:colId xmlns:a16="http://schemas.microsoft.com/office/drawing/2014/main" val="20001"/>
                    </a:ext>
                  </a:extLst>
                </a:gridCol>
                <a:gridCol w="704828">
                  <a:extLst>
                    <a:ext uri="{9D8B030D-6E8A-4147-A177-3AD203B41FA5}">
                      <a16:colId xmlns:a16="http://schemas.microsoft.com/office/drawing/2014/main" val="20002"/>
                    </a:ext>
                  </a:extLst>
                </a:gridCol>
                <a:gridCol w="664552">
                  <a:extLst>
                    <a:ext uri="{9D8B030D-6E8A-4147-A177-3AD203B41FA5}">
                      <a16:colId xmlns:a16="http://schemas.microsoft.com/office/drawing/2014/main" val="1419644321"/>
                    </a:ext>
                  </a:extLst>
                </a:gridCol>
                <a:gridCol w="644414">
                  <a:extLst>
                    <a:ext uri="{9D8B030D-6E8A-4147-A177-3AD203B41FA5}">
                      <a16:colId xmlns:a16="http://schemas.microsoft.com/office/drawing/2014/main" val="20003"/>
                    </a:ext>
                  </a:extLst>
                </a:gridCol>
                <a:gridCol w="644414">
                  <a:extLst>
                    <a:ext uri="{9D8B030D-6E8A-4147-A177-3AD203B41FA5}">
                      <a16:colId xmlns:a16="http://schemas.microsoft.com/office/drawing/2014/main" val="1328106974"/>
                    </a:ext>
                  </a:extLst>
                </a:gridCol>
                <a:gridCol w="966621">
                  <a:extLst>
                    <a:ext uri="{9D8B030D-6E8A-4147-A177-3AD203B41FA5}">
                      <a16:colId xmlns:a16="http://schemas.microsoft.com/office/drawing/2014/main" val="20004"/>
                    </a:ext>
                  </a:extLst>
                </a:gridCol>
                <a:gridCol w="1047173">
                  <a:extLst>
                    <a:ext uri="{9D8B030D-6E8A-4147-A177-3AD203B41FA5}">
                      <a16:colId xmlns:a16="http://schemas.microsoft.com/office/drawing/2014/main" val="20005"/>
                    </a:ext>
                  </a:extLst>
                </a:gridCol>
                <a:gridCol w="1047173">
                  <a:extLst>
                    <a:ext uri="{9D8B030D-6E8A-4147-A177-3AD203B41FA5}">
                      <a16:colId xmlns:a16="http://schemas.microsoft.com/office/drawing/2014/main" val="20006"/>
                    </a:ext>
                  </a:extLst>
                </a:gridCol>
                <a:gridCol w="966621">
                  <a:extLst>
                    <a:ext uri="{9D8B030D-6E8A-4147-A177-3AD203B41FA5}">
                      <a16:colId xmlns:a16="http://schemas.microsoft.com/office/drawing/2014/main" val="20007"/>
                    </a:ext>
                  </a:extLst>
                </a:gridCol>
              </a:tblGrid>
              <a:tr h="886533">
                <a:tc gridSpan="10">
                  <a:txBody>
                    <a:bodyPr/>
                    <a:lstStyle/>
                    <a:p>
                      <a:pPr algn="ctr" rtl="0" fontAlgn="ctr"/>
                      <a:r>
                        <a:rPr lang="en-US" sz="2000" u="none" strike="noStrike" dirty="0">
                          <a:effectLst/>
                        </a:rPr>
                        <a:t> KEY PERFORMANCE INFORMATION FOR BUDGET PROGRAMMES</a:t>
                      </a:r>
                      <a:endParaRPr lang="en-US" sz="20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548">
                <a:tc gridSpan="10">
                  <a:txBody>
                    <a:bodyPr/>
                    <a:lstStyle/>
                    <a:p>
                      <a:pPr algn="ctr" rtl="0" fontAlgn="ctr"/>
                      <a:r>
                        <a:rPr lang="en-US" sz="1600" u="none" strike="noStrike" dirty="0">
                          <a:effectLst/>
                        </a:rPr>
                        <a:t>(INFRASTRUCTURE DELIVERY AND MANAGEMENT)</a:t>
                      </a: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072">
                <a:tc rowSpan="3">
                  <a:txBody>
                    <a:bodyPr/>
                    <a:lstStyle/>
                    <a:p>
                      <a:pPr algn="ctr" rtl="0" fontAlgn="ctr"/>
                      <a:r>
                        <a:rPr lang="en-US" sz="1600" u="none" strike="noStrike" dirty="0">
                          <a:effectLst/>
                        </a:rPr>
                        <a:t>Key/Main Outputs</a:t>
                      </a:r>
                      <a:endParaRPr lang="en-US" sz="1600" b="1" i="0" u="none" strike="noStrike" dirty="0">
                        <a:solidFill>
                          <a:srgbClr val="FFFFFF"/>
                        </a:solidFill>
                        <a:effectLst/>
                        <a:latin typeface="Calibri" panose="020F0502020204030204" pitchFamily="34" charset="0"/>
                      </a:endParaRPr>
                    </a:p>
                  </a:txBody>
                  <a:tcPr marL="6350" marR="6350" marT="6350" marB="0" anchor="ctr"/>
                </a:tc>
                <a:tc rowSpan="3">
                  <a:txBody>
                    <a:bodyPr/>
                    <a:lstStyle/>
                    <a:p>
                      <a:pPr algn="ctr" rtl="0" fontAlgn="ctr"/>
                      <a:r>
                        <a:rPr lang="en-US" sz="1600" u="none" strike="noStrike">
                          <a:effectLst/>
                        </a:rPr>
                        <a:t>Output Indicator</a:t>
                      </a:r>
                      <a:endParaRPr lang="en-US" sz="1600" b="0" i="0" u="none" strike="noStrike">
                        <a:solidFill>
                          <a:srgbClr val="000000"/>
                        </a:solidFill>
                        <a:effectLst/>
                        <a:latin typeface="Calibri" panose="020F0502020204030204" pitchFamily="34" charset="0"/>
                      </a:endParaRPr>
                    </a:p>
                  </a:txBody>
                  <a:tcPr marL="6350" marR="6350" marT="6350" marB="0" anchor="ctr"/>
                </a:tc>
                <a:tc gridSpan="4">
                  <a:txBody>
                    <a:bodyPr/>
                    <a:lstStyle/>
                    <a:p>
                      <a:pPr algn="ctr" rtl="0" fontAlgn="ctr"/>
                      <a:r>
                        <a:rPr lang="en-US" sz="1600" u="none" strike="noStrike">
                          <a:effectLst/>
                        </a:rPr>
                        <a:t>Past Years</a:t>
                      </a:r>
                      <a:endParaRPr lang="en-US" sz="1600" b="0"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u="none" strike="noStrike" dirty="0">
                          <a:effectLst/>
                        </a:rPr>
                        <a:t>Projections</a:t>
                      </a:r>
                      <a:endParaRPr lang="en-US" sz="16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49060">
                <a:tc vMerge="1">
                  <a:txBody>
                    <a:bodyPr/>
                    <a:lstStyle/>
                    <a:p>
                      <a:endParaRPr lang="en-US"/>
                    </a:p>
                  </a:txBody>
                  <a:tcPr/>
                </a:tc>
                <a:tc vMerge="1">
                  <a:txBody>
                    <a:bodyPr/>
                    <a:lstStyle/>
                    <a:p>
                      <a:endParaRPr lang="en-US"/>
                    </a:p>
                  </a:txBody>
                  <a:tcP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Target</a:t>
                      </a:r>
                    </a:p>
                  </a:txBody>
                  <a:tcPr marL="6350" marR="6350" marT="6350" marB="0" anchor="ctr"/>
                </a:tc>
                <a:tc rowSpan="2">
                  <a:txBody>
                    <a:bodyPr/>
                    <a:lstStyle/>
                    <a:p>
                      <a:pPr algn="ctr" rtl="0" fontAlgn="ctr"/>
                      <a:r>
                        <a:rPr lang="en-US" sz="1600" u="none" strike="noStrike" kern="1200" dirty="0">
                          <a:solidFill>
                            <a:schemeClr val="dk1"/>
                          </a:solidFill>
                          <a:effectLst/>
                          <a:latin typeface="+mn-lt"/>
                          <a:ea typeface="+mn-ea"/>
                          <a:cs typeface="+mn-cs"/>
                        </a:rPr>
                        <a:t>2020</a:t>
                      </a:r>
                    </a:p>
                    <a:p>
                      <a:pPr algn="ctr" rtl="0" fontAlgn="ctr"/>
                      <a:r>
                        <a:rPr lang="en-US" sz="1600" u="none" strike="noStrike" kern="1200" dirty="0">
                          <a:solidFill>
                            <a:schemeClr val="dk1"/>
                          </a:solidFill>
                          <a:effectLst/>
                          <a:latin typeface="+mn-lt"/>
                          <a:ea typeface="+mn-ea"/>
                          <a:cs typeface="+mn-cs"/>
                        </a:rPr>
                        <a:t>Actual</a:t>
                      </a:r>
                    </a:p>
                  </a:txBody>
                  <a:tcPr marL="6350" marR="6350" marT="6350" marB="0" anchor="ctr"/>
                </a:tc>
                <a:tc rowSpan="2">
                  <a:txBody>
                    <a:bodyPr/>
                    <a:lstStyle/>
                    <a:p>
                      <a:pPr algn="ctr" rtl="0" fontAlgn="ctr"/>
                      <a:endParaRPr lang="en-US" sz="1600" u="none" strike="noStrike" kern="1200" dirty="0">
                        <a:solidFill>
                          <a:schemeClr val="dk1"/>
                        </a:solidFill>
                        <a:effectLst/>
                        <a:latin typeface="+mn-lt"/>
                        <a:ea typeface="+mn-ea"/>
                        <a:cs typeface="+mn-cs"/>
                      </a:endParaRPr>
                    </a:p>
                    <a:p>
                      <a:pPr algn="ctr" rtl="0" fontAlgn="ct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Target</a:t>
                      </a:r>
                    </a:p>
                    <a:p>
                      <a:pPr algn="ctr" rtl="0" fontAlgn="ctr"/>
                      <a:endParaRPr lang="en-US" sz="1600" u="none" strike="noStrike" kern="1200" dirty="0">
                        <a:solidFill>
                          <a:schemeClr val="dk1"/>
                        </a:solidFill>
                        <a:effectLst/>
                        <a:latin typeface="+mn-lt"/>
                        <a:ea typeface="+mn-ea"/>
                        <a:cs typeface="+mn-cs"/>
                      </a:endParaRPr>
                    </a:p>
                  </a:txBody>
                  <a:tcPr marL="6350" marR="6350" marT="635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rPr>
                        <a:t>2021</a:t>
                      </a:r>
                    </a:p>
                    <a:p>
                      <a:pPr algn="ctr" rtl="0" fontAlgn="ctr"/>
                      <a:r>
                        <a:rPr lang="en-US" sz="1600" u="none" strike="noStrike" kern="1200" dirty="0">
                          <a:solidFill>
                            <a:schemeClr val="dk1"/>
                          </a:solidFill>
                          <a:effectLst/>
                          <a:latin typeface="+mn-lt"/>
                          <a:ea typeface="+mn-ea"/>
                          <a:cs typeface="+mn-cs"/>
                        </a:rPr>
                        <a:t>Actual</a:t>
                      </a:r>
                    </a:p>
                    <a:p>
                      <a:pPr algn="ctr" rtl="0" fontAlgn="ctr"/>
                      <a:r>
                        <a:rPr lang="en-US" sz="1600" u="none" strike="noStrike" kern="1200" dirty="0">
                          <a:solidFill>
                            <a:schemeClr val="dk1"/>
                          </a:solidFill>
                          <a:effectLst/>
                          <a:latin typeface="+mn-lt"/>
                          <a:ea typeface="+mn-ea"/>
                          <a:cs typeface="+mn-cs"/>
                        </a:rPr>
                        <a:t>As At July</a:t>
                      </a: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Budget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endParaRPr lang="en-US" sz="1600" u="none" strike="noStrike" dirty="0">
                        <a:effectLst/>
                      </a:endParaRPr>
                    </a:p>
                    <a:p>
                      <a:pPr algn="ctr" rtl="0" fontAlgn="ctr"/>
                      <a:r>
                        <a:rPr lang="en-US" sz="1600" u="none" strike="noStrike" dirty="0">
                          <a:effectLst/>
                        </a:rPr>
                        <a:t>Indicative Year</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2022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392121">
                <a:tc>
                  <a:txBody>
                    <a:bodyPr/>
                    <a:lstStyle/>
                    <a:p>
                      <a:pPr algn="l" fontAlgn="b"/>
                      <a:r>
                        <a:rPr lang="en-US" sz="1100" u="none" strike="noStrike" dirty="0">
                          <a:effectLst/>
                          <a:latin typeface="Tahoma" pitchFamily="34" charset="0"/>
                          <a:ea typeface="Tahoma" pitchFamily="34" charset="0"/>
                          <a:cs typeface="Tahoma" pitchFamily="34" charset="0"/>
                        </a:rPr>
                        <a:t>Planning Schemes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100" u="none" strike="noStrike" dirty="0">
                          <a:effectLst/>
                          <a:latin typeface="Tahoma" pitchFamily="34" charset="0"/>
                          <a:ea typeface="Tahoma" pitchFamily="34" charset="0"/>
                          <a:cs typeface="Tahoma" pitchFamily="34" charset="0"/>
                        </a:rPr>
                        <a:t>Number Of Planning Schemes Prepared</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GH" sz="1100" b="0" i="0" u="none" strike="noStrike" dirty="0">
                          <a:solidFill>
                            <a:srgbClr val="000000"/>
                          </a:solidFill>
                          <a:effectLst/>
                          <a:latin typeface="Tahoma" pitchFamily="34" charset="0"/>
                          <a:ea typeface="Tahoma" pitchFamily="34" charset="0"/>
                          <a:cs typeface="Tahoma" pitchFamily="34" charset="0"/>
                        </a:rPr>
                        <a:t>1</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1</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dirty="0"/>
                        <a:t>2</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2</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extLst>
                  <a:ext uri="{0D108BD9-81ED-4DB2-BD59-A6C34878D82A}">
                    <a16:rowId xmlns:a16="http://schemas.microsoft.com/office/drawing/2014/main" val="10005"/>
                  </a:ext>
                </a:extLst>
              </a:tr>
              <a:tr h="366548">
                <a:tc>
                  <a:txBody>
                    <a:bodyPr/>
                    <a:lstStyle/>
                    <a:p>
                      <a:pPr algn="l" fontAlgn="b"/>
                      <a:r>
                        <a:rPr lang="en-US" sz="1100" u="none" strike="noStrike" dirty="0">
                          <a:effectLst/>
                          <a:latin typeface="Tahoma" pitchFamily="34" charset="0"/>
                          <a:ea typeface="Tahoma" pitchFamily="34" charset="0"/>
                          <a:cs typeface="Tahoma" pitchFamily="34" charset="0"/>
                        </a:rPr>
                        <a:t>Supervise Community Initiated Projects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l" fontAlgn="b"/>
                      <a:r>
                        <a:rPr lang="en-US" sz="1100" u="none" strike="noStrike" dirty="0">
                          <a:effectLst/>
                          <a:latin typeface="Tahoma" pitchFamily="34" charset="0"/>
                          <a:ea typeface="Tahoma" pitchFamily="34" charset="0"/>
                          <a:cs typeface="Tahoma" pitchFamily="34" charset="0"/>
                        </a:rPr>
                        <a:t>Number Of Community Initiated Projects Completed</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18</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22</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tc>
                  <a:txBody>
                    <a:bodyPr/>
                    <a:lstStyle/>
                    <a:p>
                      <a:pPr algn="r" fontAlgn="b"/>
                      <a:r>
                        <a:rPr lang="en-US" dirty="0">
                          <a:latin typeface="Tahoma" panose="020B0604030504040204" pitchFamily="34" charset="0"/>
                          <a:ea typeface="Tahoma" panose="020B0604030504040204" pitchFamily="34" charset="0"/>
                          <a:cs typeface="Tahoma" panose="020B0604030504040204" pitchFamily="34" charset="0"/>
                        </a:rPr>
                        <a:t>30</a:t>
                      </a:r>
                    </a:p>
                  </a:txBody>
                  <a:tcPr marL="6768" marR="6768" marT="6768" marB="0" anchor="b"/>
                </a:tc>
                <a:tc>
                  <a:txBody>
                    <a:bodyPr/>
                    <a:lstStyle/>
                    <a:p>
                      <a:pPr algn="r" fontAlgn="b"/>
                      <a:r>
                        <a:rPr lang="en-US" sz="1100" u="none" strike="noStrike" dirty="0">
                          <a:effectLst/>
                          <a:latin typeface="Tahoma" pitchFamily="34" charset="0"/>
                          <a:ea typeface="Tahoma" pitchFamily="34" charset="0"/>
                          <a:cs typeface="Tahoma" pitchFamily="34" charset="0"/>
                        </a:rPr>
                        <a:t>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768" marR="6768" marT="6768"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7155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45</a:t>
            </a:fld>
            <a:endParaRPr lang="en-GB"/>
          </a:p>
        </p:txBody>
      </p:sp>
      <p:sp>
        <p:nvSpPr>
          <p:cNvPr id="6" name="Title 1"/>
          <p:cNvSpPr>
            <a:spLocks noGrp="1"/>
          </p:cNvSpPr>
          <p:nvPr>
            <p:ph type="title"/>
          </p:nvPr>
        </p:nvSpPr>
        <p:spPr>
          <a:xfrm>
            <a:off x="471948" y="0"/>
            <a:ext cx="8229600" cy="634180"/>
          </a:xfrm>
        </p:spPr>
        <p:txBody>
          <a:bodyPr>
            <a:normAutofit/>
          </a:bodyPr>
          <a:lstStyle/>
          <a:p>
            <a:pPr algn="ctr"/>
            <a:r>
              <a:rPr lang="en-GB" sz="2000" b="0" dirty="0"/>
              <a:t>2022 EXPENDITURE BY BUDGET PROGRAMME, PROJECTS  AND ECONOMIC CLASSIFICATION </a:t>
            </a:r>
            <a:endParaRPr lang="en-US" sz="2400" b="0" dirty="0"/>
          </a:p>
        </p:txBody>
      </p:sp>
      <p:graphicFrame>
        <p:nvGraphicFramePr>
          <p:cNvPr id="7" name="Table 6"/>
          <p:cNvGraphicFramePr>
            <a:graphicFrameLocks noGrp="1"/>
          </p:cNvGraphicFramePr>
          <p:nvPr>
            <p:extLst>
              <p:ext uri="{D42A27DB-BD31-4B8C-83A1-F6EECF244321}">
                <p14:modId xmlns:p14="http://schemas.microsoft.com/office/powerpoint/2010/main" val="651949198"/>
              </p:ext>
            </p:extLst>
          </p:nvPr>
        </p:nvGraphicFramePr>
        <p:xfrm>
          <a:off x="724952" y="457200"/>
          <a:ext cx="8153398" cy="6319280"/>
        </p:xfrm>
        <a:graphic>
          <a:graphicData uri="http://schemas.openxmlformats.org/drawingml/2006/table">
            <a:tbl>
              <a:tblPr firstRow="1" firstCol="1" bandRow="1">
                <a:tableStyleId>{5C22544A-7EE6-4342-B048-85BDC9FD1C3A}</a:tableStyleId>
              </a:tblPr>
              <a:tblGrid>
                <a:gridCol w="1622534">
                  <a:extLst>
                    <a:ext uri="{9D8B030D-6E8A-4147-A177-3AD203B41FA5}">
                      <a16:colId xmlns:a16="http://schemas.microsoft.com/office/drawing/2014/main" val="20000"/>
                    </a:ext>
                  </a:extLst>
                </a:gridCol>
                <a:gridCol w="2780301">
                  <a:extLst>
                    <a:ext uri="{9D8B030D-6E8A-4147-A177-3AD203B41FA5}">
                      <a16:colId xmlns:a16="http://schemas.microsoft.com/office/drawing/2014/main" val="20001"/>
                    </a:ext>
                  </a:extLst>
                </a:gridCol>
                <a:gridCol w="1309549">
                  <a:extLst>
                    <a:ext uri="{9D8B030D-6E8A-4147-A177-3AD203B41FA5}">
                      <a16:colId xmlns:a16="http://schemas.microsoft.com/office/drawing/2014/main" val="20002"/>
                    </a:ext>
                  </a:extLst>
                </a:gridCol>
                <a:gridCol w="1460281">
                  <a:extLst>
                    <a:ext uri="{9D8B030D-6E8A-4147-A177-3AD203B41FA5}">
                      <a16:colId xmlns:a16="http://schemas.microsoft.com/office/drawing/2014/main" val="20003"/>
                    </a:ext>
                  </a:extLst>
                </a:gridCol>
                <a:gridCol w="980733">
                  <a:extLst>
                    <a:ext uri="{9D8B030D-6E8A-4147-A177-3AD203B41FA5}">
                      <a16:colId xmlns:a16="http://schemas.microsoft.com/office/drawing/2014/main" val="20004"/>
                    </a:ext>
                  </a:extLst>
                </a:gridCol>
              </a:tblGrid>
              <a:tr h="394924">
                <a:tc rowSpan="2">
                  <a:txBody>
                    <a:bodyPr/>
                    <a:lstStyle/>
                    <a:p>
                      <a:pPr marL="0" marR="0">
                        <a:lnSpc>
                          <a:spcPct val="115000"/>
                        </a:lnSpc>
                        <a:spcBef>
                          <a:spcPts val="0"/>
                        </a:spcBef>
                        <a:spcAft>
                          <a:spcPts val="0"/>
                        </a:spcAft>
                      </a:pPr>
                      <a:r>
                        <a:rPr lang="en-US" sz="1400" dirty="0">
                          <a:effectLst/>
                        </a:rPr>
                        <a:t>BUDGET PROGRAMME</a:t>
                      </a:r>
                      <a:endParaRPr lang="en-US" sz="1400" dirty="0">
                        <a:effectLst/>
                        <a:latin typeface="Calibri"/>
                        <a:ea typeface="Calibri"/>
                        <a:cs typeface="Times New Roman"/>
                      </a:endParaRPr>
                    </a:p>
                  </a:txBody>
                  <a:tcPr marL="68580" marR="68580" marT="0" marB="0"/>
                </a:tc>
                <a:tc rowSpan="2">
                  <a:txBody>
                    <a:bodyPr/>
                    <a:lstStyle/>
                    <a:p>
                      <a:pPr marL="0" marR="0">
                        <a:lnSpc>
                          <a:spcPct val="115000"/>
                        </a:lnSpc>
                        <a:spcBef>
                          <a:spcPts val="0"/>
                        </a:spcBef>
                        <a:spcAft>
                          <a:spcPts val="0"/>
                        </a:spcAft>
                      </a:pPr>
                      <a:r>
                        <a:rPr lang="en-US" sz="1400" dirty="0">
                          <a:solidFill>
                            <a:schemeClr val="bg1"/>
                          </a:solidFill>
                          <a:effectLst/>
                          <a:latin typeface="Calibri"/>
                          <a:ea typeface="Calibri"/>
                          <a:cs typeface="Times New Roman"/>
                        </a:rPr>
                        <a:t>KEY</a:t>
                      </a:r>
                      <a:r>
                        <a:rPr lang="en-US" sz="1400" baseline="0" dirty="0">
                          <a:solidFill>
                            <a:schemeClr val="bg1"/>
                          </a:solidFill>
                          <a:effectLst/>
                          <a:latin typeface="Calibri"/>
                          <a:ea typeface="Calibri"/>
                          <a:cs typeface="Times New Roman"/>
                        </a:rPr>
                        <a:t> PRIORITY PROJECT </a:t>
                      </a:r>
                      <a:r>
                        <a:rPr lang="en-US" sz="1400" baseline="0" dirty="0">
                          <a:solidFill>
                            <a:schemeClr val="tx1"/>
                          </a:solidFill>
                          <a:effectLst/>
                          <a:latin typeface="Calibri"/>
                          <a:ea typeface="Calibri"/>
                          <a:cs typeface="Times New Roman"/>
                        </a:rPr>
                        <a:t>FOR 2022</a:t>
                      </a:r>
                      <a:endParaRPr lang="en-US" sz="1400" dirty="0">
                        <a:solidFill>
                          <a:schemeClr val="tx1"/>
                        </a:solidFill>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400" dirty="0">
                          <a:effectLst/>
                        </a:rPr>
                        <a:t>AMOUNT GH¢</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23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rPr>
                        <a:t>GOODS &amp; SERVICE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CAPITAL EXPENDITURE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TOTAL</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13269">
                <a:tc>
                  <a:txBody>
                    <a:bodyPr/>
                    <a:lstStyle/>
                    <a:p>
                      <a:pPr algn="l" fontAlgn="b"/>
                      <a:r>
                        <a:rPr lang="en-US" sz="1200" b="1" u="none" strike="noStrike" dirty="0">
                          <a:effectLst/>
                          <a:latin typeface="Tahoma" pitchFamily="34" charset="0"/>
                          <a:ea typeface="Tahoma" pitchFamily="34" charset="0"/>
                          <a:cs typeface="Tahoma" pitchFamily="34" charset="0"/>
                        </a:rPr>
                        <a:t>Management And Administration</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tc>
                  <a:txBody>
                    <a:bodyPr/>
                    <a:lstStyle/>
                    <a:p>
                      <a:pPr algn="l" fontAlgn="b"/>
                      <a:r>
                        <a:rPr lang="en-US" sz="1200" u="none" strike="noStrike" dirty="0">
                          <a:effectLst/>
                          <a:latin typeface="Tahoma" pitchFamily="34" charset="0"/>
                          <a:ea typeface="Tahoma" pitchFamily="34" charset="0"/>
                          <a:cs typeface="Tahoma" pitchFamily="34" charset="0"/>
                        </a:rPr>
                        <a:t>Valuation Of Properties And House Numbering Project</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tc>
                  <a:txBody>
                    <a:bodyPr/>
                    <a:lstStyle/>
                    <a:p>
                      <a:pPr algn="r" fontAlgn="b"/>
                      <a:r>
                        <a:rPr lang="en-US" sz="1200" u="none" strike="noStrike" dirty="0">
                          <a:effectLst/>
                          <a:latin typeface="Tahoma" pitchFamily="34" charset="0"/>
                          <a:ea typeface="Tahoma" pitchFamily="34" charset="0"/>
                          <a:cs typeface="Tahoma" pitchFamily="34" charset="0"/>
                        </a:rPr>
                        <a:t>                        20,000.00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tc>
                  <a:txBody>
                    <a:bodyPr/>
                    <a:lstStyle/>
                    <a:p>
                      <a:pPr algn="r" fontAlgn="b"/>
                      <a:r>
                        <a:rPr lang="en-US" sz="1200" u="none" strike="noStrike" dirty="0">
                          <a:effectLst/>
                          <a:latin typeface="Tahoma" pitchFamily="34" charset="0"/>
                          <a:ea typeface="Tahoma" pitchFamily="34" charset="0"/>
                          <a:cs typeface="Tahoma" pitchFamily="34" charset="0"/>
                        </a:rPr>
                        <a:t>                   -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tc>
                  <a:txBody>
                    <a:bodyPr/>
                    <a:lstStyle/>
                    <a:p>
                      <a:pPr algn="r" fontAlgn="b"/>
                      <a:r>
                        <a:rPr lang="en-US" sz="1200" u="none" strike="noStrike" dirty="0">
                          <a:effectLst/>
                          <a:latin typeface="Tahoma" pitchFamily="34" charset="0"/>
                          <a:ea typeface="Tahoma" pitchFamily="34" charset="0"/>
                          <a:cs typeface="Tahoma" pitchFamily="34" charset="0"/>
                        </a:rPr>
                        <a:t>      20,000.00 </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extLst>
                  <a:ext uri="{0D108BD9-81ED-4DB2-BD59-A6C34878D82A}">
                    <a16:rowId xmlns:a16="http://schemas.microsoft.com/office/drawing/2014/main" val="10002"/>
                  </a:ext>
                </a:extLst>
              </a:tr>
              <a:tr h="616950">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4181" marR="4181" marT="4181" marB="0" anchor="b"/>
                </a:tc>
                <a:tc>
                  <a:txBody>
                    <a:bodyPr/>
                    <a:lstStyle/>
                    <a:p>
                      <a:pPr algn="l" fontAlgn="b"/>
                      <a:r>
                        <a:rPr lang="en-US" dirty="0"/>
                        <a:t>Paving And Landscaping Of Administration Block</a:t>
                      </a:r>
                    </a:p>
                  </a:txBody>
                  <a:tcPr marL="4181" marR="4181" marT="4181" marB="0" anchor="b"/>
                </a:tc>
                <a:tc>
                  <a:txBody>
                    <a:bodyPr/>
                    <a:lstStyle/>
                    <a:p>
                      <a:pPr algn="r" fontAlgn="b"/>
                      <a:r>
                        <a:rPr lang="en-US" dirty="0"/>
                        <a:t>                                   -   </a:t>
                      </a:r>
                    </a:p>
                  </a:txBody>
                  <a:tcPr marL="4181" marR="4181" marT="4181" marB="0" anchor="b"/>
                </a:tc>
                <a:tc>
                  <a:txBody>
                    <a:bodyPr/>
                    <a:lstStyle/>
                    <a:p>
                      <a:pPr algn="r" fontAlgn="b"/>
                      <a:r>
                        <a:rPr lang="en-US" dirty="0"/>
                        <a:t>       250,000.00 </a:t>
                      </a:r>
                    </a:p>
                  </a:txBody>
                  <a:tcPr marL="4181" marR="4181" marT="4181" marB="0" anchor="b"/>
                </a:tc>
                <a:tc>
                  <a:txBody>
                    <a:bodyPr/>
                    <a:lstStyle/>
                    <a:p>
                      <a:pPr algn="r" fontAlgn="b"/>
                      <a:r>
                        <a:rPr lang="en-US" dirty="0"/>
                        <a:t>    250,000.00 </a:t>
                      </a:r>
                    </a:p>
                  </a:txBody>
                  <a:tcPr marL="4181" marR="4181" marT="4181" marB="0" anchor="b"/>
                </a:tc>
                <a:extLst>
                  <a:ext uri="{0D108BD9-81ED-4DB2-BD59-A6C34878D82A}">
                    <a16:rowId xmlns:a16="http://schemas.microsoft.com/office/drawing/2014/main" val="3464571871"/>
                  </a:ext>
                </a:extLst>
              </a:tr>
              <a:tr h="400688">
                <a:tc>
                  <a:txBody>
                    <a:bodyPr/>
                    <a:lstStyle/>
                    <a:p>
                      <a:pPr algn="l" fontAlgn="b"/>
                      <a:r>
                        <a:rPr lang="en-US" sz="1200" b="1" u="none" strike="noStrike" dirty="0">
                          <a:effectLst/>
                          <a:latin typeface="Tahoma" pitchFamily="34" charset="0"/>
                          <a:ea typeface="Tahoma" pitchFamily="34" charset="0"/>
                          <a:cs typeface="Tahoma" pitchFamily="34" charset="0"/>
                        </a:rPr>
                        <a:t>Infrastructure Delivery And Management</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dirty="0"/>
                        <a:t>Support Community Initiated Projects</a:t>
                      </a:r>
                    </a:p>
                  </a:txBody>
                  <a:tcPr marL="6339" marR="6339" marT="6339" marB="0" anchor="b"/>
                </a:tc>
                <a:tc>
                  <a:txBody>
                    <a:bodyPr/>
                    <a:lstStyle/>
                    <a:p>
                      <a:pPr algn="r" fontAlgn="b"/>
                      <a:r>
                        <a:rPr lang="en-US" dirty="0"/>
                        <a:t>                                   -   </a:t>
                      </a:r>
                    </a:p>
                  </a:txBody>
                  <a:tcPr marL="6339" marR="6339" marT="6339" marB="0" anchor="b"/>
                </a:tc>
                <a:tc>
                  <a:txBody>
                    <a:bodyPr/>
                    <a:lstStyle/>
                    <a:p>
                      <a:pPr algn="r" fontAlgn="b"/>
                      <a:r>
                        <a:rPr lang="en-US" dirty="0"/>
                        <a:t>       200,000.00 </a:t>
                      </a:r>
                    </a:p>
                  </a:txBody>
                  <a:tcPr marL="6339" marR="6339" marT="6339" marB="0" anchor="b"/>
                </a:tc>
                <a:tc>
                  <a:txBody>
                    <a:bodyPr/>
                    <a:lstStyle/>
                    <a:p>
                      <a:pPr algn="r" fontAlgn="b"/>
                      <a:r>
                        <a:rPr lang="en-US" dirty="0"/>
                        <a:t>    200,000.00 </a:t>
                      </a:r>
                    </a:p>
                  </a:txBody>
                  <a:tcPr marL="6339" marR="6339" marT="6339" marB="0" anchor="b"/>
                </a:tc>
                <a:extLst>
                  <a:ext uri="{0D108BD9-81ED-4DB2-BD59-A6C34878D82A}">
                    <a16:rowId xmlns:a16="http://schemas.microsoft.com/office/drawing/2014/main" val="3474107538"/>
                  </a:ext>
                </a:extLst>
              </a:tr>
              <a:tr h="399086">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dirty="0"/>
                        <a:t>Construction Of 3 </a:t>
                      </a:r>
                      <a:r>
                        <a:rPr lang="en-US" dirty="0" err="1"/>
                        <a:t>No.Boreholes</a:t>
                      </a:r>
                      <a:r>
                        <a:rPr lang="en-US" dirty="0"/>
                        <a:t> District Wide</a:t>
                      </a:r>
                    </a:p>
                  </a:txBody>
                  <a:tcPr marL="6339" marR="6339" marT="6339" marB="0" anchor="b"/>
                </a:tc>
                <a:tc>
                  <a:txBody>
                    <a:bodyPr/>
                    <a:lstStyle/>
                    <a:p>
                      <a:pPr algn="r" fontAlgn="b"/>
                      <a:r>
                        <a:rPr lang="en-US" dirty="0"/>
                        <a:t>                                   -   </a:t>
                      </a:r>
                    </a:p>
                  </a:txBody>
                  <a:tcPr marL="6339" marR="6339" marT="6339" marB="0" anchor="b"/>
                </a:tc>
                <a:tc>
                  <a:txBody>
                    <a:bodyPr/>
                    <a:lstStyle/>
                    <a:p>
                      <a:pPr algn="r" fontAlgn="b"/>
                      <a:r>
                        <a:rPr lang="en-US" dirty="0"/>
                        <a:t>109,479.00</a:t>
                      </a:r>
                    </a:p>
                  </a:txBody>
                  <a:tcPr marL="6339" marR="6339" marT="6339" marB="0" anchor="b"/>
                </a:tc>
                <a:tc>
                  <a:txBody>
                    <a:bodyPr/>
                    <a:lstStyle/>
                    <a:p>
                      <a:pPr algn="r" fontAlgn="b"/>
                      <a:r>
                        <a:rPr lang="en-US" dirty="0"/>
                        <a:t>109,479.00</a:t>
                      </a:r>
                    </a:p>
                  </a:txBody>
                  <a:tcPr marL="6339" marR="6339" marT="6339" marB="0" anchor="b"/>
                </a:tc>
                <a:extLst>
                  <a:ext uri="{0D108BD9-81ED-4DB2-BD59-A6C34878D82A}">
                    <a16:rowId xmlns:a16="http://schemas.microsoft.com/office/drawing/2014/main" val="10003"/>
                  </a:ext>
                </a:extLst>
              </a:tr>
              <a:tr h="243036">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dirty="0"/>
                        <a:t>Reshaping </a:t>
                      </a:r>
                      <a:r>
                        <a:rPr lang="en-US"/>
                        <a:t>Of  </a:t>
                      </a:r>
                      <a:r>
                        <a:rPr lang="en-US" dirty="0"/>
                        <a:t>Roads</a:t>
                      </a:r>
                    </a:p>
                  </a:txBody>
                  <a:tcPr marL="6339" marR="6339" marT="6339" marB="0" anchor="b"/>
                </a:tc>
                <a:tc>
                  <a:txBody>
                    <a:bodyPr/>
                    <a:lstStyle/>
                    <a:p>
                      <a:pPr algn="r" fontAlgn="b"/>
                      <a:r>
                        <a:rPr lang="en-US" dirty="0"/>
                        <a:t>                      150,000.00 </a:t>
                      </a:r>
                    </a:p>
                  </a:txBody>
                  <a:tcPr marL="6339" marR="6339" marT="6339" marB="0" anchor="b"/>
                </a:tc>
                <a:tc>
                  <a:txBody>
                    <a:bodyPr/>
                    <a:lstStyle/>
                    <a:p>
                      <a:pPr algn="r" fontAlgn="b"/>
                      <a:r>
                        <a:rPr lang="en-US" dirty="0"/>
                        <a:t>- </a:t>
                      </a:r>
                    </a:p>
                  </a:txBody>
                  <a:tcPr marL="6339" marR="6339" marT="6339" marB="0" anchor="b"/>
                </a:tc>
                <a:tc>
                  <a:txBody>
                    <a:bodyPr/>
                    <a:lstStyle/>
                    <a:p>
                      <a:pPr algn="r" fontAlgn="b"/>
                      <a:r>
                        <a:rPr lang="en-US" dirty="0"/>
                        <a:t>    150,000.00 </a:t>
                      </a:r>
                    </a:p>
                  </a:txBody>
                  <a:tcPr marL="6339" marR="6339" marT="6339" marB="0" anchor="b"/>
                </a:tc>
                <a:extLst>
                  <a:ext uri="{0D108BD9-81ED-4DB2-BD59-A6C34878D82A}">
                    <a16:rowId xmlns:a16="http://schemas.microsoft.com/office/drawing/2014/main" val="10004"/>
                  </a:ext>
                </a:extLst>
              </a:tr>
              <a:tr h="615907">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dirty="0"/>
                        <a:t>Mechanization of 2No. Boreholes at Mile 9 and </a:t>
                      </a:r>
                      <a:r>
                        <a:rPr lang="en-US" dirty="0" err="1"/>
                        <a:t>Esreso</a:t>
                      </a:r>
                      <a:endParaRPr lang="en-US" dirty="0"/>
                    </a:p>
                  </a:txBody>
                  <a:tcPr marL="6339" marR="6339" marT="6339" marB="0" anchor="b"/>
                </a:tc>
                <a:tc>
                  <a:txBody>
                    <a:bodyPr/>
                    <a:lstStyle/>
                    <a:p>
                      <a:pPr algn="r" fontAlgn="b"/>
                      <a:r>
                        <a:rPr lang="en-US" dirty="0"/>
                        <a:t>                                   -   </a:t>
                      </a:r>
                    </a:p>
                  </a:txBody>
                  <a:tcPr marL="6339" marR="6339" marT="6339" marB="0" anchor="b"/>
                </a:tc>
                <a:tc>
                  <a:txBody>
                    <a:bodyPr/>
                    <a:lstStyle/>
                    <a:p>
                      <a:pPr algn="r" fontAlgn="b"/>
                      <a:r>
                        <a:rPr lang="en-US" dirty="0"/>
                        <a:t>         64,000.00 </a:t>
                      </a:r>
                    </a:p>
                  </a:txBody>
                  <a:tcPr marL="6339" marR="6339" marT="6339" marB="0" anchor="b"/>
                </a:tc>
                <a:tc>
                  <a:txBody>
                    <a:bodyPr/>
                    <a:lstStyle/>
                    <a:p>
                      <a:pPr algn="r" fontAlgn="b"/>
                      <a:r>
                        <a:rPr lang="en-US" dirty="0"/>
                        <a:t>      64,000.00 </a:t>
                      </a:r>
                    </a:p>
                  </a:txBody>
                  <a:tcPr marL="6339" marR="6339" marT="6339" marB="0" anchor="b"/>
                </a:tc>
                <a:extLst>
                  <a:ext uri="{0D108BD9-81ED-4DB2-BD59-A6C34878D82A}">
                    <a16:rowId xmlns:a16="http://schemas.microsoft.com/office/drawing/2014/main" val="10005"/>
                  </a:ext>
                </a:extLst>
              </a:tr>
              <a:tr h="399086">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dirty="0"/>
                        <a:t>Construction Of 1No. Borehole at </a:t>
                      </a:r>
                      <a:r>
                        <a:rPr lang="en-US" dirty="0" err="1"/>
                        <a:t>Jacobu</a:t>
                      </a:r>
                      <a:endParaRPr lang="en-US" dirty="0"/>
                    </a:p>
                  </a:txBody>
                  <a:tcPr marL="6339" marR="6339" marT="6339" marB="0" anchor="b"/>
                </a:tc>
                <a:tc>
                  <a:txBody>
                    <a:bodyPr/>
                    <a:lstStyle/>
                    <a:p>
                      <a:pPr algn="r" fontAlgn="b"/>
                      <a:r>
                        <a:rPr lang="en-US" dirty="0"/>
                        <a:t>                                   -   </a:t>
                      </a:r>
                    </a:p>
                  </a:txBody>
                  <a:tcPr marL="6339" marR="6339" marT="6339" marB="0" anchor="b"/>
                </a:tc>
                <a:tc>
                  <a:txBody>
                    <a:bodyPr/>
                    <a:lstStyle/>
                    <a:p>
                      <a:pPr algn="r" fontAlgn="b"/>
                      <a:r>
                        <a:rPr lang="en-US" dirty="0"/>
                        <a:t>       25,000.00 </a:t>
                      </a:r>
                    </a:p>
                  </a:txBody>
                  <a:tcPr marL="6339" marR="6339" marT="6339" marB="0" anchor="b"/>
                </a:tc>
                <a:tc>
                  <a:txBody>
                    <a:bodyPr/>
                    <a:lstStyle/>
                    <a:p>
                      <a:pPr algn="r" fontAlgn="b"/>
                      <a:r>
                        <a:rPr lang="en-US" dirty="0"/>
                        <a:t>    25,000. 0 </a:t>
                      </a:r>
                    </a:p>
                  </a:txBody>
                  <a:tcPr marL="6339" marR="6339" marT="6339" marB="0" anchor="b"/>
                </a:tc>
                <a:extLst>
                  <a:ext uri="{0D108BD9-81ED-4DB2-BD59-A6C34878D82A}">
                    <a16:rowId xmlns:a16="http://schemas.microsoft.com/office/drawing/2014/main" val="10006"/>
                  </a:ext>
                </a:extLst>
              </a:tr>
              <a:tr h="399086">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l" fontAlgn="b"/>
                      <a:r>
                        <a:rPr lang="en-US" sz="1200" b="0" i="0" u="none" strike="noStrike" dirty="0">
                          <a:solidFill>
                            <a:srgbClr val="000000"/>
                          </a:solidFill>
                          <a:effectLst/>
                          <a:latin typeface="Tahoma" pitchFamily="34" charset="0"/>
                          <a:ea typeface="Tahoma" pitchFamily="34" charset="0"/>
                          <a:cs typeface="Tahoma" pitchFamily="34" charset="0"/>
                        </a:rPr>
                        <a:t>Construction of Lorry Park at </a:t>
                      </a:r>
                      <a:r>
                        <a:rPr lang="en-US" sz="1200" b="0" i="0" u="none" strike="noStrike" dirty="0" err="1">
                          <a:solidFill>
                            <a:srgbClr val="000000"/>
                          </a:solidFill>
                          <a:effectLst/>
                          <a:latin typeface="Tahoma" pitchFamily="34" charset="0"/>
                          <a:ea typeface="Tahoma" pitchFamily="34" charset="0"/>
                          <a:cs typeface="Tahoma" pitchFamily="34" charset="0"/>
                        </a:rPr>
                        <a:t>Afoako</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r" fontAlgn="b"/>
                      <a:r>
                        <a:rPr lang="en-US" sz="1200" u="none" strike="noStrike" dirty="0">
                          <a:effectLst/>
                          <a:latin typeface="Tahoma" pitchFamily="34" charset="0"/>
                          <a:ea typeface="Tahoma" pitchFamily="34" charset="0"/>
                          <a:cs typeface="Tahoma" pitchFamily="34" charset="0"/>
                        </a:rPr>
                        <a:t>                                   -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r" fontAlgn="b"/>
                      <a:r>
                        <a:rPr lang="en-US" sz="1200" u="none" strike="noStrike" dirty="0">
                          <a:effectLst/>
                          <a:latin typeface="Tahoma" pitchFamily="34" charset="0"/>
                          <a:ea typeface="Tahoma" pitchFamily="34" charset="0"/>
                          <a:cs typeface="Tahoma" pitchFamily="34" charset="0"/>
                        </a:rPr>
                        <a:t>         550,000.00 </a:t>
                      </a:r>
                      <a:endParaRPr lang="en-US" sz="1200" b="0"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tc>
                  <a:txBody>
                    <a:bodyPr/>
                    <a:lstStyle/>
                    <a:p>
                      <a:pPr algn="r" fontAlgn="b"/>
                      <a:r>
                        <a:rPr lang="en-US" sz="1200" u="none" strike="noStrike" dirty="0">
                          <a:effectLst/>
                          <a:latin typeface="Tahoma" pitchFamily="34" charset="0"/>
                          <a:ea typeface="Tahoma" pitchFamily="34" charset="0"/>
                          <a:cs typeface="Tahoma" pitchFamily="34" charset="0"/>
                        </a:rPr>
                        <a:t>      550,000.00 </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6339" marR="6339" marT="6339" marB="0" anchor="b"/>
                </a:tc>
                <a:extLst>
                  <a:ext uri="{0D108BD9-81ED-4DB2-BD59-A6C34878D82A}">
                    <a16:rowId xmlns:a16="http://schemas.microsoft.com/office/drawing/2014/main" val="10007"/>
                  </a:ext>
                </a:extLst>
              </a:tr>
              <a:tr h="536381">
                <a:tc>
                  <a:txBody>
                    <a:bodyPr/>
                    <a:lstStyle/>
                    <a:p>
                      <a:pPr algn="l" fontAlgn="b"/>
                      <a:r>
                        <a:rPr lang="en-US" sz="1200" b="1" u="none" strike="noStrike" dirty="0">
                          <a:effectLst/>
                          <a:latin typeface="Tahoma" pitchFamily="34" charset="0"/>
                          <a:ea typeface="Tahoma" pitchFamily="34" charset="0"/>
                          <a:cs typeface="Tahoma" pitchFamily="34" charset="0"/>
                        </a:rPr>
                        <a:t>Social Services Delivery</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7072" marR="7072" marT="7072" marB="0" anchor="b"/>
                </a:tc>
                <a:tc>
                  <a:txBody>
                    <a:bodyPr/>
                    <a:lstStyle/>
                    <a:p>
                      <a:pPr algn="l" fontAlgn="b"/>
                      <a:r>
                        <a:rPr lang="en-US" dirty="0"/>
                        <a:t>Furnishing Of 1No. CHPS Compound at  Mile 18</a:t>
                      </a:r>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50,000.00 </a:t>
                      </a:r>
                    </a:p>
                  </a:txBody>
                  <a:tcPr marL="7072" marR="7072" marT="7072" marB="0" anchor="b"/>
                </a:tc>
                <a:tc>
                  <a:txBody>
                    <a:bodyPr/>
                    <a:lstStyle/>
                    <a:p>
                      <a:pPr algn="r" fontAlgn="b"/>
                      <a:r>
                        <a:rPr lang="en-US" dirty="0"/>
                        <a:t>      50,000.00 </a:t>
                      </a:r>
                    </a:p>
                  </a:txBody>
                  <a:tcPr marL="7072" marR="7072" marT="7072" marB="0" anchor="b"/>
                </a:tc>
                <a:extLst>
                  <a:ext uri="{0D108BD9-81ED-4DB2-BD59-A6C34878D82A}">
                    <a16:rowId xmlns:a16="http://schemas.microsoft.com/office/drawing/2014/main" val="10008"/>
                  </a:ext>
                </a:extLst>
              </a:tr>
              <a:tr h="399873">
                <a:tc>
                  <a:txBody>
                    <a:bodyPr/>
                    <a:lstStyle/>
                    <a:p>
                      <a:pPr algn="l" fontAlgn="b"/>
                      <a:r>
                        <a:rPr lang="en-US" sz="1200" u="none" strike="noStrike" dirty="0">
                          <a:effectLst/>
                          <a:latin typeface="Tahoma" pitchFamily="34" charset="0"/>
                          <a:ea typeface="Tahoma" pitchFamily="34" charset="0"/>
                          <a:cs typeface="Tahoma" pitchFamily="34" charset="0"/>
                        </a:rPr>
                        <a:t> </a:t>
                      </a:r>
                      <a:endParaRPr lang="en-US" sz="1200" b="1" i="0" u="none" strike="noStrike" dirty="0">
                        <a:solidFill>
                          <a:srgbClr val="000000"/>
                        </a:solidFill>
                        <a:effectLst/>
                        <a:latin typeface="Tahoma" pitchFamily="34" charset="0"/>
                        <a:ea typeface="Tahoma" pitchFamily="34" charset="0"/>
                        <a:cs typeface="Tahoma" pitchFamily="34" charset="0"/>
                      </a:endParaRPr>
                    </a:p>
                  </a:txBody>
                  <a:tcPr marL="7072" marR="7072" marT="7072" marB="0" anchor="b"/>
                </a:tc>
                <a:tc>
                  <a:txBody>
                    <a:bodyPr/>
                    <a:lstStyle/>
                    <a:p>
                      <a:pPr algn="l" fontAlgn="b"/>
                      <a:r>
                        <a:rPr lang="en-US" dirty="0"/>
                        <a:t>Completion Of CHPS Compound At </a:t>
                      </a:r>
                      <a:r>
                        <a:rPr lang="en-US" dirty="0" err="1"/>
                        <a:t>Akatakyieso</a:t>
                      </a:r>
                      <a:endParaRPr lang="en-US" dirty="0"/>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17,816.71 </a:t>
                      </a:r>
                    </a:p>
                  </a:txBody>
                  <a:tcPr marL="7072" marR="7072" marT="7072" marB="0" anchor="b"/>
                </a:tc>
                <a:tc>
                  <a:txBody>
                    <a:bodyPr/>
                    <a:lstStyle/>
                    <a:p>
                      <a:pPr algn="r" fontAlgn="b"/>
                      <a:r>
                        <a:rPr lang="en-US" dirty="0"/>
                        <a:t>      17,816.71 </a:t>
                      </a:r>
                    </a:p>
                  </a:txBody>
                  <a:tcPr marL="7072" marR="7072" marT="7072" marB="0" anchor="b"/>
                </a:tc>
                <a:extLst>
                  <a:ext uri="{0D108BD9-81ED-4DB2-BD59-A6C34878D82A}">
                    <a16:rowId xmlns:a16="http://schemas.microsoft.com/office/drawing/2014/main" val="10009"/>
                  </a:ext>
                </a:extLst>
              </a:tr>
              <a:tr h="399873">
                <a:tc>
                  <a:txBody>
                    <a:bodyPr/>
                    <a:lstStyle/>
                    <a:p>
                      <a:pPr algn="l" fontAlgn="b"/>
                      <a:endParaRPr lang="en-US" sz="1200" b="1" i="0" u="none" strike="noStrike" dirty="0">
                        <a:solidFill>
                          <a:srgbClr val="000000"/>
                        </a:solidFill>
                        <a:effectLst/>
                        <a:latin typeface="Tahoma" pitchFamily="34" charset="0"/>
                        <a:ea typeface="Tahoma" pitchFamily="34" charset="0"/>
                        <a:cs typeface="Tahoma" pitchFamily="34" charset="0"/>
                      </a:endParaRPr>
                    </a:p>
                  </a:txBody>
                  <a:tcPr marL="7072" marR="7072" marT="7072" marB="0" anchor="b"/>
                </a:tc>
                <a:tc>
                  <a:txBody>
                    <a:bodyPr/>
                    <a:lstStyle/>
                    <a:p>
                      <a:pPr algn="l" fontAlgn="b"/>
                      <a:r>
                        <a:rPr lang="en-US" dirty="0"/>
                        <a:t>Construction Of 3Unit Classroom </a:t>
                      </a:r>
                      <a:r>
                        <a:rPr lang="en-US" dirty="0" err="1"/>
                        <a:t>Classroom</a:t>
                      </a:r>
                      <a:r>
                        <a:rPr lang="en-US" dirty="0"/>
                        <a:t> at </a:t>
                      </a:r>
                      <a:r>
                        <a:rPr lang="en-US" dirty="0" err="1"/>
                        <a:t>Nkoduase</a:t>
                      </a:r>
                      <a:endParaRPr lang="en-US" dirty="0"/>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350,000.00</a:t>
                      </a:r>
                    </a:p>
                  </a:txBody>
                  <a:tcPr marL="7072" marR="7072" marT="7072" marB="0" anchor="b"/>
                </a:tc>
                <a:tc>
                  <a:txBody>
                    <a:bodyPr/>
                    <a:lstStyle/>
                    <a:p>
                      <a:pPr algn="r" fontAlgn="b"/>
                      <a:r>
                        <a:rPr lang="en-US" dirty="0"/>
                        <a:t>    350,000.00 </a:t>
                      </a:r>
                    </a:p>
                  </a:txBody>
                  <a:tcPr marL="7072" marR="7072" marT="7072" marB="0" anchor="b"/>
                </a:tc>
                <a:extLst>
                  <a:ext uri="{0D108BD9-81ED-4DB2-BD59-A6C34878D82A}">
                    <a16:rowId xmlns:a16="http://schemas.microsoft.com/office/drawing/2014/main" val="10010"/>
                  </a:ext>
                </a:extLst>
              </a:tr>
              <a:tr h="399873">
                <a:tc>
                  <a:txBody>
                    <a:bodyPr/>
                    <a:lstStyle/>
                    <a:p>
                      <a:pPr algn="l" fontAlgn="b"/>
                      <a:endParaRPr lang="en-US" sz="1200" b="1" i="0" u="none" strike="noStrike" dirty="0">
                        <a:solidFill>
                          <a:srgbClr val="000000"/>
                        </a:solidFill>
                        <a:effectLst/>
                        <a:latin typeface="Tahoma" pitchFamily="34" charset="0"/>
                        <a:ea typeface="Tahoma" pitchFamily="34" charset="0"/>
                        <a:cs typeface="Tahoma" pitchFamily="34" charset="0"/>
                      </a:endParaRPr>
                    </a:p>
                  </a:txBody>
                  <a:tcPr marL="7072" marR="7072" marT="7072" marB="0" anchor="b"/>
                </a:tc>
                <a:tc>
                  <a:txBody>
                    <a:bodyPr/>
                    <a:lstStyle/>
                    <a:p>
                      <a:pPr algn="l" fontAlgn="b"/>
                      <a:r>
                        <a:rPr lang="en-US" dirty="0"/>
                        <a:t>Completion Of 1 No. Dining Hall, JACOBU S H S (JASTECH,)</a:t>
                      </a:r>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30,000.00 </a:t>
                      </a:r>
                    </a:p>
                  </a:txBody>
                  <a:tcPr marL="7072" marR="7072" marT="7072" marB="0" anchor="b"/>
                </a:tc>
                <a:tc>
                  <a:txBody>
                    <a:bodyPr/>
                    <a:lstStyle/>
                    <a:p>
                      <a:pPr algn="r" fontAlgn="b"/>
                      <a:r>
                        <a:rPr lang="en-US" dirty="0"/>
                        <a:t>      30,000.00 </a:t>
                      </a:r>
                    </a:p>
                  </a:txBody>
                  <a:tcPr marL="7072" marR="7072" marT="7072"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63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46</a:t>
            </a:fld>
            <a:endParaRPr lang="en-GB"/>
          </a:p>
        </p:txBody>
      </p:sp>
      <p:sp>
        <p:nvSpPr>
          <p:cNvPr id="6" name="Title 1"/>
          <p:cNvSpPr>
            <a:spLocks noGrp="1"/>
          </p:cNvSpPr>
          <p:nvPr>
            <p:ph type="title"/>
          </p:nvPr>
        </p:nvSpPr>
        <p:spPr>
          <a:xfrm>
            <a:off x="533402" y="16984"/>
            <a:ext cx="8229600" cy="598199"/>
          </a:xfrm>
        </p:spPr>
        <p:txBody>
          <a:bodyPr>
            <a:normAutofit/>
          </a:bodyPr>
          <a:lstStyle/>
          <a:p>
            <a:pPr algn="ctr"/>
            <a:r>
              <a:rPr lang="en-GB" sz="2000" b="0" dirty="0"/>
              <a:t>2022 EXPENDITURE BY BUDGET PROGRAMME, PROJECTS  AND ECONOMIC CLASSIFICATION </a:t>
            </a:r>
            <a:endParaRPr lang="en-US" sz="2400" b="0" dirty="0"/>
          </a:p>
        </p:txBody>
      </p:sp>
      <p:graphicFrame>
        <p:nvGraphicFramePr>
          <p:cNvPr id="7" name="Table 6"/>
          <p:cNvGraphicFramePr>
            <a:graphicFrameLocks noGrp="1"/>
          </p:cNvGraphicFramePr>
          <p:nvPr>
            <p:extLst>
              <p:ext uri="{D42A27DB-BD31-4B8C-83A1-F6EECF244321}">
                <p14:modId xmlns:p14="http://schemas.microsoft.com/office/powerpoint/2010/main" val="757142024"/>
              </p:ext>
            </p:extLst>
          </p:nvPr>
        </p:nvGraphicFramePr>
        <p:xfrm>
          <a:off x="533402" y="488933"/>
          <a:ext cx="8153398" cy="6264142"/>
        </p:xfrm>
        <a:graphic>
          <a:graphicData uri="http://schemas.openxmlformats.org/drawingml/2006/table">
            <a:tbl>
              <a:tblPr firstRow="1" firstCol="1" bandRow="1">
                <a:tableStyleId>{5C22544A-7EE6-4342-B048-85BDC9FD1C3A}</a:tableStyleId>
              </a:tblPr>
              <a:tblGrid>
                <a:gridCol w="1622534">
                  <a:extLst>
                    <a:ext uri="{9D8B030D-6E8A-4147-A177-3AD203B41FA5}">
                      <a16:colId xmlns:a16="http://schemas.microsoft.com/office/drawing/2014/main" val="20000"/>
                    </a:ext>
                  </a:extLst>
                </a:gridCol>
                <a:gridCol w="2780301">
                  <a:extLst>
                    <a:ext uri="{9D8B030D-6E8A-4147-A177-3AD203B41FA5}">
                      <a16:colId xmlns:a16="http://schemas.microsoft.com/office/drawing/2014/main" val="20001"/>
                    </a:ext>
                  </a:extLst>
                </a:gridCol>
                <a:gridCol w="1309549">
                  <a:extLst>
                    <a:ext uri="{9D8B030D-6E8A-4147-A177-3AD203B41FA5}">
                      <a16:colId xmlns:a16="http://schemas.microsoft.com/office/drawing/2014/main" val="20002"/>
                    </a:ext>
                  </a:extLst>
                </a:gridCol>
                <a:gridCol w="1460281">
                  <a:extLst>
                    <a:ext uri="{9D8B030D-6E8A-4147-A177-3AD203B41FA5}">
                      <a16:colId xmlns:a16="http://schemas.microsoft.com/office/drawing/2014/main" val="20003"/>
                    </a:ext>
                  </a:extLst>
                </a:gridCol>
                <a:gridCol w="980733">
                  <a:extLst>
                    <a:ext uri="{9D8B030D-6E8A-4147-A177-3AD203B41FA5}">
                      <a16:colId xmlns:a16="http://schemas.microsoft.com/office/drawing/2014/main" val="20004"/>
                    </a:ext>
                  </a:extLst>
                </a:gridCol>
              </a:tblGrid>
              <a:tr h="368218">
                <a:tc rowSpan="2">
                  <a:txBody>
                    <a:bodyPr/>
                    <a:lstStyle/>
                    <a:p>
                      <a:pPr marL="0" marR="0">
                        <a:lnSpc>
                          <a:spcPct val="115000"/>
                        </a:lnSpc>
                        <a:spcBef>
                          <a:spcPts val="0"/>
                        </a:spcBef>
                        <a:spcAft>
                          <a:spcPts val="0"/>
                        </a:spcAft>
                      </a:pPr>
                      <a:r>
                        <a:rPr lang="en-US" sz="1400" dirty="0">
                          <a:effectLst/>
                        </a:rPr>
                        <a:t>BUDGET PROGRAMME</a:t>
                      </a:r>
                      <a:endParaRPr lang="en-US" sz="1400" dirty="0">
                        <a:effectLst/>
                        <a:latin typeface="Calibri"/>
                        <a:ea typeface="Calibri"/>
                        <a:cs typeface="Times New Roman"/>
                      </a:endParaRPr>
                    </a:p>
                  </a:txBody>
                  <a:tcPr marL="68580" marR="68580" marT="0" marB="0"/>
                </a:tc>
                <a:tc rowSpan="2">
                  <a:txBody>
                    <a:bodyPr/>
                    <a:lstStyle/>
                    <a:p>
                      <a:pPr marL="0" marR="0">
                        <a:lnSpc>
                          <a:spcPct val="115000"/>
                        </a:lnSpc>
                        <a:spcBef>
                          <a:spcPts val="0"/>
                        </a:spcBef>
                        <a:spcAft>
                          <a:spcPts val="0"/>
                        </a:spcAft>
                      </a:pPr>
                      <a:r>
                        <a:rPr lang="en-US" sz="1400" dirty="0">
                          <a:solidFill>
                            <a:schemeClr val="bg1"/>
                          </a:solidFill>
                          <a:effectLst/>
                          <a:latin typeface="Calibri"/>
                          <a:ea typeface="Calibri"/>
                          <a:cs typeface="Times New Roman"/>
                        </a:rPr>
                        <a:t>KEY</a:t>
                      </a:r>
                      <a:r>
                        <a:rPr lang="en-US" sz="1400" baseline="0" dirty="0">
                          <a:solidFill>
                            <a:schemeClr val="bg1"/>
                          </a:solidFill>
                          <a:effectLst/>
                          <a:latin typeface="Calibri"/>
                          <a:ea typeface="Calibri"/>
                          <a:cs typeface="Times New Roman"/>
                        </a:rPr>
                        <a:t> PRIORITY PROJECT </a:t>
                      </a:r>
                      <a:r>
                        <a:rPr lang="en-US" sz="1400" baseline="0" dirty="0">
                          <a:solidFill>
                            <a:schemeClr val="tx1"/>
                          </a:solidFill>
                          <a:effectLst/>
                          <a:latin typeface="Calibri"/>
                          <a:ea typeface="Calibri"/>
                          <a:cs typeface="Times New Roman"/>
                        </a:rPr>
                        <a:t>FOR 2022</a:t>
                      </a:r>
                      <a:endParaRPr lang="en-US" sz="1400" dirty="0">
                        <a:solidFill>
                          <a:schemeClr val="tx1"/>
                        </a:solidFill>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400" dirty="0">
                          <a:effectLst/>
                        </a:rPr>
                        <a:t>AMOUNT GH¢</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8659">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rPr>
                        <a:t>GOODS &amp; SERVICE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CAPITAL EXPENDITURE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TOTAL</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75230">
                <a:tc>
                  <a:txBody>
                    <a:bodyPr/>
                    <a:lstStyle/>
                    <a:p>
                      <a:pPr algn="l" fontAlgn="b"/>
                      <a:r>
                        <a:rPr lang="en-US" dirty="0"/>
                        <a:t>Social Services Delivery</a:t>
                      </a:r>
                    </a:p>
                  </a:txBody>
                  <a:tcPr marL="7072" marR="7072" marT="7072" marB="0" anchor="b"/>
                </a:tc>
                <a:tc>
                  <a:txBody>
                    <a:bodyPr/>
                    <a:lstStyle/>
                    <a:p>
                      <a:pPr algn="l" fontAlgn="b"/>
                      <a:r>
                        <a:rPr lang="en-US" dirty="0"/>
                        <a:t>Capacity</a:t>
                      </a:r>
                      <a:r>
                        <a:rPr lang="en-US" baseline="0" dirty="0"/>
                        <a:t> building for staff of Education directorate and conduct INSET for teachers</a:t>
                      </a:r>
                      <a:endParaRPr lang="en-US" dirty="0"/>
                    </a:p>
                  </a:txBody>
                  <a:tcPr marL="7072" marR="7072" marT="7072" marB="0" anchor="b"/>
                </a:tc>
                <a:tc>
                  <a:txBody>
                    <a:bodyPr/>
                    <a:lstStyle/>
                    <a:p>
                      <a:pPr algn="r" fontAlgn="b"/>
                      <a:r>
                        <a:rPr lang="en-US" dirty="0"/>
                        <a:t>                                   20,000.00   </a:t>
                      </a:r>
                    </a:p>
                  </a:txBody>
                  <a:tcPr marL="7072" marR="7072" marT="7072" marB="0" anchor="b"/>
                </a:tc>
                <a:tc>
                  <a:txBody>
                    <a:bodyPr/>
                    <a:lstStyle/>
                    <a:p>
                      <a:pPr algn="r" fontAlgn="b"/>
                      <a:r>
                        <a:rPr lang="en-US" dirty="0"/>
                        <a:t>-</a:t>
                      </a:r>
                    </a:p>
                  </a:txBody>
                  <a:tcPr marL="7072" marR="7072" marT="7072" marB="0" anchor="b"/>
                </a:tc>
                <a:tc>
                  <a:txBody>
                    <a:bodyPr/>
                    <a:lstStyle/>
                    <a:p>
                      <a:pPr algn="r" fontAlgn="b"/>
                      <a:r>
                        <a:rPr lang="en-US" dirty="0"/>
                        <a:t>20,000.00      </a:t>
                      </a:r>
                    </a:p>
                  </a:txBody>
                  <a:tcPr marL="7072" marR="7072" marT="7072" marB="0" anchor="b"/>
                </a:tc>
                <a:extLst>
                  <a:ext uri="{0D108BD9-81ED-4DB2-BD59-A6C34878D82A}">
                    <a16:rowId xmlns:a16="http://schemas.microsoft.com/office/drawing/2014/main" val="10002"/>
                  </a:ext>
                </a:extLst>
              </a:tr>
              <a:tr h="489425">
                <a:tc>
                  <a:txBody>
                    <a:bodyPr/>
                    <a:lstStyle/>
                    <a:p>
                      <a:pPr algn="l" fontAlgn="b"/>
                      <a:r>
                        <a:rPr lang="en-US" dirty="0"/>
                        <a:t> </a:t>
                      </a:r>
                    </a:p>
                  </a:txBody>
                  <a:tcPr marL="7072" marR="7072" marT="7072" marB="0" anchor="b"/>
                </a:tc>
                <a:tc>
                  <a:txBody>
                    <a:bodyPr/>
                    <a:lstStyle/>
                    <a:p>
                      <a:pPr algn="l" fontAlgn="b"/>
                      <a:r>
                        <a:rPr lang="en-US" dirty="0"/>
                        <a:t>Completion Of 1 No. 3-unit Classroom Block (</a:t>
                      </a:r>
                      <a:r>
                        <a:rPr lang="en-US" dirty="0" err="1"/>
                        <a:t>Kronko</a:t>
                      </a:r>
                      <a:r>
                        <a:rPr lang="en-US" dirty="0"/>
                        <a:t>)</a:t>
                      </a:r>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16,000.00 </a:t>
                      </a:r>
                    </a:p>
                  </a:txBody>
                  <a:tcPr marL="7072" marR="7072" marT="7072" marB="0" anchor="b"/>
                </a:tc>
                <a:tc>
                  <a:txBody>
                    <a:bodyPr/>
                    <a:lstStyle/>
                    <a:p>
                      <a:pPr algn="r" fontAlgn="b"/>
                      <a:r>
                        <a:rPr lang="en-US" dirty="0"/>
                        <a:t>      16,000.00 </a:t>
                      </a:r>
                    </a:p>
                  </a:txBody>
                  <a:tcPr marL="7072" marR="7072" marT="7072" marB="0" anchor="b"/>
                </a:tc>
                <a:extLst>
                  <a:ext uri="{0D108BD9-81ED-4DB2-BD59-A6C34878D82A}">
                    <a16:rowId xmlns:a16="http://schemas.microsoft.com/office/drawing/2014/main" val="1752586404"/>
                  </a:ext>
                </a:extLst>
              </a:tr>
              <a:tr h="575230">
                <a:tc>
                  <a:txBody>
                    <a:bodyPr/>
                    <a:lstStyle/>
                    <a:p>
                      <a:pPr algn="l" fontAlgn="b"/>
                      <a:r>
                        <a:rPr lang="en-US" dirty="0"/>
                        <a:t> </a:t>
                      </a:r>
                    </a:p>
                  </a:txBody>
                  <a:tcPr marL="7072" marR="7072" marT="7072" marB="0" anchor="b"/>
                </a:tc>
                <a:tc>
                  <a:txBody>
                    <a:bodyPr/>
                    <a:lstStyle/>
                    <a:p>
                      <a:pPr algn="l" fontAlgn="b"/>
                      <a:r>
                        <a:rPr lang="en-US" dirty="0"/>
                        <a:t>Procure 2000 No.  Dual Desk For Schools In The District</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420,000.00 </a:t>
                      </a:r>
                    </a:p>
                  </a:txBody>
                  <a:tcPr marL="7392" marR="7392" marT="7392" marB="0" anchor="b"/>
                </a:tc>
                <a:tc>
                  <a:txBody>
                    <a:bodyPr/>
                    <a:lstStyle/>
                    <a:p>
                      <a:pPr algn="r" fontAlgn="b"/>
                      <a:r>
                        <a:rPr lang="en-US" dirty="0"/>
                        <a:t>      420,000.00 </a:t>
                      </a:r>
                    </a:p>
                  </a:txBody>
                  <a:tcPr marL="7392" marR="7392" marT="7392" marB="0" anchor="b"/>
                </a:tc>
                <a:extLst>
                  <a:ext uri="{0D108BD9-81ED-4DB2-BD59-A6C34878D82A}">
                    <a16:rowId xmlns:a16="http://schemas.microsoft.com/office/drawing/2014/main" val="3923798287"/>
                  </a:ext>
                </a:extLst>
              </a:tr>
              <a:tr h="415597">
                <a:tc>
                  <a:txBody>
                    <a:bodyPr/>
                    <a:lstStyle/>
                    <a:p>
                      <a:pPr algn="l" fontAlgn="b"/>
                      <a:endParaRPr lang="en-US" dirty="0"/>
                    </a:p>
                  </a:txBody>
                  <a:tcPr marL="7072" marR="7072" marT="7072" marB="0" anchor="b"/>
                </a:tc>
                <a:tc>
                  <a:txBody>
                    <a:bodyPr/>
                    <a:lstStyle/>
                    <a:p>
                      <a:pPr algn="l" fontAlgn="b"/>
                      <a:r>
                        <a:rPr lang="en-US" dirty="0"/>
                        <a:t>Construction Of 1No. 3unit Classroom Block At </a:t>
                      </a:r>
                      <a:r>
                        <a:rPr lang="en-US" dirty="0" err="1"/>
                        <a:t>Homasi</a:t>
                      </a:r>
                      <a:endParaRPr lang="en-US" dirty="0"/>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280,000.00 </a:t>
                      </a:r>
                    </a:p>
                  </a:txBody>
                  <a:tcPr marL="7392" marR="7392" marT="7392" marB="0" anchor="b"/>
                </a:tc>
                <a:tc>
                  <a:txBody>
                    <a:bodyPr/>
                    <a:lstStyle/>
                    <a:p>
                      <a:pPr algn="r" fontAlgn="b"/>
                      <a:r>
                        <a:rPr lang="en-US" dirty="0"/>
                        <a:t>   280,000.00 </a:t>
                      </a:r>
                    </a:p>
                  </a:txBody>
                  <a:tcPr marL="7392" marR="7392" marT="7392" marB="0" anchor="b"/>
                </a:tc>
                <a:extLst>
                  <a:ext uri="{0D108BD9-81ED-4DB2-BD59-A6C34878D82A}">
                    <a16:rowId xmlns:a16="http://schemas.microsoft.com/office/drawing/2014/main" val="3857047583"/>
                  </a:ext>
                </a:extLst>
              </a:tr>
              <a:tr h="368218">
                <a:tc>
                  <a:txBody>
                    <a:bodyPr/>
                    <a:lstStyle/>
                    <a:p>
                      <a:pPr algn="l" fontAlgn="b"/>
                      <a:endParaRPr lang="en-US" dirty="0"/>
                    </a:p>
                  </a:txBody>
                  <a:tcPr marL="7072" marR="7072" marT="7072" marB="0" anchor="b"/>
                </a:tc>
                <a:tc>
                  <a:txBody>
                    <a:bodyPr/>
                    <a:lstStyle/>
                    <a:p>
                      <a:pPr algn="l" fontAlgn="b"/>
                      <a:r>
                        <a:rPr lang="en-US" dirty="0"/>
                        <a:t>Support The Construction Of 30 Household Toilet</a:t>
                      </a:r>
                    </a:p>
                  </a:txBody>
                  <a:tcPr marL="7392" marR="7392" marT="7392" marB="0" anchor="b"/>
                </a:tc>
                <a:tc>
                  <a:txBody>
                    <a:bodyPr/>
                    <a:lstStyle/>
                    <a:p>
                      <a:pPr algn="r" fontAlgn="b"/>
                      <a:r>
                        <a:rPr lang="en-US" dirty="0"/>
                        <a:t>                                37,000.00 </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37,000.00</a:t>
                      </a:r>
                    </a:p>
                  </a:txBody>
                  <a:tcPr marL="7392" marR="7392" marT="7392" marB="0" anchor="b"/>
                </a:tc>
                <a:extLst>
                  <a:ext uri="{0D108BD9-81ED-4DB2-BD59-A6C34878D82A}">
                    <a16:rowId xmlns:a16="http://schemas.microsoft.com/office/drawing/2014/main" val="10003"/>
                  </a:ext>
                </a:extLst>
              </a:tr>
              <a:tr h="368218">
                <a:tc>
                  <a:txBody>
                    <a:bodyPr/>
                    <a:lstStyle/>
                    <a:p>
                      <a:pPr algn="l" fontAlgn="b"/>
                      <a:endParaRPr lang="en-US" dirty="0"/>
                    </a:p>
                  </a:txBody>
                  <a:tcPr marL="7072" marR="7072" marT="7072" marB="0" anchor="b"/>
                </a:tc>
                <a:tc>
                  <a:txBody>
                    <a:bodyPr/>
                    <a:lstStyle/>
                    <a:p>
                      <a:pPr algn="l" fontAlgn="b"/>
                      <a:r>
                        <a:rPr lang="en-US" dirty="0"/>
                        <a:t>Completion of 20 Seater WC Facility at </a:t>
                      </a:r>
                      <a:r>
                        <a:rPr lang="en-US" dirty="0" err="1"/>
                        <a:t>Jacobu</a:t>
                      </a:r>
                      <a:r>
                        <a:rPr lang="en-US" dirty="0"/>
                        <a:t> Lorry Station.</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7,182.70</a:t>
                      </a:r>
                    </a:p>
                  </a:txBody>
                  <a:tcPr marL="7392" marR="7392" marT="7392" marB="0" anchor="b"/>
                </a:tc>
                <a:tc>
                  <a:txBody>
                    <a:bodyPr/>
                    <a:lstStyle/>
                    <a:p>
                      <a:pPr algn="r" fontAlgn="b"/>
                      <a:r>
                        <a:rPr lang="en-US" dirty="0"/>
                        <a:t>      7,182.70 </a:t>
                      </a:r>
                    </a:p>
                  </a:txBody>
                  <a:tcPr marL="7392" marR="7392" marT="7392" marB="0" anchor="b"/>
                </a:tc>
                <a:extLst>
                  <a:ext uri="{0D108BD9-81ED-4DB2-BD59-A6C34878D82A}">
                    <a16:rowId xmlns:a16="http://schemas.microsoft.com/office/drawing/2014/main" val="10004"/>
                  </a:ext>
                </a:extLst>
              </a:tr>
              <a:tr h="574257">
                <a:tc>
                  <a:txBody>
                    <a:bodyPr/>
                    <a:lstStyle/>
                    <a:p>
                      <a:pPr algn="l" fontAlgn="b"/>
                      <a:r>
                        <a:rPr lang="en-US" dirty="0"/>
                        <a:t>Economic Development</a:t>
                      </a:r>
                    </a:p>
                  </a:txBody>
                  <a:tcPr marL="7392" marR="7392" marT="7392" marB="0" anchor="b"/>
                </a:tc>
                <a:tc>
                  <a:txBody>
                    <a:bodyPr/>
                    <a:lstStyle/>
                    <a:p>
                      <a:pPr algn="l" fontAlgn="b"/>
                      <a:r>
                        <a:rPr lang="en-US" dirty="0"/>
                        <a:t>Planting For Export And Rural Development - PERD</a:t>
                      </a:r>
                    </a:p>
                  </a:txBody>
                  <a:tcPr marL="7392" marR="7392" marT="7392" marB="0" anchor="b"/>
                </a:tc>
                <a:tc>
                  <a:txBody>
                    <a:bodyPr/>
                    <a:lstStyle/>
                    <a:p>
                      <a:pPr algn="r" fontAlgn="b"/>
                      <a:r>
                        <a:rPr lang="en-US" dirty="0"/>
                        <a:t>                        12,000.00 </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12,000.00 </a:t>
                      </a:r>
                    </a:p>
                  </a:txBody>
                  <a:tcPr marL="7392" marR="7392" marT="7392" marB="0" anchor="b"/>
                </a:tc>
                <a:extLst>
                  <a:ext uri="{0D108BD9-81ED-4DB2-BD59-A6C34878D82A}">
                    <a16:rowId xmlns:a16="http://schemas.microsoft.com/office/drawing/2014/main" val="10005"/>
                  </a:ext>
                </a:extLst>
              </a:tr>
              <a:tr h="368218">
                <a:tc>
                  <a:txBody>
                    <a:bodyPr/>
                    <a:lstStyle/>
                    <a:p>
                      <a:pPr algn="l" fontAlgn="b"/>
                      <a:r>
                        <a:rPr lang="en-US" dirty="0"/>
                        <a:t> </a:t>
                      </a:r>
                    </a:p>
                  </a:txBody>
                  <a:tcPr marL="7392" marR="7392" marT="7392" marB="0" anchor="b"/>
                </a:tc>
                <a:tc>
                  <a:txBody>
                    <a:bodyPr/>
                    <a:lstStyle/>
                    <a:p>
                      <a:pPr algn="l" fontAlgn="b"/>
                      <a:r>
                        <a:rPr lang="en-US" dirty="0"/>
                        <a:t>Support Planting For Food And Job Activities</a:t>
                      </a:r>
                    </a:p>
                  </a:txBody>
                  <a:tcPr marL="7392" marR="7392" marT="7392" marB="0" anchor="b"/>
                </a:tc>
                <a:tc>
                  <a:txBody>
                    <a:bodyPr/>
                    <a:lstStyle/>
                    <a:p>
                      <a:pPr algn="r" fontAlgn="b"/>
                      <a:r>
                        <a:rPr lang="en-US" dirty="0"/>
                        <a:t>                        20,000.00 </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20,000.00 </a:t>
                      </a:r>
                    </a:p>
                  </a:txBody>
                  <a:tcPr marL="7392" marR="7392" marT="7392" marB="0" anchor="b"/>
                </a:tc>
                <a:extLst>
                  <a:ext uri="{0D108BD9-81ED-4DB2-BD59-A6C34878D82A}">
                    <a16:rowId xmlns:a16="http://schemas.microsoft.com/office/drawing/2014/main" val="10007"/>
                  </a:ext>
                </a:extLst>
              </a:tr>
              <a:tr h="368218">
                <a:tc>
                  <a:txBody>
                    <a:bodyPr/>
                    <a:lstStyle/>
                    <a:p>
                      <a:pPr algn="l" fontAlgn="b"/>
                      <a:r>
                        <a:rPr lang="en-US" dirty="0"/>
                        <a:t>Environmental Management</a:t>
                      </a:r>
                    </a:p>
                  </a:txBody>
                  <a:tcPr marL="7392" marR="7392" marT="7392" marB="0" anchor="b"/>
                </a:tc>
                <a:tc>
                  <a:txBody>
                    <a:bodyPr/>
                    <a:lstStyle/>
                    <a:p>
                      <a:pPr algn="l" fontAlgn="b"/>
                      <a:r>
                        <a:rPr lang="en-US" dirty="0"/>
                        <a:t>Construction of District Police Headquarters at </a:t>
                      </a:r>
                      <a:r>
                        <a:rPr lang="en-US" dirty="0" err="1"/>
                        <a:t>Jacobu</a:t>
                      </a:r>
                      <a:endParaRPr lang="en-US" dirty="0"/>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542,000.00 </a:t>
                      </a:r>
                    </a:p>
                  </a:txBody>
                  <a:tcPr marL="7392" marR="7392" marT="7392" marB="0" anchor="b"/>
                </a:tc>
                <a:tc>
                  <a:txBody>
                    <a:bodyPr/>
                    <a:lstStyle/>
                    <a:p>
                      <a:pPr algn="r" fontAlgn="b"/>
                      <a:r>
                        <a:rPr lang="en-US" dirty="0"/>
                        <a:t>542,000.00 </a:t>
                      </a:r>
                    </a:p>
                  </a:txBody>
                  <a:tcPr marL="7392" marR="7392" marT="7392" marB="0" anchor="b"/>
                </a:tc>
                <a:extLst>
                  <a:ext uri="{0D108BD9-81ED-4DB2-BD59-A6C34878D82A}">
                    <a16:rowId xmlns:a16="http://schemas.microsoft.com/office/drawing/2014/main" val="10009"/>
                  </a:ext>
                </a:extLst>
              </a:tr>
              <a:tr h="368218">
                <a:tc>
                  <a:txBody>
                    <a:bodyPr/>
                    <a:lstStyle/>
                    <a:p>
                      <a:pPr algn="l" fontAlgn="b"/>
                      <a:r>
                        <a:rPr lang="en-US" dirty="0"/>
                        <a:t> </a:t>
                      </a:r>
                    </a:p>
                  </a:txBody>
                  <a:tcPr marL="7392" marR="7392" marT="7392" marB="0" anchor="b"/>
                </a:tc>
                <a:tc>
                  <a:txBody>
                    <a:bodyPr/>
                    <a:lstStyle/>
                    <a:p>
                      <a:pPr algn="l" fontAlgn="b"/>
                      <a:r>
                        <a:rPr lang="en-US" dirty="0"/>
                        <a:t>Completion Of  1 No. Police Station (</a:t>
                      </a:r>
                      <a:r>
                        <a:rPr lang="en-US" dirty="0" err="1"/>
                        <a:t>Apitisu</a:t>
                      </a:r>
                      <a:r>
                        <a:rPr lang="en-US" dirty="0"/>
                        <a:t>)</a:t>
                      </a:r>
                    </a:p>
                  </a:txBody>
                  <a:tcPr marL="7392" marR="7392" marT="7392" marB="0" anchor="b"/>
                </a:tc>
                <a:tc>
                  <a:txBody>
                    <a:bodyPr/>
                    <a:lstStyle/>
                    <a:p>
                      <a:pPr algn="r" fontAlgn="b"/>
                      <a:r>
                        <a:rPr lang="en-US" dirty="0"/>
                        <a:t>                                   -   </a:t>
                      </a:r>
                    </a:p>
                  </a:txBody>
                  <a:tcPr marL="7392" marR="7392" marT="7392" marB="0" anchor="b"/>
                </a:tc>
                <a:tc>
                  <a:txBody>
                    <a:bodyPr/>
                    <a:lstStyle/>
                    <a:p>
                      <a:pPr algn="r" fontAlgn="b"/>
                      <a:r>
                        <a:rPr lang="en-US" dirty="0"/>
                        <a:t>         72,899.43 </a:t>
                      </a:r>
                    </a:p>
                  </a:txBody>
                  <a:tcPr marL="7392" marR="7392" marT="7392" marB="0" anchor="b"/>
                </a:tc>
                <a:tc>
                  <a:txBody>
                    <a:bodyPr/>
                    <a:lstStyle/>
                    <a:p>
                      <a:pPr algn="r" fontAlgn="b"/>
                      <a:r>
                        <a:rPr lang="en-US" dirty="0"/>
                        <a:t>      72,899.43 </a:t>
                      </a:r>
                    </a:p>
                  </a:txBody>
                  <a:tcPr marL="7392" marR="7392" marT="7392" marB="0" anchor="b"/>
                </a:tc>
                <a:extLst>
                  <a:ext uri="{0D108BD9-81ED-4DB2-BD59-A6C34878D82A}">
                    <a16:rowId xmlns:a16="http://schemas.microsoft.com/office/drawing/2014/main" val="10010"/>
                  </a:ext>
                </a:extLst>
              </a:tr>
              <a:tr h="368218">
                <a:tc>
                  <a:txBody>
                    <a:bodyPr/>
                    <a:lstStyle/>
                    <a:p>
                      <a:pPr algn="l" fontAlgn="b"/>
                      <a:endParaRPr lang="en-US" dirty="0"/>
                    </a:p>
                  </a:txBody>
                  <a:tcPr marL="7072" marR="7072" marT="7072" marB="0" anchor="b"/>
                </a:tc>
                <a:tc>
                  <a:txBody>
                    <a:bodyPr/>
                    <a:lstStyle/>
                    <a:p>
                      <a:pPr algn="l" fontAlgn="b"/>
                      <a:r>
                        <a:rPr lang="en-US" dirty="0"/>
                        <a:t>Construction of Security Post at </a:t>
                      </a:r>
                      <a:r>
                        <a:rPr lang="en-US" dirty="0" err="1"/>
                        <a:t>Hia</a:t>
                      </a:r>
                      <a:r>
                        <a:rPr lang="en-US" dirty="0"/>
                        <a:t>, </a:t>
                      </a:r>
                      <a:r>
                        <a:rPr lang="en-US" dirty="0" err="1"/>
                        <a:t>Fiankoma</a:t>
                      </a:r>
                      <a:r>
                        <a:rPr lang="en-US" dirty="0"/>
                        <a:t>, </a:t>
                      </a:r>
                      <a:r>
                        <a:rPr lang="en-US" dirty="0" err="1"/>
                        <a:t>Numereso</a:t>
                      </a:r>
                      <a:r>
                        <a:rPr lang="en-US" dirty="0"/>
                        <a:t> and </a:t>
                      </a:r>
                      <a:r>
                        <a:rPr lang="en-US" dirty="0" err="1"/>
                        <a:t>Tweapease</a:t>
                      </a:r>
                      <a:endParaRPr lang="en-US" dirty="0"/>
                    </a:p>
                  </a:txBody>
                  <a:tcPr marL="7072" marR="7072" marT="7072" marB="0" anchor="b"/>
                </a:tc>
                <a:tc>
                  <a:txBody>
                    <a:bodyPr/>
                    <a:lstStyle/>
                    <a:p>
                      <a:pPr algn="r" fontAlgn="b"/>
                      <a:r>
                        <a:rPr lang="en-US" dirty="0"/>
                        <a:t>                                   -   </a:t>
                      </a:r>
                    </a:p>
                  </a:txBody>
                  <a:tcPr marL="7072" marR="7072" marT="7072" marB="0" anchor="b"/>
                </a:tc>
                <a:tc>
                  <a:txBody>
                    <a:bodyPr/>
                    <a:lstStyle/>
                    <a:p>
                      <a:pPr algn="r" fontAlgn="b"/>
                      <a:r>
                        <a:rPr lang="en-US" dirty="0"/>
                        <a:t>       99,391.63</a:t>
                      </a:r>
                    </a:p>
                  </a:txBody>
                  <a:tcPr marL="7072" marR="7072" marT="7072" marB="0" anchor="b"/>
                </a:tc>
                <a:tc>
                  <a:txBody>
                    <a:bodyPr/>
                    <a:lstStyle/>
                    <a:p>
                      <a:pPr algn="r" fontAlgn="b"/>
                      <a:r>
                        <a:rPr lang="en-US" dirty="0"/>
                        <a:t>99,391.63 </a:t>
                      </a:r>
                    </a:p>
                  </a:txBody>
                  <a:tcPr marL="7072" marR="7072" marT="7072" marB="0" anchor="b"/>
                </a:tc>
                <a:extLst>
                  <a:ext uri="{0D108BD9-81ED-4DB2-BD59-A6C34878D82A}">
                    <a16:rowId xmlns:a16="http://schemas.microsoft.com/office/drawing/2014/main" val="10011"/>
                  </a:ext>
                </a:extLst>
              </a:tr>
              <a:tr h="368218">
                <a:tc>
                  <a:txBody>
                    <a:bodyPr/>
                    <a:lstStyle/>
                    <a:p>
                      <a:pPr algn="l" fontAlgn="b"/>
                      <a:endParaRPr lang="en-US" dirty="0"/>
                    </a:p>
                  </a:txBody>
                  <a:tcPr marL="7072" marR="7072" marT="7072" marB="0" anchor="b"/>
                </a:tc>
                <a:tc>
                  <a:txBody>
                    <a:bodyPr/>
                    <a:lstStyle/>
                    <a:p>
                      <a:pPr algn="l" fontAlgn="b"/>
                      <a:r>
                        <a:rPr lang="en-US" sz="1400" dirty="0"/>
                        <a:t>TOTAL</a:t>
                      </a:r>
                    </a:p>
                  </a:txBody>
                  <a:tcPr marL="7072" marR="7072" marT="7072" marB="0" anchor="b"/>
                </a:tc>
                <a:tc>
                  <a:txBody>
                    <a:bodyPr/>
                    <a:lstStyle/>
                    <a:p>
                      <a:pPr algn="r" fontAlgn="b"/>
                      <a:r>
                        <a:rPr lang="en-US" dirty="0"/>
                        <a:t>259,000.00</a:t>
                      </a:r>
                    </a:p>
                  </a:txBody>
                  <a:tcPr marL="7072" marR="7072" marT="7072" marB="0" anchor="b"/>
                </a:tc>
                <a:tc>
                  <a:txBody>
                    <a:bodyPr/>
                    <a:lstStyle/>
                    <a:p>
                      <a:pPr algn="r" fontAlgn="b"/>
                      <a:r>
                        <a:rPr lang="en-US" dirty="0"/>
                        <a:t>3,083,769.47</a:t>
                      </a:r>
                    </a:p>
                  </a:txBody>
                  <a:tcPr marL="7072" marR="7072" marT="7072" marB="0" anchor="b"/>
                </a:tc>
                <a:tc>
                  <a:txBody>
                    <a:bodyPr/>
                    <a:lstStyle/>
                    <a:p>
                      <a:pPr algn="r" fontAlgn="b"/>
                      <a:r>
                        <a:rPr lang="en-US" dirty="0"/>
                        <a:t>3,342,769.47</a:t>
                      </a:r>
                    </a:p>
                  </a:txBody>
                  <a:tcPr marL="7072" marR="7072" marT="7072" marB="0" anchor="b"/>
                </a:tc>
                <a:extLst>
                  <a:ext uri="{0D108BD9-81ED-4DB2-BD59-A6C34878D82A}">
                    <a16:rowId xmlns:a16="http://schemas.microsoft.com/office/drawing/2014/main" val="1812478517"/>
                  </a:ext>
                </a:extLst>
              </a:tr>
            </a:tbl>
          </a:graphicData>
        </a:graphic>
      </p:graphicFrame>
    </p:spTree>
    <p:extLst>
      <p:ext uri="{BB962C8B-B14F-4D97-AF65-F5344CB8AC3E}">
        <p14:creationId xmlns:p14="http://schemas.microsoft.com/office/powerpoint/2010/main" val="3441654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47</a:t>
            </a:fld>
            <a:endParaRPr lang="en-GB"/>
          </a:p>
        </p:txBody>
      </p:sp>
      <p:sp>
        <p:nvSpPr>
          <p:cNvPr id="8" name="Rectangle 7"/>
          <p:cNvSpPr>
            <a:spLocks noChangeArrowheads="1"/>
          </p:cNvSpPr>
          <p:nvPr/>
        </p:nvSpPr>
        <p:spPr bwMode="auto">
          <a:xfrm>
            <a:off x="436419" y="575847"/>
            <a:ext cx="76269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
            <a:r>
              <a:rPr lang="en-US" sz="2000" b="1" dirty="0">
                <a:solidFill>
                  <a:srgbClr val="000000"/>
                </a:solidFill>
              </a:rPr>
              <a:t>2022-2025 REVENUE PROJECTIONS – IGF ONLY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44275182"/>
              </p:ext>
            </p:extLst>
          </p:nvPr>
        </p:nvGraphicFramePr>
        <p:xfrm>
          <a:off x="152400" y="1440874"/>
          <a:ext cx="8811490" cy="4454460"/>
        </p:xfrm>
        <a:graphic>
          <a:graphicData uri="http://schemas.openxmlformats.org/drawingml/2006/table">
            <a:tbl>
              <a:tblPr>
                <a:tableStyleId>{5C22544A-7EE6-4342-B048-85BDC9FD1C3A}</a:tableStyleId>
              </a:tblPr>
              <a:tblGrid>
                <a:gridCol w="1422413">
                  <a:extLst>
                    <a:ext uri="{9D8B030D-6E8A-4147-A177-3AD203B41FA5}">
                      <a16:colId xmlns:a16="http://schemas.microsoft.com/office/drawing/2014/main" val="20000"/>
                    </a:ext>
                  </a:extLst>
                </a:gridCol>
                <a:gridCol w="1175476">
                  <a:extLst>
                    <a:ext uri="{9D8B030D-6E8A-4147-A177-3AD203B41FA5}">
                      <a16:colId xmlns:a16="http://schemas.microsoft.com/office/drawing/2014/main" val="20001"/>
                    </a:ext>
                  </a:extLst>
                </a:gridCol>
                <a:gridCol w="1286669">
                  <a:extLst>
                    <a:ext uri="{9D8B030D-6E8A-4147-A177-3AD203B41FA5}">
                      <a16:colId xmlns:a16="http://schemas.microsoft.com/office/drawing/2014/main" val="20002"/>
                    </a:ext>
                  </a:extLst>
                </a:gridCol>
                <a:gridCol w="1285823">
                  <a:extLst>
                    <a:ext uri="{9D8B030D-6E8A-4147-A177-3AD203B41FA5}">
                      <a16:colId xmlns:a16="http://schemas.microsoft.com/office/drawing/2014/main" val="20003"/>
                    </a:ext>
                  </a:extLst>
                </a:gridCol>
                <a:gridCol w="1108617">
                  <a:extLst>
                    <a:ext uri="{9D8B030D-6E8A-4147-A177-3AD203B41FA5}">
                      <a16:colId xmlns:a16="http://schemas.microsoft.com/office/drawing/2014/main" val="20004"/>
                    </a:ext>
                  </a:extLst>
                </a:gridCol>
                <a:gridCol w="1266246">
                  <a:extLst>
                    <a:ext uri="{9D8B030D-6E8A-4147-A177-3AD203B41FA5}">
                      <a16:colId xmlns:a16="http://schemas.microsoft.com/office/drawing/2014/main" val="20005"/>
                    </a:ext>
                  </a:extLst>
                </a:gridCol>
                <a:gridCol w="1266246">
                  <a:extLst>
                    <a:ext uri="{9D8B030D-6E8A-4147-A177-3AD203B41FA5}">
                      <a16:colId xmlns:a16="http://schemas.microsoft.com/office/drawing/2014/main" val="20006"/>
                    </a:ext>
                  </a:extLst>
                </a:gridCol>
              </a:tblGrid>
              <a:tr h="264159">
                <a:tc>
                  <a:txBody>
                    <a:bodyPr/>
                    <a:lstStyle/>
                    <a:p>
                      <a:pPr algn="l" rtl="0" fontAlgn="b"/>
                      <a:r>
                        <a:rPr lang="en-US" sz="1600" u="none" strike="noStrike">
                          <a:effectLst/>
                        </a:rPr>
                        <a:t>ITEM</a:t>
                      </a:r>
                      <a:endParaRPr lang="en-US" sz="1600" b="1" i="0" u="none" strike="noStrike">
                        <a:solidFill>
                          <a:srgbClr val="000000"/>
                        </a:solidFill>
                        <a:effectLst/>
                        <a:latin typeface="Calibri" panose="020F0502020204030204" pitchFamily="34" charset="0"/>
                      </a:endParaRPr>
                    </a:p>
                  </a:txBody>
                  <a:tcPr marL="5063" marR="5063" marT="5063" marB="0" anchor="b"/>
                </a:tc>
                <a:tc gridSpan="2">
                  <a:txBody>
                    <a:bodyPr/>
                    <a:lstStyle/>
                    <a:p>
                      <a:pPr algn="ctr" rtl="0" fontAlgn="b"/>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5063" marR="5063" marT="5063" marB="0" anchor="b"/>
                </a:tc>
                <a:tc hMerge="1">
                  <a:txBody>
                    <a:bodyPr/>
                    <a:lstStyle/>
                    <a:p>
                      <a:endParaRPr lang="en-US"/>
                    </a:p>
                  </a:txBody>
                  <a:tcPr/>
                </a:tc>
                <a:tc>
                  <a:txBody>
                    <a:bodyPr/>
                    <a:lstStyle/>
                    <a:p>
                      <a:pPr algn="ctr" rtl="0" fontAlgn="b"/>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2024</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2025</a:t>
                      </a:r>
                      <a:endParaRPr lang="en-US" sz="16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0"/>
                  </a:ext>
                </a:extLst>
              </a:tr>
              <a:tr h="551470">
                <a:tc>
                  <a:txBody>
                    <a:bodyPr/>
                    <a:lstStyle/>
                    <a:p>
                      <a:pPr algn="l" rtl="0"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Budget</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Actual as at July</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dirty="0">
                          <a:effectLst/>
                        </a:rPr>
                        <a:t>Projection</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a:effectLst/>
                        </a:rPr>
                        <a:t>Projection</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a:effectLst/>
                        </a:rPr>
                        <a:t>Projection</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ctr" rtl="0" fontAlgn="b"/>
                      <a:r>
                        <a:rPr lang="en-US" sz="1600" u="none" strike="noStrike">
                          <a:effectLst/>
                        </a:rPr>
                        <a:t>Projection</a:t>
                      </a:r>
                      <a:endParaRPr lang="en-US" sz="16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1"/>
                  </a:ext>
                </a:extLst>
              </a:tr>
              <a:tr h="501011">
                <a:tc>
                  <a:txBody>
                    <a:bodyPr/>
                    <a:lstStyle/>
                    <a:p>
                      <a:pPr algn="l" rtl="0" fontAlgn="b"/>
                      <a:r>
                        <a:rPr lang="en-US" sz="1600" u="none" strike="noStrike" dirty="0">
                          <a:effectLst/>
                        </a:rPr>
                        <a:t>Property Rate</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154,362.39</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62,268.28</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200,671.11</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260,872.44</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300,122.00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319,134.17</a:t>
                      </a:r>
                    </a:p>
                  </a:txBody>
                  <a:tcPr marL="9525" marR="9525" marT="9525" marB="0" anchor="b"/>
                </a:tc>
                <a:extLst>
                  <a:ext uri="{0D108BD9-81ED-4DB2-BD59-A6C34878D82A}">
                    <a16:rowId xmlns:a16="http://schemas.microsoft.com/office/drawing/2014/main" val="10002"/>
                  </a:ext>
                </a:extLst>
              </a:tr>
              <a:tr h="438346">
                <a:tc>
                  <a:txBody>
                    <a:bodyPr/>
                    <a:lstStyle/>
                    <a:p>
                      <a:pPr algn="l" rtl="0" fontAlgn="b"/>
                      <a:r>
                        <a:rPr lang="en-US" sz="1600" u="none" strike="noStrike" dirty="0">
                          <a:effectLst/>
                        </a:rPr>
                        <a:t>Other Rates</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1,200.00</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0.00</a:t>
                      </a:r>
                    </a:p>
                  </a:txBody>
                  <a:tcPr marL="9525" marR="9525" marT="9525" marB="0" anchor="b"/>
                </a:tc>
                <a:tc>
                  <a:txBody>
                    <a:bodyPr/>
                    <a:lstStyle/>
                    <a:p>
                      <a:pPr algn="r" rtl="0" fontAlgn="b"/>
                      <a:r>
                        <a:rPr lang="en-US" sz="1400" u="none" strike="noStrike" dirty="0">
                          <a:effectLst/>
                          <a:latin typeface="Arial" panose="020B0604020202020204" pitchFamily="34" charset="0"/>
                          <a:cs typeface="Arial" panose="020B0604020202020204" pitchFamily="34" charset="0"/>
                        </a:rPr>
                        <a:t> 1,200.00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063" marR="5063" marT="5063" marB="0" anchor="b"/>
                </a:tc>
                <a:tc>
                  <a:txBody>
                    <a:bodyPr/>
                    <a:lstStyle/>
                    <a:p>
                      <a:pPr algn="r" rtl="0" fontAlgn="b"/>
                      <a:r>
                        <a:rPr lang="en-US" sz="1400" u="none" strike="noStrike" dirty="0">
                          <a:effectLst/>
                          <a:latin typeface="Arial" panose="020B0604020202020204" pitchFamily="34" charset="0"/>
                          <a:cs typeface="Arial" panose="020B0604020202020204" pitchFamily="34" charset="0"/>
                        </a:rPr>
                        <a:t> 1,300.00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063" marR="5063" marT="5063" marB="0" anchor="b"/>
                </a:tc>
                <a:tc>
                  <a:txBody>
                    <a:bodyPr/>
                    <a:lstStyle/>
                    <a:p>
                      <a:pPr algn="r" rtl="0" fontAlgn="b"/>
                      <a:r>
                        <a:rPr lang="en-US" sz="1400" u="none" strike="noStrike" dirty="0">
                          <a:effectLst/>
                          <a:latin typeface="Arial" panose="020B0604020202020204" pitchFamily="34" charset="0"/>
                          <a:cs typeface="Arial" panose="020B0604020202020204" pitchFamily="34" charset="0"/>
                        </a:rPr>
                        <a:t> 1,400.00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063" marR="5063" marT="5063" marB="0" anchor="b"/>
                </a:tc>
                <a:tc>
                  <a:txBody>
                    <a:bodyPr/>
                    <a:lstStyle/>
                    <a:p>
                      <a:pPr algn="r" rtl="0" fontAlgn="b"/>
                      <a:r>
                        <a:rPr lang="en-US" sz="1400" u="none" strike="noStrike" dirty="0">
                          <a:effectLst/>
                          <a:latin typeface="Arial" panose="020B0604020202020204" pitchFamily="34" charset="0"/>
                          <a:cs typeface="Arial" panose="020B0604020202020204" pitchFamily="34" charset="0"/>
                        </a:rPr>
                        <a:t> 1,500.00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063" marR="5063" marT="5063" marB="0" anchor="b"/>
                </a:tc>
                <a:extLst>
                  <a:ext uri="{0D108BD9-81ED-4DB2-BD59-A6C34878D82A}">
                    <a16:rowId xmlns:a16="http://schemas.microsoft.com/office/drawing/2014/main" val="10003"/>
                  </a:ext>
                </a:extLst>
              </a:tr>
              <a:tr h="264159">
                <a:tc>
                  <a:txBody>
                    <a:bodyPr/>
                    <a:lstStyle/>
                    <a:p>
                      <a:pPr algn="l" rtl="0" fontAlgn="b"/>
                      <a:r>
                        <a:rPr lang="en-US" sz="1600" u="none" strike="noStrike">
                          <a:effectLst/>
                        </a:rPr>
                        <a:t>Fees </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83,567.90</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61,419.00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84,967.36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86,666.71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88,566.21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90,365.11 </a:t>
                      </a:r>
                    </a:p>
                  </a:txBody>
                  <a:tcPr marL="9525" marR="9525" marT="9525" marB="0" anchor="b"/>
                </a:tc>
                <a:extLst>
                  <a:ext uri="{0D108BD9-81ED-4DB2-BD59-A6C34878D82A}">
                    <a16:rowId xmlns:a16="http://schemas.microsoft.com/office/drawing/2014/main" val="10004"/>
                  </a:ext>
                </a:extLst>
              </a:tr>
              <a:tr h="264159">
                <a:tc>
                  <a:txBody>
                    <a:bodyPr/>
                    <a:lstStyle/>
                    <a:p>
                      <a:pPr algn="l" rtl="0" fontAlgn="b"/>
                      <a:r>
                        <a:rPr lang="en-US" sz="1600" u="none" strike="noStrike">
                          <a:effectLst/>
                        </a:rPr>
                        <a:t>Fines</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5,000.00</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0.00 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5,000.00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5,000.00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5,000.00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5,000.00</a:t>
                      </a:r>
                    </a:p>
                  </a:txBody>
                  <a:tcPr marL="9525" marR="9525" marT="9525" marB="0" anchor="b"/>
                </a:tc>
                <a:extLst>
                  <a:ext uri="{0D108BD9-81ED-4DB2-BD59-A6C34878D82A}">
                    <a16:rowId xmlns:a16="http://schemas.microsoft.com/office/drawing/2014/main" val="10005"/>
                  </a:ext>
                </a:extLst>
              </a:tr>
              <a:tr h="546923">
                <a:tc>
                  <a:txBody>
                    <a:bodyPr/>
                    <a:lstStyle/>
                    <a:p>
                      <a:pPr algn="l" rtl="0" fontAlgn="b"/>
                      <a:r>
                        <a:rPr lang="en-US" sz="1600" u="none" strike="noStrike">
                          <a:effectLst/>
                        </a:rPr>
                        <a:t>Licence</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369,408.51</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208,037.70 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384,257.54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390,070.41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394,090.81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400,112.21 </a:t>
                      </a:r>
                    </a:p>
                  </a:txBody>
                  <a:tcPr marL="9525" marR="9525" marT="9525" marB="0" anchor="b"/>
                </a:tc>
                <a:extLst>
                  <a:ext uri="{0D108BD9-81ED-4DB2-BD59-A6C34878D82A}">
                    <a16:rowId xmlns:a16="http://schemas.microsoft.com/office/drawing/2014/main" val="10006"/>
                  </a:ext>
                </a:extLst>
              </a:tr>
              <a:tr h="264159">
                <a:tc>
                  <a:txBody>
                    <a:bodyPr/>
                    <a:lstStyle/>
                    <a:p>
                      <a:pPr algn="l" rtl="0" fontAlgn="b"/>
                      <a:r>
                        <a:rPr lang="en-US" sz="1600" u="none" strike="noStrike">
                          <a:effectLst/>
                        </a:rPr>
                        <a:t>Land</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109,271.00</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0.00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121,553.06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127,630.71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135,410.21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138,311.00 </a:t>
                      </a:r>
                    </a:p>
                  </a:txBody>
                  <a:tcPr marL="9525" marR="9525" marT="9525" marB="0" anchor="b"/>
                </a:tc>
                <a:extLst>
                  <a:ext uri="{0D108BD9-81ED-4DB2-BD59-A6C34878D82A}">
                    <a16:rowId xmlns:a16="http://schemas.microsoft.com/office/drawing/2014/main" val="10007"/>
                  </a:ext>
                </a:extLst>
              </a:tr>
              <a:tr h="264159">
                <a:tc>
                  <a:txBody>
                    <a:bodyPr/>
                    <a:lstStyle/>
                    <a:p>
                      <a:pPr algn="l" rtl="0" fontAlgn="b"/>
                      <a:r>
                        <a:rPr lang="en-US" sz="1600" u="none" strike="noStrike">
                          <a:effectLst/>
                        </a:rPr>
                        <a:t>Rent</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19,933.20 </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9,490.00</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21,139.16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23,561.94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25,500.00 </a:t>
                      </a:r>
                    </a:p>
                  </a:txBody>
                  <a:tcPr marL="9525" marR="9525" marT="9525" marB="0" anchor="b"/>
                </a:tc>
                <a:tc>
                  <a:txBody>
                    <a:bodyPr/>
                    <a:lstStyle/>
                    <a:p>
                      <a:pPr algn="r" fontAlgn="b"/>
                      <a:r>
                        <a:rPr lang="en-US" sz="1400" b="0" i="0" u="none" strike="noStrike" cap="none" dirty="0">
                          <a:solidFill>
                            <a:schemeClr val="tx1"/>
                          </a:solidFill>
                          <a:effectLst/>
                          <a:latin typeface="Arial" panose="020B0604020202020204" pitchFamily="34" charset="0"/>
                          <a:ea typeface="Tahoma" pitchFamily="34" charset="0"/>
                          <a:cs typeface="Arial" panose="020B0604020202020204" pitchFamily="34" charset="0"/>
                          <a:sym typeface="Arial"/>
                        </a:rPr>
                        <a:t>     27,800.00 </a:t>
                      </a:r>
                    </a:p>
                  </a:txBody>
                  <a:tcPr marL="9525" marR="9525" marT="9525" marB="0" anchor="b"/>
                </a:tc>
                <a:extLst>
                  <a:ext uri="{0D108BD9-81ED-4DB2-BD59-A6C34878D82A}">
                    <a16:rowId xmlns:a16="http://schemas.microsoft.com/office/drawing/2014/main" val="10008"/>
                  </a:ext>
                </a:extLst>
              </a:tr>
              <a:tr h="501011">
                <a:tc>
                  <a:txBody>
                    <a:bodyPr/>
                    <a:lstStyle/>
                    <a:p>
                      <a:pPr algn="l" rtl="0" fontAlgn="b"/>
                      <a:r>
                        <a:rPr lang="en-US" sz="1600" u="none" strike="noStrike">
                          <a:effectLst/>
                        </a:rPr>
                        <a:t>Investment</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rtl="0" fontAlgn="b"/>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9"/>
                  </a:ext>
                </a:extLst>
              </a:tr>
              <a:tr h="330745">
                <a:tc>
                  <a:txBody>
                    <a:bodyPr/>
                    <a:lstStyle/>
                    <a:p>
                      <a:pPr algn="l" rtl="0" fontAlgn="b"/>
                      <a:endParaRPr lang="en-US" sz="1600" b="1" i="0" u="none" strike="noStrike" dirty="0">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solidFill>
                            <a:srgbClr val="C00000"/>
                          </a:solidFill>
                          <a:effectLst/>
                        </a:rPr>
                        <a:t> </a:t>
                      </a:r>
                      <a:endParaRPr lang="en-US" sz="1600" b="1" i="0" u="none" strike="noStrike" dirty="0">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solidFill>
                            <a:srgbClr val="C00000"/>
                          </a:solidFill>
                          <a:effectLst/>
                        </a:rPr>
                        <a:t> </a:t>
                      </a:r>
                      <a:endParaRPr lang="en-US" sz="1600" b="1" i="0" u="none" strike="noStrike" dirty="0">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a:solidFill>
                            <a:srgbClr val="C00000"/>
                          </a:solidFill>
                          <a:effectLst/>
                        </a:rPr>
                        <a:t> </a:t>
                      </a:r>
                      <a:endParaRPr lang="en-US" sz="1600" b="1" i="0" u="none" strike="noStrike">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a:solidFill>
                            <a:srgbClr val="C00000"/>
                          </a:solidFill>
                          <a:effectLst/>
                        </a:rPr>
                        <a:t> </a:t>
                      </a:r>
                      <a:endParaRPr lang="en-US" sz="1600" b="1" i="0" u="none" strike="noStrike">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solidFill>
                            <a:srgbClr val="C00000"/>
                          </a:solidFill>
                          <a:effectLst/>
                        </a:rPr>
                        <a:t> </a:t>
                      </a:r>
                      <a:endParaRPr lang="en-US" sz="1600" b="1" i="0" u="none" strike="noStrike" dirty="0">
                        <a:solidFill>
                          <a:srgbClr val="C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solidFill>
                            <a:srgbClr val="C00000"/>
                          </a:solidFill>
                          <a:effectLst/>
                        </a:rPr>
                        <a:t> </a:t>
                      </a:r>
                      <a:endParaRPr lang="en-US" sz="1600" b="1" i="0" u="none" strike="noStrike" dirty="0">
                        <a:solidFill>
                          <a:srgbClr val="C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0"/>
                  </a:ext>
                </a:extLst>
              </a:tr>
              <a:tr h="264159">
                <a:tc>
                  <a:txBody>
                    <a:bodyPr/>
                    <a:lstStyle/>
                    <a:p>
                      <a:pPr algn="l" rtl="0"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742,743.00</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341,214.98</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818,788.23</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895,102.21</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950,089.23</a:t>
                      </a:r>
                      <a:endParaRPr lang="en-US" sz="16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rtl="0" fontAlgn="b"/>
                      <a:r>
                        <a:rPr lang="en-US" sz="1600" u="none" strike="noStrike" dirty="0">
                          <a:effectLst/>
                        </a:rPr>
                        <a:t> 982,222.49</a:t>
                      </a:r>
                      <a:endParaRPr lang="en-US" sz="16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98333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48</a:t>
            </a:fld>
            <a:endParaRPr lang="en-GB"/>
          </a:p>
        </p:txBody>
      </p:sp>
      <p:sp>
        <p:nvSpPr>
          <p:cNvPr id="8" name="Title 1"/>
          <p:cNvSpPr>
            <a:spLocks noGrp="1"/>
          </p:cNvSpPr>
          <p:nvPr>
            <p:ph type="title"/>
          </p:nvPr>
        </p:nvSpPr>
        <p:spPr>
          <a:xfrm>
            <a:off x="457201" y="540327"/>
            <a:ext cx="8607668" cy="498763"/>
          </a:xfrm>
        </p:spPr>
        <p:txBody>
          <a:bodyPr>
            <a:noAutofit/>
          </a:bodyPr>
          <a:lstStyle/>
          <a:p>
            <a:r>
              <a:rPr lang="en-US" b="0" dirty="0"/>
              <a:t>Government Flagship Projects/Programmes For 2022</a:t>
            </a:r>
          </a:p>
        </p:txBody>
      </p:sp>
      <p:graphicFrame>
        <p:nvGraphicFramePr>
          <p:cNvPr id="9" name="Content Placeholder 3"/>
          <p:cNvGraphicFramePr>
            <a:graphicFrameLocks/>
          </p:cNvGraphicFramePr>
          <p:nvPr>
            <p:extLst>
              <p:ext uri="{D42A27DB-BD31-4B8C-83A1-F6EECF244321}">
                <p14:modId xmlns:p14="http://schemas.microsoft.com/office/powerpoint/2010/main" val="3925637012"/>
              </p:ext>
            </p:extLst>
          </p:nvPr>
        </p:nvGraphicFramePr>
        <p:xfrm>
          <a:off x="390059" y="1323014"/>
          <a:ext cx="8229601" cy="4142089"/>
        </p:xfrm>
        <a:graphic>
          <a:graphicData uri="http://schemas.openxmlformats.org/drawingml/2006/table">
            <a:tbl>
              <a:tblPr firstRow="1" bandRow="1">
                <a:tableStyleId>{5C22544A-7EE6-4342-B048-85BDC9FD1C3A}</a:tableStyleId>
              </a:tblPr>
              <a:tblGrid>
                <a:gridCol w="288814">
                  <a:extLst>
                    <a:ext uri="{9D8B030D-6E8A-4147-A177-3AD203B41FA5}">
                      <a16:colId xmlns:a16="http://schemas.microsoft.com/office/drawing/2014/main" val="20000"/>
                    </a:ext>
                  </a:extLst>
                </a:gridCol>
                <a:gridCol w="2350654">
                  <a:extLst>
                    <a:ext uri="{9D8B030D-6E8A-4147-A177-3AD203B41FA5}">
                      <a16:colId xmlns:a16="http://schemas.microsoft.com/office/drawing/2014/main" val="20001"/>
                    </a:ext>
                  </a:extLst>
                </a:gridCol>
                <a:gridCol w="2207491">
                  <a:extLst>
                    <a:ext uri="{9D8B030D-6E8A-4147-A177-3AD203B41FA5}">
                      <a16:colId xmlns:a16="http://schemas.microsoft.com/office/drawing/2014/main" val="236206151"/>
                    </a:ext>
                  </a:extLst>
                </a:gridCol>
                <a:gridCol w="2088621">
                  <a:extLst>
                    <a:ext uri="{9D8B030D-6E8A-4147-A177-3AD203B41FA5}">
                      <a16:colId xmlns:a16="http://schemas.microsoft.com/office/drawing/2014/main" val="20002"/>
                    </a:ext>
                  </a:extLst>
                </a:gridCol>
                <a:gridCol w="1294021">
                  <a:extLst>
                    <a:ext uri="{9D8B030D-6E8A-4147-A177-3AD203B41FA5}">
                      <a16:colId xmlns:a16="http://schemas.microsoft.com/office/drawing/2014/main" val="20003"/>
                    </a:ext>
                  </a:extLst>
                </a:gridCol>
              </a:tblGrid>
              <a:tr h="801527">
                <a:tc>
                  <a:txBody>
                    <a:bodyPr/>
                    <a:lstStyle/>
                    <a:p>
                      <a:r>
                        <a:rPr lang="en-US" sz="1800" dirty="0"/>
                        <a:t>No</a:t>
                      </a:r>
                    </a:p>
                  </a:txBody>
                  <a:tcPr/>
                </a:tc>
                <a:tc>
                  <a:txBody>
                    <a:bodyPr/>
                    <a:lstStyle/>
                    <a:p>
                      <a:r>
                        <a:rPr lang="en-US" sz="1800" dirty="0"/>
                        <a:t>Type of Flagship project/</a:t>
                      </a:r>
                      <a:r>
                        <a:rPr lang="en-US" sz="1800" dirty="0" err="1"/>
                        <a:t>programme</a:t>
                      </a:r>
                      <a:endParaRPr lang="en-US" sz="1800" dirty="0"/>
                    </a:p>
                  </a:txBody>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800" dirty="0"/>
                        <a:t>Name</a:t>
                      </a:r>
                      <a:r>
                        <a:rPr lang="en-US" sz="1800" baseline="0" dirty="0"/>
                        <a:t> of Activity/Project</a:t>
                      </a:r>
                      <a:endParaRPr lang="en-US" sz="1800" dirty="0"/>
                    </a:p>
                  </a:txBody>
                  <a:tcPr/>
                </a:tc>
                <a:tc>
                  <a:txBody>
                    <a:bodyPr/>
                    <a:lstStyle/>
                    <a:p>
                      <a:r>
                        <a:rPr lang="en-US" sz="1800" dirty="0"/>
                        <a:t>Budget </a:t>
                      </a:r>
                    </a:p>
                  </a:txBody>
                  <a:tcPr/>
                </a:tc>
                <a:tc>
                  <a:txBody>
                    <a:bodyPr/>
                    <a:lstStyle/>
                    <a:p>
                      <a:r>
                        <a:rPr lang="en-US" sz="1800" dirty="0"/>
                        <a:t>Funding Source</a:t>
                      </a:r>
                    </a:p>
                  </a:txBody>
                  <a:tcPr/>
                </a:tc>
                <a:extLst>
                  <a:ext uri="{0D108BD9-81ED-4DB2-BD59-A6C34878D82A}">
                    <a16:rowId xmlns:a16="http://schemas.microsoft.com/office/drawing/2014/main" val="10000"/>
                  </a:ext>
                </a:extLst>
              </a:tr>
              <a:tr h="564712">
                <a:tc>
                  <a:txBody>
                    <a:bodyPr/>
                    <a:lstStyle/>
                    <a:p>
                      <a:pPr algn="ctr" fontAlgn="b"/>
                      <a:r>
                        <a:rPr lang="en-US" sz="1600" b="0" u="none" strike="noStrike" dirty="0">
                          <a:effectLst/>
                          <a:latin typeface="Tahoma" pitchFamily="34" charset="0"/>
                          <a:ea typeface="Tahoma" pitchFamily="34" charset="0"/>
                          <a:cs typeface="Tahoma" pitchFamily="34" charset="0"/>
                        </a:rPr>
                        <a:t>1</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l" fontAlgn="b"/>
                      <a:r>
                        <a:rPr lang="en-US" sz="1600" u="none" strike="noStrike" dirty="0">
                          <a:effectLst/>
                          <a:latin typeface="Tahoma" pitchFamily="34" charset="0"/>
                          <a:ea typeface="Tahoma" pitchFamily="34" charset="0"/>
                          <a:cs typeface="Tahoma" pitchFamily="34" charset="0"/>
                        </a:rPr>
                        <a:t>Planting For Export And Rural Development - </a:t>
                      </a:r>
                      <a:r>
                        <a:rPr lang="en-US" sz="1600" u="none" strike="noStrike" dirty="0" err="1">
                          <a:effectLst/>
                          <a:latin typeface="Tahoma" pitchFamily="34" charset="0"/>
                          <a:ea typeface="Tahoma" pitchFamily="34" charset="0"/>
                          <a:cs typeface="Tahoma" pitchFamily="34" charset="0"/>
                        </a:rPr>
                        <a:t>Perd</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l" fontAlgn="b"/>
                      <a:r>
                        <a:rPr lang="en-US" sz="1600" u="none" strike="noStrike" dirty="0">
                          <a:effectLst/>
                          <a:latin typeface="Tahoma" pitchFamily="34" charset="0"/>
                          <a:ea typeface="Tahoma" pitchFamily="34" charset="0"/>
                          <a:cs typeface="Tahoma" pitchFamily="34" charset="0"/>
                        </a:rPr>
                        <a:t>Facilitate The Adoption Of Existing Viable And Appropriate Technology</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22,000.00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ctr" fontAlgn="b"/>
                      <a:r>
                        <a:rPr lang="en-US" sz="1600" u="none" strike="noStrike" dirty="0">
                          <a:effectLst/>
                          <a:latin typeface="Tahoma" pitchFamily="34" charset="0"/>
                          <a:ea typeface="Tahoma" pitchFamily="34" charset="0"/>
                          <a:cs typeface="Tahoma" pitchFamily="34" charset="0"/>
                        </a:rPr>
                        <a:t>IGF,DACF</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1"/>
                  </a:ext>
                </a:extLst>
              </a:tr>
              <a:tr h="564712">
                <a:tc>
                  <a:txBody>
                    <a:bodyPr/>
                    <a:lstStyle/>
                    <a:p>
                      <a:pPr algn="ctr" fontAlgn="b"/>
                      <a:r>
                        <a:rPr lang="en-US" sz="1600" b="0" u="none" strike="noStrike" dirty="0">
                          <a:effectLst/>
                          <a:latin typeface="Tahoma" pitchFamily="34" charset="0"/>
                          <a:ea typeface="Tahoma" pitchFamily="34" charset="0"/>
                          <a:cs typeface="Tahoma" pitchFamily="34" charset="0"/>
                        </a:rPr>
                        <a:t>2</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l" fontAlgn="b"/>
                      <a:r>
                        <a:rPr lang="en-US" sz="1600" u="none" strike="noStrike" dirty="0">
                          <a:effectLst/>
                          <a:latin typeface="Tahoma" pitchFamily="34" charset="0"/>
                          <a:ea typeface="Tahoma" pitchFamily="34" charset="0"/>
                          <a:cs typeface="Tahoma" pitchFamily="34" charset="0"/>
                        </a:rPr>
                        <a:t> Planting For Food And Job Activities</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l" fontAlgn="b"/>
                      <a:r>
                        <a:rPr lang="en-US" sz="1600" b="0" i="0" u="none" strike="noStrike" dirty="0">
                          <a:solidFill>
                            <a:schemeClr val="dk1"/>
                          </a:solidFill>
                          <a:effectLst/>
                          <a:latin typeface="Tahoma" pitchFamily="34" charset="0"/>
                          <a:ea typeface="Tahoma" pitchFamily="34" charset="0"/>
                          <a:cs typeface="Tahoma" pitchFamily="34" charset="0"/>
                        </a:rPr>
                        <a:t>Introduce</a:t>
                      </a:r>
                      <a:r>
                        <a:rPr lang="en-US" sz="1600" b="0" i="0" u="none" strike="noStrike" baseline="0" dirty="0">
                          <a:solidFill>
                            <a:schemeClr val="dk1"/>
                          </a:solidFill>
                          <a:effectLst/>
                          <a:latin typeface="Tahoma" pitchFamily="34" charset="0"/>
                          <a:ea typeface="Tahoma" pitchFamily="34" charset="0"/>
                          <a:cs typeface="Tahoma" pitchFamily="34" charset="0"/>
                        </a:rPr>
                        <a:t> High Yield And Short Duration Crop For Farmers.</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r" fontAlgn="b"/>
                      <a:r>
                        <a:rPr lang="en-US" sz="1600" u="none" strike="noStrike" dirty="0">
                          <a:effectLst/>
                          <a:latin typeface="Tahoma" pitchFamily="34" charset="0"/>
                          <a:ea typeface="Tahoma" pitchFamily="34" charset="0"/>
                          <a:cs typeface="Tahoma" pitchFamily="34" charset="0"/>
                        </a:rPr>
                        <a:t>270,000.00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ctr" fontAlgn="b"/>
                      <a:r>
                        <a:rPr lang="en-US" sz="1600" u="none" strike="noStrike" dirty="0">
                          <a:effectLst/>
                          <a:latin typeface="Tahoma" pitchFamily="34" charset="0"/>
                          <a:ea typeface="Tahoma" pitchFamily="34" charset="0"/>
                          <a:cs typeface="Tahoma" pitchFamily="34" charset="0"/>
                        </a:rPr>
                        <a:t>DACF,MAG</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2"/>
                  </a:ext>
                </a:extLst>
              </a:tr>
              <a:tr h="564712">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3</a:t>
                      </a:r>
                    </a:p>
                  </a:txBody>
                  <a:tcPr marL="5526" marR="5526" marT="5526" marB="0" anchor="b"/>
                </a:tc>
                <a:tc>
                  <a:txBody>
                    <a:bodyPr/>
                    <a:lstStyle/>
                    <a:p>
                      <a:pPr algn="l" fontAlgn="b"/>
                      <a:r>
                        <a:rPr lang="en-US" sz="1600" u="none" strike="noStrike" dirty="0">
                          <a:effectLst/>
                          <a:latin typeface="Tahoma" pitchFamily="34" charset="0"/>
                          <a:ea typeface="Tahoma" pitchFamily="34" charset="0"/>
                          <a:cs typeface="Tahoma" pitchFamily="34" charset="0"/>
                        </a:rPr>
                        <a:t>Free Education </a:t>
                      </a:r>
                      <a:r>
                        <a:rPr lang="en-US" sz="1600" u="none" strike="noStrike" dirty="0" err="1">
                          <a:effectLst/>
                          <a:latin typeface="Tahoma" pitchFamily="34" charset="0"/>
                          <a:ea typeface="Tahoma" pitchFamily="34" charset="0"/>
                          <a:cs typeface="Tahoma" pitchFamily="34" charset="0"/>
                        </a:rPr>
                        <a:t>Programme</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Monitoring Of Various</a:t>
                      </a:r>
                      <a:r>
                        <a:rPr lang="en-GB" sz="1600" baseline="0" dirty="0">
                          <a:latin typeface="Tahoma" panose="020B0604030504040204" pitchFamily="34" charset="0"/>
                          <a:ea typeface="Tahoma" panose="020B0604030504040204" pitchFamily="34" charset="0"/>
                          <a:cs typeface="Tahoma" panose="020B0604030504040204" pitchFamily="34" charset="0"/>
                        </a:rPr>
                        <a:t> Basic Schools Within The District</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4,000.00</a:t>
                      </a:r>
                    </a:p>
                  </a:txBody>
                  <a:tcPr marL="5526" marR="5526" marT="5526" marB="0" anchor="b"/>
                </a:tc>
                <a:tc>
                  <a:txBody>
                    <a:bodyPr/>
                    <a:lstStyle/>
                    <a:p>
                      <a:pPr algn="ctr" fontAlgn="b"/>
                      <a:r>
                        <a:rPr lang="en-US" sz="1600" u="none" strike="noStrike" dirty="0">
                          <a:effectLst/>
                          <a:latin typeface="Tahoma" pitchFamily="34" charset="0"/>
                          <a:ea typeface="Tahoma" pitchFamily="34" charset="0"/>
                          <a:cs typeface="Tahoma" pitchFamily="34" charset="0"/>
                        </a:rPr>
                        <a:t>DACF</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5"/>
                  </a:ext>
                </a:extLst>
              </a:tr>
              <a:tr h="564712">
                <a:tc>
                  <a:txBody>
                    <a:bodyPr/>
                    <a:lstStyle/>
                    <a:p>
                      <a:pPr algn="ctr" fontAlgn="b"/>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TOTAL</a:t>
                      </a:r>
                    </a:p>
                  </a:txBody>
                  <a:tcPr marL="5526" marR="5526" marT="5526" marB="0" anchor="b"/>
                </a:tc>
                <a:tc>
                  <a:txBody>
                    <a:bodyPr/>
                    <a:lstStyle/>
                    <a:p>
                      <a:endParaRPr lang="en-GB"/>
                    </a:p>
                  </a:txBody>
                  <a:tcPr marL="5526" marR="5526" marT="5526" marB="0" anchor="b"/>
                </a:tc>
                <a:tc>
                  <a:txBody>
                    <a:bodyPr/>
                    <a:lstStyle/>
                    <a:p>
                      <a:pPr algn="r" fontAlgn="b"/>
                      <a:r>
                        <a:rPr lang="en-US" sz="1600" b="0" i="0" u="none" strike="noStrike" dirty="0">
                          <a:solidFill>
                            <a:srgbClr val="000000"/>
                          </a:solidFill>
                          <a:effectLst/>
                          <a:latin typeface="Tahoma" pitchFamily="34" charset="0"/>
                          <a:ea typeface="Tahoma" pitchFamily="34" charset="0"/>
                          <a:cs typeface="Tahoma" pitchFamily="34" charset="0"/>
                        </a:rPr>
                        <a:t>296,000.00</a:t>
                      </a:r>
                    </a:p>
                  </a:txBody>
                  <a:tcPr marL="5526" marR="5526" marT="5526" marB="0" anchor="b"/>
                </a:tc>
                <a:tc>
                  <a:txBody>
                    <a:bodyPr/>
                    <a:lstStyle/>
                    <a:p>
                      <a:pPr algn="ctr" fontAlgn="b"/>
                      <a:endParaRPr lang="en-US" sz="1600" b="0" i="0" u="none" strike="noStrike" dirty="0">
                        <a:solidFill>
                          <a:srgbClr val="000000"/>
                        </a:solidFill>
                        <a:effectLst/>
                        <a:latin typeface="Tahoma" pitchFamily="34" charset="0"/>
                        <a:ea typeface="Tahoma" pitchFamily="34" charset="0"/>
                        <a:cs typeface="Tahoma" pitchFamily="34" charset="0"/>
                      </a:endParaRPr>
                    </a:p>
                  </a:txBody>
                  <a:tcPr marL="5526" marR="5526" marT="5526" marB="0" anchor="b"/>
                </a:tc>
                <a:extLst>
                  <a:ext uri="{0D108BD9-81ED-4DB2-BD59-A6C34878D82A}">
                    <a16:rowId xmlns:a16="http://schemas.microsoft.com/office/drawing/2014/main" val="10006"/>
                  </a:ext>
                </a:extLst>
              </a:tr>
              <a:tr h="564712">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350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49</a:t>
            </a:fld>
            <a:endParaRPr lang="en-GB"/>
          </a:p>
        </p:txBody>
      </p:sp>
      <p:sp>
        <p:nvSpPr>
          <p:cNvPr id="8" name="Title 4"/>
          <p:cNvSpPr>
            <a:spLocks noGrp="1"/>
          </p:cNvSpPr>
          <p:nvPr>
            <p:ph type="title"/>
          </p:nvPr>
        </p:nvSpPr>
        <p:spPr>
          <a:xfrm>
            <a:off x="219808" y="133397"/>
            <a:ext cx="8748346" cy="711730"/>
          </a:xfrm>
        </p:spPr>
        <p:txBody>
          <a:bodyPr>
            <a:normAutofit/>
          </a:bodyPr>
          <a:lstStyle/>
          <a:p>
            <a:r>
              <a:rPr lang="en-US" sz="2000" dirty="0"/>
              <a:t>2022-2025 Expenditure Projections by Economic Classification- all funding sources</a:t>
            </a:r>
          </a:p>
        </p:txBody>
      </p:sp>
      <p:graphicFrame>
        <p:nvGraphicFramePr>
          <p:cNvPr id="9" name="Content Placeholder 2"/>
          <p:cNvGraphicFramePr>
            <a:graphicFrameLocks/>
          </p:cNvGraphicFramePr>
          <p:nvPr>
            <p:extLst>
              <p:ext uri="{D42A27DB-BD31-4B8C-83A1-F6EECF244321}">
                <p14:modId xmlns:p14="http://schemas.microsoft.com/office/powerpoint/2010/main" val="2186931546"/>
              </p:ext>
            </p:extLst>
          </p:nvPr>
        </p:nvGraphicFramePr>
        <p:xfrm>
          <a:off x="219808" y="984738"/>
          <a:ext cx="8678007" cy="5222097"/>
        </p:xfrm>
        <a:graphic>
          <a:graphicData uri="http://schemas.openxmlformats.org/drawingml/2006/table">
            <a:tbl>
              <a:tblPr firstRow="1" firstCol="1" bandRow="1">
                <a:tableStyleId>{5C22544A-7EE6-4342-B048-85BDC9FD1C3A}</a:tableStyleId>
              </a:tblPr>
              <a:tblGrid>
                <a:gridCol w="1643449">
                  <a:extLst>
                    <a:ext uri="{9D8B030D-6E8A-4147-A177-3AD203B41FA5}">
                      <a16:colId xmlns:a16="http://schemas.microsoft.com/office/drawing/2014/main" val="20000"/>
                    </a:ext>
                  </a:extLst>
                </a:gridCol>
                <a:gridCol w="1160162">
                  <a:extLst>
                    <a:ext uri="{9D8B030D-6E8A-4147-A177-3AD203B41FA5}">
                      <a16:colId xmlns:a16="http://schemas.microsoft.com/office/drawing/2014/main" val="20001"/>
                    </a:ext>
                  </a:extLst>
                </a:gridCol>
                <a:gridCol w="1150375">
                  <a:extLst>
                    <a:ext uri="{9D8B030D-6E8A-4147-A177-3AD203B41FA5}">
                      <a16:colId xmlns:a16="http://schemas.microsoft.com/office/drawing/2014/main" val="20002"/>
                    </a:ext>
                  </a:extLst>
                </a:gridCol>
                <a:gridCol w="1106129">
                  <a:extLst>
                    <a:ext uri="{9D8B030D-6E8A-4147-A177-3AD203B41FA5}">
                      <a16:colId xmlns:a16="http://schemas.microsoft.com/office/drawing/2014/main" val="20003"/>
                    </a:ext>
                  </a:extLst>
                </a:gridCol>
                <a:gridCol w="1138462">
                  <a:extLst>
                    <a:ext uri="{9D8B030D-6E8A-4147-A177-3AD203B41FA5}">
                      <a16:colId xmlns:a16="http://schemas.microsoft.com/office/drawing/2014/main" val="20004"/>
                    </a:ext>
                  </a:extLst>
                </a:gridCol>
                <a:gridCol w="1239715">
                  <a:extLst>
                    <a:ext uri="{9D8B030D-6E8A-4147-A177-3AD203B41FA5}">
                      <a16:colId xmlns:a16="http://schemas.microsoft.com/office/drawing/2014/main" val="20005"/>
                    </a:ext>
                  </a:extLst>
                </a:gridCol>
                <a:gridCol w="1239715">
                  <a:extLst>
                    <a:ext uri="{9D8B030D-6E8A-4147-A177-3AD203B41FA5}">
                      <a16:colId xmlns:a16="http://schemas.microsoft.com/office/drawing/2014/main" val="20006"/>
                    </a:ext>
                  </a:extLst>
                </a:gridCol>
              </a:tblGrid>
              <a:tr h="397566">
                <a:tc rowSpan="2">
                  <a:txBody>
                    <a:bodyPr/>
                    <a:lstStyle/>
                    <a:p>
                      <a:pPr algn="l" rtl="0" fontAlgn="ctr"/>
                      <a:r>
                        <a:rPr lang="en-US" sz="1400" u="none" strike="noStrike" dirty="0">
                          <a:effectLst/>
                        </a:rPr>
                        <a:t>Expenditure items</a:t>
                      </a:r>
                      <a:endParaRPr lang="en-US" sz="14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l" rtl="0" fontAlgn="ctr"/>
                      <a:r>
                        <a:rPr lang="en-US" sz="1400" u="none" strike="noStrike" dirty="0">
                          <a:effectLst/>
                        </a:rPr>
                        <a:t>2021 budget</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400" u="none" strike="noStrike">
                          <a:effectLst/>
                        </a:rPr>
                        <a:t>Actual</a:t>
                      </a:r>
                      <a:endParaRPr lang="en-US" sz="1400" b="1" i="0" u="none" strike="noStrike">
                        <a:solidFill>
                          <a:srgbClr val="000000"/>
                        </a:solidFill>
                        <a:effectLst/>
                        <a:latin typeface="Calibri" panose="020F0502020204030204" pitchFamily="34" charset="0"/>
                      </a:endParaRPr>
                    </a:p>
                  </a:txBody>
                  <a:tcPr marL="6350" marR="6350" marT="6350" marB="0" anchor="ctr"/>
                </a:tc>
                <a:tc rowSpan="2">
                  <a:txBody>
                    <a:bodyPr/>
                    <a:lstStyle/>
                    <a:p>
                      <a:pPr algn="l" rtl="0" fontAlgn="ctr"/>
                      <a:r>
                        <a:rPr lang="en-US" sz="1400" u="none" strike="noStrike" dirty="0">
                          <a:effectLst/>
                        </a:rPr>
                        <a:t>2022</a:t>
                      </a:r>
                      <a:endParaRPr lang="en-US" sz="14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l" rtl="0" fontAlgn="ctr"/>
                      <a:r>
                        <a:rPr lang="en-US" sz="1400" u="none" strike="noStrike" dirty="0">
                          <a:effectLst/>
                        </a:rPr>
                        <a:t>2023</a:t>
                      </a:r>
                      <a:endParaRPr lang="en-US" sz="14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l" rtl="0" fontAlgn="ctr"/>
                      <a:r>
                        <a:rPr lang="en-US" sz="1400" u="none" strike="noStrike" dirty="0">
                          <a:effectLst/>
                        </a:rPr>
                        <a:t>2024</a:t>
                      </a:r>
                      <a:endParaRPr lang="en-US" sz="14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l" rtl="0" fontAlgn="ctr"/>
                      <a:r>
                        <a:rPr lang="en-US" sz="1400" u="none" strike="noStrike" dirty="0">
                          <a:effectLst/>
                        </a:rPr>
                        <a:t>2025</a:t>
                      </a:r>
                      <a:endParaRPr lang="en-US" sz="14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1203447">
                <a:tc vMerge="1">
                  <a:txBody>
                    <a:bodyPr/>
                    <a:lstStyle/>
                    <a:p>
                      <a:endParaRPr lang="en-US"/>
                    </a:p>
                  </a:txBody>
                  <a:tcPr/>
                </a:tc>
                <a:tc vMerge="1">
                  <a:txBody>
                    <a:bodyPr/>
                    <a:lstStyle/>
                    <a:p>
                      <a:endParaRPr lang="en-US"/>
                    </a:p>
                  </a:txBody>
                  <a:tcPr/>
                </a:tc>
                <a:tc>
                  <a:txBody>
                    <a:bodyPr/>
                    <a:lstStyle/>
                    <a:p>
                      <a:pPr algn="l" rtl="0" fontAlgn="ctr"/>
                      <a:r>
                        <a:rPr lang="en-US" sz="1400" u="none" strike="noStrike" dirty="0">
                          <a:effectLst/>
                        </a:rPr>
                        <a:t>As at July, 2021</a:t>
                      </a:r>
                      <a:endParaRPr lang="en-US" sz="1400" b="1" i="0" u="none" strike="noStrike" dirty="0">
                        <a:solidFill>
                          <a:srgbClr val="000000"/>
                        </a:solidFill>
                        <a:effectLst/>
                        <a:latin typeface="Calibri" panose="020F0502020204030204" pitchFamily="34" charset="0"/>
                      </a:endParaRPr>
                    </a:p>
                  </a:txBody>
                  <a:tcPr marL="6350" marR="6350" marT="63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03447">
                <a:tc>
                  <a:txBody>
                    <a:bodyPr/>
                    <a:lstStyle/>
                    <a:p>
                      <a:pPr algn="l" rtl="0" fontAlgn="ctr"/>
                      <a:r>
                        <a:rPr lang="en-US" sz="1400" u="none" strike="noStrike" dirty="0">
                          <a:effectLst/>
                        </a:rPr>
                        <a:t>Compensation</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2,184,911.63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1,098,374.28</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2,419,502.28</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2,520,000.00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2,604,911.63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2,787,005.00</a:t>
                      </a:r>
                    </a:p>
                  </a:txBody>
                  <a:tcPr marL="9525" marR="9525" marT="9525" marB="0" anchor="b"/>
                </a:tc>
                <a:extLst>
                  <a:ext uri="{0D108BD9-81ED-4DB2-BD59-A6C34878D82A}">
                    <a16:rowId xmlns:a16="http://schemas.microsoft.com/office/drawing/2014/main" val="10002"/>
                  </a:ext>
                </a:extLst>
              </a:tr>
              <a:tr h="1601013">
                <a:tc>
                  <a:txBody>
                    <a:bodyPr/>
                    <a:lstStyle/>
                    <a:p>
                      <a:pPr algn="l" rtl="0" fontAlgn="ctr"/>
                      <a:r>
                        <a:rPr lang="en-US" sz="1400" u="none" strike="noStrike" dirty="0">
                          <a:effectLst/>
                        </a:rPr>
                        <a:t>Goods And Services</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2,716,851.14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963,293.94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3,125,370.07</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3,216,851.14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3,442,191.03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3,500,000.00</a:t>
                      </a:r>
                    </a:p>
                  </a:txBody>
                  <a:tcPr marL="9525" marR="9525" marT="9525" marB="0" anchor="b"/>
                </a:tc>
                <a:extLst>
                  <a:ext uri="{0D108BD9-81ED-4DB2-BD59-A6C34878D82A}">
                    <a16:rowId xmlns:a16="http://schemas.microsoft.com/office/drawing/2014/main" val="10003"/>
                  </a:ext>
                </a:extLst>
              </a:tr>
              <a:tr h="408312">
                <a:tc>
                  <a:txBody>
                    <a:bodyPr/>
                    <a:lstStyle/>
                    <a:p>
                      <a:pPr algn="l" rtl="0" fontAlgn="ctr"/>
                      <a:r>
                        <a:rPr lang="en-US" sz="1400" u="none" strike="noStrike" dirty="0">
                          <a:effectLst/>
                        </a:rPr>
                        <a:t>Assets</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4,695,030.00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527,199.67</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5,059,166.33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5,395,030.00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5,552,116.00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 5,621,215.00</a:t>
                      </a:r>
                    </a:p>
                  </a:txBody>
                  <a:tcPr marL="9525" marR="9525" marT="9525" marB="0" anchor="b"/>
                </a:tc>
                <a:extLst>
                  <a:ext uri="{0D108BD9-81ED-4DB2-BD59-A6C34878D82A}">
                    <a16:rowId xmlns:a16="http://schemas.microsoft.com/office/drawing/2014/main" val="10004"/>
                  </a:ext>
                </a:extLst>
              </a:tr>
              <a:tr h="408312">
                <a:tc>
                  <a:txBody>
                    <a:bodyPr/>
                    <a:lstStyle/>
                    <a:p>
                      <a:pPr algn="l" rtl="0" fontAlgn="ctr"/>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400" b="1" u="none" strike="noStrike" dirty="0">
                          <a:effectLst/>
                          <a:latin typeface="Calibri" panose="020F0502020204030204" pitchFamily="34" charset="0"/>
                          <a:cs typeface="Calibri" panose="020F0502020204030204" pitchFamily="34" charset="0"/>
                        </a:rPr>
                        <a:t> 9,596,792.77</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l" rtl="0" fontAlgn="ctr"/>
                      <a:r>
                        <a:rPr lang="en-US" sz="1400" b="1" u="none" strike="noStrike" dirty="0">
                          <a:effectLst/>
                          <a:latin typeface="Calibri" panose="020F0502020204030204" pitchFamily="34" charset="0"/>
                          <a:cs typeface="Calibri" panose="020F0502020204030204" pitchFamily="34" charset="0"/>
                        </a:rPr>
                        <a:t> 2,588,867.89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l" fontAlgn="b"/>
                      <a:r>
                        <a:rPr lang="en-GB" sz="1400" b="1" i="0" u="none" strike="noStrike" kern="1200" cap="none" dirty="0">
                          <a:solidFill>
                            <a:schemeClr val="dk1"/>
                          </a:solidFill>
                          <a:latin typeface="Calibri" panose="020F0502020204030204" pitchFamily="34" charset="0"/>
                          <a:ea typeface="Tahoma" pitchFamily="34" charset="0"/>
                          <a:cs typeface="Calibri" panose="020F0502020204030204" pitchFamily="34" charset="0"/>
                          <a:sym typeface="Arial"/>
                        </a:rPr>
                        <a:t>10,604,038.68</a:t>
                      </a:r>
                    </a:p>
                  </a:txBody>
                  <a:tcPr marL="9525" marR="9525" marT="9525" marB="0" anchor="ctr"/>
                </a:tc>
                <a:tc>
                  <a:txBody>
                    <a:bodyPr/>
                    <a:lstStyle/>
                    <a:p>
                      <a:pPr algn="ctr" fontAlgn="b"/>
                      <a:r>
                        <a:rPr lang="en-GB" sz="1400" b="1" i="0" u="none" strike="noStrike" kern="1200" cap="none" dirty="0">
                          <a:solidFill>
                            <a:schemeClr val="dk1"/>
                          </a:solidFill>
                          <a:latin typeface="Calibri" panose="020F0502020204030204" pitchFamily="34" charset="0"/>
                          <a:ea typeface="Tahoma" pitchFamily="34" charset="0"/>
                          <a:cs typeface="Calibri" panose="020F0502020204030204" pitchFamily="34" charset="0"/>
                          <a:sym typeface="Arial"/>
                        </a:rPr>
                        <a:t>11,131,881.10</a:t>
                      </a:r>
                    </a:p>
                  </a:txBody>
                  <a:tcPr marL="9525" marR="9525" marT="9525" marB="0" anchor="ctr"/>
                </a:tc>
                <a:tc>
                  <a:txBody>
                    <a:bodyPr/>
                    <a:lstStyle/>
                    <a:p>
                      <a:pPr algn="ctr" fontAlgn="b"/>
                      <a:r>
                        <a:rPr lang="en-GB" sz="1400" b="1" i="0" u="none" strike="noStrike" kern="1200" cap="none" dirty="0">
                          <a:solidFill>
                            <a:schemeClr val="dk1"/>
                          </a:solidFill>
                          <a:latin typeface="Calibri" panose="020F0502020204030204" pitchFamily="34" charset="0"/>
                          <a:ea typeface="Tahoma" pitchFamily="34" charset="0"/>
                          <a:cs typeface="Calibri" panose="020F0502020204030204" pitchFamily="34" charset="0"/>
                          <a:sym typeface="Arial"/>
                        </a:rPr>
                        <a:t>11,599,218.66</a:t>
                      </a:r>
                    </a:p>
                  </a:txBody>
                  <a:tcPr marL="9525" marR="9525" marT="9525" marB="0" anchor="ctr"/>
                </a:tc>
                <a:tc>
                  <a:txBody>
                    <a:bodyPr/>
                    <a:lstStyle/>
                    <a:p>
                      <a:pPr algn="l" rtl="0" fontAlgn="ctr"/>
                      <a:r>
                        <a:rPr lang="en-US" sz="1400" b="1" u="none" strike="noStrike" dirty="0">
                          <a:effectLst/>
                          <a:latin typeface="Calibri" panose="020F0502020204030204" pitchFamily="34" charset="0"/>
                          <a:cs typeface="Calibri" panose="020F0502020204030204" pitchFamily="34" charset="0"/>
                        </a:rPr>
                        <a:t> 11,908,220.00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642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CF9A2A-CEBB-45EA-A6EB-0D2F86F451AC}"/>
              </a:ext>
            </a:extLst>
          </p:cNvPr>
          <p:cNvSpPr txBox="1">
            <a:spLocks/>
          </p:cNvSpPr>
          <p:nvPr/>
        </p:nvSpPr>
        <p:spPr>
          <a:xfrm>
            <a:off x="76200" y="609600"/>
            <a:ext cx="8991600" cy="6172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 algn="just"/>
            <a:endParaRPr lang="en-US" sz="1600" dirty="0">
              <a:latin typeface="Tahoma" pitchFamily="34" charset="0"/>
              <a:ea typeface="Tahoma" pitchFamily="34" charset="0"/>
              <a:cs typeface="Tahoma" pitchFamily="34" charset="0"/>
            </a:endParaRPr>
          </a:p>
        </p:txBody>
      </p:sp>
      <p:sp>
        <p:nvSpPr>
          <p:cNvPr id="6" name="Title 1">
            <a:extLst>
              <a:ext uri="{FF2B5EF4-FFF2-40B4-BE49-F238E27FC236}">
                <a16:creationId xmlns:a16="http://schemas.microsoft.com/office/drawing/2014/main" id="{76D26A99-EE47-42C7-9FE2-D11DEACC4B26}"/>
              </a:ext>
            </a:extLst>
          </p:cNvPr>
          <p:cNvSpPr txBox="1">
            <a:spLocks/>
          </p:cNvSpPr>
          <p:nvPr/>
        </p:nvSpPr>
        <p:spPr>
          <a:xfrm>
            <a:off x="1447800" y="0"/>
            <a:ext cx="6629400" cy="57253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4" name="Content Placeholder 1">
            <a:extLst>
              <a:ext uri="{FF2B5EF4-FFF2-40B4-BE49-F238E27FC236}">
                <a16:creationId xmlns:a16="http://schemas.microsoft.com/office/drawing/2014/main" id="{EE1B9D55-9D0A-4C62-801D-E80B2541995A}"/>
              </a:ext>
            </a:extLst>
          </p:cNvPr>
          <p:cNvSpPr txBox="1">
            <a:spLocks/>
          </p:cNvSpPr>
          <p:nvPr/>
        </p:nvSpPr>
        <p:spPr>
          <a:xfrm>
            <a:off x="76200" y="533400"/>
            <a:ext cx="8991600" cy="624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15000"/>
              </a:lnSpc>
              <a:spcBef>
                <a:spcPts val="0"/>
              </a:spcBef>
              <a:spcAft>
                <a:spcPts val="1000"/>
              </a:spcAft>
              <a:buClrTx/>
              <a:buSzTx/>
              <a:buFont typeface="Wingdings 2"/>
              <a:buChar char=""/>
              <a:tabLst>
                <a:tab pos="457200" algn="l"/>
              </a:tabLst>
              <a:defRPr/>
            </a:pPr>
            <a:r>
              <a:rPr kumimoji="0" lang="en-GB" sz="1600" b="1" i="0" u="none" strike="noStrike" kern="1200" cap="none" spc="0" normalizeH="0" baseline="0" noProof="0" dirty="0">
                <a:ln>
                  <a:noFill/>
                </a:ln>
                <a:solidFill>
                  <a:srgbClr val="312E1B"/>
                </a:solidFill>
                <a:effectLst/>
                <a:uLnTx/>
                <a:uFillTx/>
                <a:latin typeface="Tahoma"/>
                <a:ea typeface="Calibri"/>
                <a:cs typeface="Times New Roman"/>
              </a:rPr>
              <a:t>HEALTH</a:t>
            </a:r>
            <a:r>
              <a:rPr kumimoji="0" lang="en-GB" sz="1600" b="1" i="1" u="none" strike="noStrike" kern="1200" cap="none" spc="0" normalizeH="0" baseline="0" noProof="0" dirty="0">
                <a:ln>
                  <a:noFill/>
                </a:ln>
                <a:solidFill>
                  <a:srgbClr val="312E1B"/>
                </a:solidFill>
                <a:effectLst/>
                <a:uLnTx/>
                <a:uFillTx/>
                <a:latin typeface="Tahoma"/>
                <a:ea typeface="Calibri"/>
                <a:cs typeface="Times New Roman"/>
              </a:rPr>
              <a:t> </a:t>
            </a:r>
            <a:endParaRPr kumimoji="0" lang="en-US" sz="16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1200"/>
              </a:spcAft>
              <a:buClrTx/>
              <a:buSzTx/>
              <a:buFont typeface="Wingdings"/>
              <a:buChar char=""/>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The District has only one hospital located at the district capital,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Jacobu</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and 8 Health Centres located at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Tweapease</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Mile 14,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Numereso</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Abuakwaa</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Fenaso</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No.1,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Fiankoma</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Atobiase</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 and </a:t>
            </a:r>
            <a:r>
              <a:rPr kumimoji="0" lang="en-GB" sz="1600" b="0" i="0" u="none" strike="noStrike" kern="1200" cap="none" spc="0" normalizeH="0" baseline="0" noProof="0" dirty="0" err="1">
                <a:ln>
                  <a:noFill/>
                </a:ln>
                <a:solidFill>
                  <a:srgbClr val="312E1B"/>
                </a:solidFill>
                <a:effectLst/>
                <a:uLnTx/>
                <a:uFillTx/>
                <a:latin typeface="Tahoma"/>
                <a:ea typeface="Times New Roman"/>
                <a:cs typeface="+mn-cs"/>
              </a:rPr>
              <a:t>Apitisu</a:t>
            </a: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a:t>
            </a:r>
            <a:endParaRPr kumimoji="0" lang="en-US" sz="16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There are 14 trained Traditional Birth Attendants (TBAs) and 4 CHPS compounds which complement the services of the Hospital.</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0" marR="0" lvl="0" indent="0" algn="just" defTabSz="914400" rtl="0" eaLnBrk="1" fontAlgn="auto" latinLnBrk="0" hangingPunct="1">
              <a:lnSpc>
                <a:spcPct val="115000"/>
              </a:lnSpc>
              <a:spcBef>
                <a:spcPts val="0"/>
              </a:spcBef>
              <a:spcAft>
                <a:spcPts val="1000"/>
              </a:spcAft>
              <a:buClrTx/>
              <a:buSzTx/>
              <a:buFont typeface="Arial" pitchFamily="34" charset="0"/>
              <a:buNone/>
              <a:tabLst/>
              <a:defRPr/>
            </a:pPr>
            <a:endParaRPr kumimoji="0" lang="en-US" sz="2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kumimoji="0" lang="en-GB" sz="1600" b="0" i="0" u="none" strike="noStrike" kern="1200" cap="none" spc="0" normalizeH="0" baseline="0" noProof="0" dirty="0">
                <a:ln>
                  <a:noFill/>
                </a:ln>
                <a:solidFill>
                  <a:sysClr val="windowText" lastClr="000000"/>
                </a:solidFill>
                <a:effectLst/>
                <a:uLnTx/>
                <a:uFillTx/>
                <a:latin typeface="Tahoma"/>
                <a:ea typeface="Times New Roman"/>
                <a:cs typeface="+mn-cs"/>
              </a:rPr>
              <a:t>Key personnel in the District's Health Delivery System include:</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7 Medical officers (4 are Specialists and 3 are Physician Assistants)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1 Pharmacist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50 General Nurses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96 Enrolled Nurses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35 Midwives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342900" marR="0" lvl="0" indent="-342900" algn="just" defTabSz="914400" rtl="0" eaLnBrk="1" fontAlgn="auto" latinLnBrk="0" hangingPunct="1">
              <a:lnSpc>
                <a:spcPct val="100000"/>
              </a:lnSpc>
              <a:spcBef>
                <a:spcPts val="0"/>
              </a:spcBef>
              <a:spcAft>
                <a:spcPts val="0"/>
              </a:spcAft>
              <a:buClrTx/>
              <a:buSzPts val="1000"/>
              <a:buFont typeface="Wingdings" pitchFamily="2" charset="2"/>
              <a:buChar char="Ø"/>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81 Community Health Nurse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6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The doctor to population ratio is 1:14,065 and nurse to population ratio is 1:674. This puts too much burden on Doctors and Nurses.</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2286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The high ratios coupled with inadequate logistical support have negatively impacted on health delivery system in the District.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defRPr/>
            </a:pPr>
            <a:r>
              <a:rPr kumimoji="0" lang="en-GB" sz="1600" b="0" i="0" u="none" strike="noStrike" kern="1200" cap="none" spc="0" normalizeH="0" baseline="0" noProof="0" dirty="0">
                <a:ln>
                  <a:noFill/>
                </a:ln>
                <a:solidFill>
                  <a:srgbClr val="312E1B"/>
                </a:solidFill>
                <a:effectLst/>
                <a:uLnTx/>
                <a:uFillTx/>
                <a:latin typeface="Tahoma"/>
                <a:ea typeface="Times New Roman"/>
                <a:cs typeface="+mn-cs"/>
              </a:rPr>
              <a:t>Due to this situation, the District Health Directorate and the District Assembly are taking steps to increase the number of doctors and nurses and other vital health personnel and also increase infrastructure, equipment and other medical supplies. </a:t>
            </a:r>
            <a:endParaRPr kumimoji="0" lang="en-US" sz="1600" b="0" i="0" u="none" strike="noStrike" kern="1200" cap="none" spc="0" normalizeH="0" baseline="0" noProof="0" dirty="0">
              <a:ln>
                <a:noFill/>
              </a:ln>
              <a:solidFill>
                <a:sysClr val="windowText" lastClr="000000"/>
              </a:solidFill>
              <a:effectLst/>
              <a:uLnTx/>
              <a:uFillTx/>
              <a:latin typeface="Times New Roman"/>
              <a:ea typeface="Times New Roman"/>
              <a:cs typeface="+mn-cs"/>
            </a:endParaRPr>
          </a:p>
          <a:p>
            <a:pPr marL="6858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73528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50</a:t>
            </a:fld>
            <a:endParaRPr lang="en-GB"/>
          </a:p>
        </p:txBody>
      </p:sp>
      <p:sp>
        <p:nvSpPr>
          <p:cNvPr id="6" name="Title 4"/>
          <p:cNvSpPr>
            <a:spLocks noGrp="1"/>
          </p:cNvSpPr>
          <p:nvPr>
            <p:ph type="title"/>
          </p:nvPr>
        </p:nvSpPr>
        <p:spPr>
          <a:xfrm>
            <a:off x="273625" y="0"/>
            <a:ext cx="8257309" cy="752167"/>
          </a:xfrm>
        </p:spPr>
        <p:txBody>
          <a:bodyPr>
            <a:normAutofit/>
          </a:bodyPr>
          <a:lstStyle/>
          <a:p>
            <a:r>
              <a:rPr lang="en-US" sz="1600" dirty="0"/>
              <a:t>SUMMARY OF EXPENDITURE BUDGET BY DEPARTMENT, ECON. CLASSIFICATION AND FUNDING SOURCES-2022</a:t>
            </a:r>
          </a:p>
        </p:txBody>
      </p:sp>
      <p:graphicFrame>
        <p:nvGraphicFramePr>
          <p:cNvPr id="7" name="Table 6"/>
          <p:cNvGraphicFramePr>
            <a:graphicFrameLocks noGrp="1"/>
          </p:cNvGraphicFramePr>
          <p:nvPr>
            <p:extLst>
              <p:ext uri="{D42A27DB-BD31-4B8C-83A1-F6EECF244321}">
                <p14:modId xmlns:p14="http://schemas.microsoft.com/office/powerpoint/2010/main" val="2260899667"/>
              </p:ext>
            </p:extLst>
          </p:nvPr>
        </p:nvGraphicFramePr>
        <p:xfrm>
          <a:off x="-118101" y="220964"/>
          <a:ext cx="9040760" cy="6761638"/>
        </p:xfrm>
        <a:graphic>
          <a:graphicData uri="http://schemas.openxmlformats.org/drawingml/2006/table">
            <a:tbl>
              <a:tblPr firstRow="1" firstCol="1" bandRow="1">
                <a:tableStyleId>{5C22544A-7EE6-4342-B048-85BDC9FD1C3A}</a:tableStyleId>
              </a:tblPr>
              <a:tblGrid>
                <a:gridCol w="243267">
                  <a:extLst>
                    <a:ext uri="{9D8B030D-6E8A-4147-A177-3AD203B41FA5}">
                      <a16:colId xmlns:a16="http://schemas.microsoft.com/office/drawing/2014/main" val="20000"/>
                    </a:ext>
                  </a:extLst>
                </a:gridCol>
                <a:gridCol w="1455342">
                  <a:extLst>
                    <a:ext uri="{9D8B030D-6E8A-4147-A177-3AD203B41FA5}">
                      <a16:colId xmlns:a16="http://schemas.microsoft.com/office/drawing/2014/main" val="20001"/>
                    </a:ext>
                  </a:extLst>
                </a:gridCol>
                <a:gridCol w="938931">
                  <a:extLst>
                    <a:ext uri="{9D8B030D-6E8A-4147-A177-3AD203B41FA5}">
                      <a16:colId xmlns:a16="http://schemas.microsoft.com/office/drawing/2014/main" val="20002"/>
                    </a:ext>
                  </a:extLst>
                </a:gridCol>
                <a:gridCol w="756595">
                  <a:extLst>
                    <a:ext uri="{9D8B030D-6E8A-4147-A177-3AD203B41FA5}">
                      <a16:colId xmlns:a16="http://schemas.microsoft.com/office/drawing/2014/main" val="20003"/>
                    </a:ext>
                  </a:extLst>
                </a:gridCol>
                <a:gridCol w="583186">
                  <a:extLst>
                    <a:ext uri="{9D8B030D-6E8A-4147-A177-3AD203B41FA5}">
                      <a16:colId xmlns:a16="http://schemas.microsoft.com/office/drawing/2014/main" val="20004"/>
                    </a:ext>
                  </a:extLst>
                </a:gridCol>
                <a:gridCol w="627302">
                  <a:extLst>
                    <a:ext uri="{9D8B030D-6E8A-4147-A177-3AD203B41FA5}">
                      <a16:colId xmlns:a16="http://schemas.microsoft.com/office/drawing/2014/main" val="20005"/>
                    </a:ext>
                  </a:extLst>
                </a:gridCol>
                <a:gridCol w="613949">
                  <a:extLst>
                    <a:ext uri="{9D8B030D-6E8A-4147-A177-3AD203B41FA5}">
                      <a16:colId xmlns:a16="http://schemas.microsoft.com/office/drawing/2014/main" val="20006"/>
                    </a:ext>
                  </a:extLst>
                </a:gridCol>
                <a:gridCol w="617495">
                  <a:extLst>
                    <a:ext uri="{9D8B030D-6E8A-4147-A177-3AD203B41FA5}">
                      <a16:colId xmlns:a16="http://schemas.microsoft.com/office/drawing/2014/main" val="20007"/>
                    </a:ext>
                  </a:extLst>
                </a:gridCol>
                <a:gridCol w="705621">
                  <a:extLst>
                    <a:ext uri="{9D8B030D-6E8A-4147-A177-3AD203B41FA5}">
                      <a16:colId xmlns:a16="http://schemas.microsoft.com/office/drawing/2014/main" val="20008"/>
                    </a:ext>
                  </a:extLst>
                </a:gridCol>
                <a:gridCol w="543916">
                  <a:extLst>
                    <a:ext uri="{9D8B030D-6E8A-4147-A177-3AD203B41FA5}">
                      <a16:colId xmlns:a16="http://schemas.microsoft.com/office/drawing/2014/main" val="20009"/>
                    </a:ext>
                  </a:extLst>
                </a:gridCol>
                <a:gridCol w="491735">
                  <a:extLst>
                    <a:ext uri="{9D8B030D-6E8A-4147-A177-3AD203B41FA5}">
                      <a16:colId xmlns:a16="http://schemas.microsoft.com/office/drawing/2014/main" val="501875390"/>
                    </a:ext>
                  </a:extLst>
                </a:gridCol>
                <a:gridCol w="551995">
                  <a:extLst>
                    <a:ext uri="{9D8B030D-6E8A-4147-A177-3AD203B41FA5}">
                      <a16:colId xmlns:a16="http://schemas.microsoft.com/office/drawing/2014/main" val="20011"/>
                    </a:ext>
                  </a:extLst>
                </a:gridCol>
                <a:gridCol w="911426">
                  <a:extLst>
                    <a:ext uri="{9D8B030D-6E8A-4147-A177-3AD203B41FA5}">
                      <a16:colId xmlns:a16="http://schemas.microsoft.com/office/drawing/2014/main" val="20012"/>
                    </a:ext>
                  </a:extLst>
                </a:gridCol>
              </a:tblGrid>
              <a:tr h="366517">
                <a:tc rowSpan="2">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rtl="0">
                        <a:lnSpc>
                          <a:spcPct val="115000"/>
                        </a:lnSpc>
                        <a:spcBef>
                          <a:spcPts val="0"/>
                        </a:spcBef>
                        <a:spcAft>
                          <a:spcPts val="0"/>
                        </a:spcAft>
                        <a:buNone/>
                      </a:pPr>
                      <a:r>
                        <a:rPr lang="en-US" sz="1050" b="1" dirty="0">
                          <a:solidFill>
                            <a:schemeClr val="dk1"/>
                          </a:solidFill>
                        </a:rPr>
                        <a:t>Department</a:t>
                      </a:r>
                      <a:endParaRPr sz="105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rtl="0">
                        <a:lnSpc>
                          <a:spcPct val="115000"/>
                        </a:lnSpc>
                        <a:spcBef>
                          <a:spcPts val="0"/>
                        </a:spcBef>
                        <a:spcAft>
                          <a:spcPts val="0"/>
                        </a:spcAft>
                        <a:buNone/>
                      </a:pPr>
                      <a:r>
                        <a:rPr lang="en-US" sz="1050" b="1" dirty="0">
                          <a:solidFill>
                            <a:schemeClr val="dk1"/>
                          </a:solidFill>
                        </a:rPr>
                        <a:t>Compensation</a:t>
                      </a:r>
                      <a:endParaRPr sz="105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rtl="0">
                        <a:lnSpc>
                          <a:spcPct val="115000"/>
                        </a:lnSpc>
                        <a:spcBef>
                          <a:spcPts val="0"/>
                        </a:spcBef>
                        <a:spcAft>
                          <a:spcPts val="0"/>
                        </a:spcAft>
                        <a:buNone/>
                      </a:pPr>
                      <a:r>
                        <a:rPr lang="en-US" sz="1050" b="1" dirty="0">
                          <a:solidFill>
                            <a:schemeClr val="dk1"/>
                          </a:solidFill>
                        </a:rPr>
                        <a:t>Goods and services</a:t>
                      </a:r>
                      <a:endParaRPr sz="105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rtl="0">
                        <a:lnSpc>
                          <a:spcPct val="115000"/>
                        </a:lnSpc>
                        <a:spcBef>
                          <a:spcPts val="0"/>
                        </a:spcBef>
                        <a:spcAft>
                          <a:spcPts val="0"/>
                        </a:spcAft>
                        <a:buNone/>
                      </a:pPr>
                      <a:r>
                        <a:rPr lang="en-US" sz="1050" b="1" dirty="0">
                          <a:solidFill>
                            <a:schemeClr val="dk1"/>
                          </a:solidFill>
                        </a:rPr>
                        <a:t>Assets</a:t>
                      </a:r>
                      <a:endParaRPr sz="105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rtl="0">
                        <a:lnSpc>
                          <a:spcPct val="115000"/>
                        </a:lnSpc>
                        <a:spcBef>
                          <a:spcPts val="0"/>
                        </a:spcBef>
                        <a:spcAft>
                          <a:spcPts val="0"/>
                        </a:spcAft>
                        <a:buNone/>
                      </a:pPr>
                      <a:r>
                        <a:rPr lang="en-US" sz="1050" b="1" dirty="0">
                          <a:solidFill>
                            <a:schemeClr val="dk1"/>
                          </a:solidFill>
                        </a:rPr>
                        <a:t>Total</a:t>
                      </a:r>
                      <a:endParaRPr sz="105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marL="0" marR="0">
                        <a:lnSpc>
                          <a:spcPct val="115000"/>
                        </a:lnSpc>
                        <a:spcBef>
                          <a:spcPts val="0"/>
                        </a:spcBef>
                        <a:spcAft>
                          <a:spcPts val="0"/>
                        </a:spcAft>
                      </a:pPr>
                      <a:r>
                        <a:rPr lang="en-US" dirty="0">
                          <a:solidFill>
                            <a:schemeClr val="tx1"/>
                          </a:solidFill>
                        </a:rPr>
                        <a:t>                                        Funding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rowSpan="2">
                  <a:txBody>
                    <a:bodyPr/>
                    <a:lstStyle/>
                    <a:p>
                      <a:pPr marL="0" marR="0">
                        <a:lnSpc>
                          <a:spcPct val="115000"/>
                        </a:lnSpc>
                        <a:spcBef>
                          <a:spcPts val="0"/>
                        </a:spcBef>
                        <a:spcAft>
                          <a:spcPts val="0"/>
                        </a:spcAft>
                      </a:pPr>
                      <a:r>
                        <a:rPr lang="en-US" dirty="0">
                          <a:solidFill>
                            <a:schemeClr val="tx1"/>
                          </a:solidFill>
                        </a:rPr>
                        <a:t>Total</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7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a:solidFill>
                            <a:schemeClr val="tx1"/>
                          </a:solidFill>
                        </a:rPr>
                        <a:t>Assembly’s IGF</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solidFill>
                            <a:schemeClr val="tx1"/>
                          </a:solidFill>
                        </a:rPr>
                        <a:t>GOG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solidFill>
                            <a:schemeClr val="tx1"/>
                          </a:solidFill>
                        </a:rPr>
                        <a:t>DACF</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solidFill>
                            <a:schemeClr val="tx1"/>
                          </a:solidFill>
                        </a:rPr>
                        <a:t>DACF-RFG</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solidFill>
                            <a:schemeClr val="tx1"/>
                          </a:solidFill>
                        </a:rPr>
                        <a:t>UNICEF ISS</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MAG/CIDA</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1"/>
                  </a:ext>
                </a:extLst>
              </a:tr>
              <a:tr h="382112">
                <a:tc>
                  <a:txBody>
                    <a:bodyPr/>
                    <a:lstStyle/>
                    <a:p>
                      <a:pPr marL="0" marR="0">
                        <a:lnSpc>
                          <a:spcPct val="115000"/>
                        </a:lnSpc>
                        <a:spcBef>
                          <a:spcPts val="0"/>
                        </a:spcBef>
                        <a:spcAft>
                          <a:spcPts val="0"/>
                        </a:spcAft>
                      </a:pPr>
                      <a:r>
                        <a:rPr lang="en-US"/>
                        <a:t>1</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Central Administration</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1,296,315.61</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1,840,265.51 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642,000.00 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latin typeface="Calibri"/>
                          <a:ea typeface="Calibri"/>
                          <a:cs typeface="Calibri"/>
                          <a:sym typeface="Calibri"/>
                        </a:rPr>
                        <a:t>3,778,581.12</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681,429.35</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1,206,872.38</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1,323,942.53</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587,859.00 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3,800,103.16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3838">
                <a:tc>
                  <a:txBody>
                    <a:bodyPr/>
                    <a:lstStyle/>
                    <a:p>
                      <a:pPr marL="0" marR="0">
                        <a:lnSpc>
                          <a:spcPct val="115000"/>
                        </a:lnSpc>
                        <a:spcBef>
                          <a:spcPts val="0"/>
                        </a:spcBef>
                        <a:spcAft>
                          <a:spcPts val="0"/>
                        </a:spcAft>
                      </a:pPr>
                      <a:r>
                        <a:rPr lang="en-US"/>
                        <a:t>2</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Works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160,227.27</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98,450.00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2,027,061.37</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2,285,738.64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52,000.00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182,010.03</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913,249.51</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1,138,479.10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2,285,738.64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3838">
                <a:tc>
                  <a:txBody>
                    <a:bodyPr/>
                    <a:lstStyle/>
                    <a:p>
                      <a:pPr marL="0" marR="0">
                        <a:lnSpc>
                          <a:spcPct val="115000"/>
                        </a:lnSpc>
                        <a:spcBef>
                          <a:spcPts val="0"/>
                        </a:spcBef>
                        <a:spcAft>
                          <a:spcPts val="0"/>
                        </a:spcAft>
                      </a:pPr>
                      <a:r>
                        <a:rPr lang="en-US"/>
                        <a:t>3</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Agriculture</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445,195.66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351,000.00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796,195.66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15,500.00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445,195.66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85,500.00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endParaRPr lang="en-US"/>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250,000.00</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796,195.66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8187">
                <a:tc>
                  <a:txBody>
                    <a:bodyPr/>
                    <a:lstStyle/>
                    <a:p>
                      <a:pPr marL="0" marR="0">
                        <a:lnSpc>
                          <a:spcPct val="115000"/>
                        </a:lnSpc>
                        <a:spcBef>
                          <a:spcPts val="0"/>
                        </a:spcBef>
                        <a:spcAft>
                          <a:spcPts val="0"/>
                        </a:spcAft>
                      </a:pPr>
                      <a:r>
                        <a:rPr lang="en-US" dirty="0"/>
                        <a:t>4</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Social Welfare and Community Development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96,390.94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217,500.00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313,890.94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3,958.45</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110,022.35</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169,910.14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30,000.00</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313,890.94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93163">
                <a:tc>
                  <a:txBody>
                    <a:bodyPr/>
                    <a:lstStyle/>
                    <a:p>
                      <a:pPr marL="0" marR="0">
                        <a:lnSpc>
                          <a:spcPct val="115000"/>
                        </a:lnSpc>
                        <a:spcBef>
                          <a:spcPts val="0"/>
                        </a:spcBef>
                        <a:spcAft>
                          <a:spcPts val="0"/>
                        </a:spcAft>
                      </a:pPr>
                      <a:endParaRPr lang="en-US" dirty="0"/>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Human Resource</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23,852.14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23,852.14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23,852.14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13,500.00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endParaRPr lang="en-US" dirty="0"/>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13,500.00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11094"/>
                  </a:ext>
                </a:extLst>
              </a:tr>
              <a:tr h="414338">
                <a:tc>
                  <a:txBody>
                    <a:bodyPr/>
                    <a:lstStyle/>
                    <a:p>
                      <a:pPr marL="0" marR="0">
                        <a:lnSpc>
                          <a:spcPct val="115000"/>
                        </a:lnSpc>
                        <a:spcBef>
                          <a:spcPts val="0"/>
                        </a:spcBef>
                        <a:spcAft>
                          <a:spcPts val="0"/>
                        </a:spcAft>
                      </a:pPr>
                      <a:endParaRPr lang="en-US" dirty="0"/>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Statistics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24,670.00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24,670.00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24,670.00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13,500.00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GB" sz="1000" b="0" dirty="0">
                          <a:solidFill>
                            <a:schemeClr val="dk1"/>
                          </a:solidFill>
                          <a:latin typeface="Calibri"/>
                          <a:ea typeface="Calibri"/>
                          <a:cs typeface="Calibri"/>
                          <a:sym typeface="Calibri"/>
                        </a:rPr>
                        <a:t>13,500.00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9504125"/>
                  </a:ext>
                </a:extLst>
              </a:tr>
              <a:tr h="385762">
                <a:tc>
                  <a:txBody>
                    <a:bodyPr/>
                    <a:lstStyle/>
                    <a:p>
                      <a:pPr marL="0" marR="0">
                        <a:lnSpc>
                          <a:spcPct val="115000"/>
                        </a:lnSpc>
                        <a:spcBef>
                          <a:spcPts val="0"/>
                        </a:spcBef>
                        <a:spcAft>
                          <a:spcPts val="0"/>
                        </a:spcAft>
                      </a:pPr>
                      <a:r>
                        <a:rPr lang="en-US" dirty="0"/>
                        <a:t>6</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Waste management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234,193.34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397,858.00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130,000.00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762,051.34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4,858.00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234,193.34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523,000.00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762,051.34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3838">
                <a:tc>
                  <a:txBody>
                    <a:bodyPr/>
                    <a:lstStyle/>
                    <a:p>
                      <a:pPr marL="0" marR="0">
                        <a:lnSpc>
                          <a:spcPct val="115000"/>
                        </a:lnSpc>
                        <a:spcBef>
                          <a:spcPts val="0"/>
                        </a:spcBef>
                        <a:spcAft>
                          <a:spcPts val="0"/>
                        </a:spcAft>
                      </a:pPr>
                      <a:r>
                        <a:rPr lang="en-US" dirty="0"/>
                        <a:t>10</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Physical Planning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23,852.14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78,070.00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101,922.14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8,202.43</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35,719.71</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58,000.00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101,922.14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73838">
                <a:tc>
                  <a:txBody>
                    <a:bodyPr/>
                    <a:lstStyle/>
                    <a:p>
                      <a:pPr marL="0" marR="0">
                        <a:lnSpc>
                          <a:spcPct val="115000"/>
                        </a:lnSpc>
                        <a:spcBef>
                          <a:spcPts val="0"/>
                        </a:spcBef>
                        <a:spcAft>
                          <a:spcPts val="0"/>
                        </a:spcAft>
                      </a:pPr>
                      <a:r>
                        <a:rPr lang="en-US" dirty="0"/>
                        <a:t>11</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t>Trade and Industry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35,800.00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73838">
                <a:tc>
                  <a:txBody>
                    <a:bodyPr/>
                    <a:lstStyle/>
                    <a:p>
                      <a:pPr marL="0" marR="0">
                        <a:lnSpc>
                          <a:spcPct val="115000"/>
                        </a:lnSpc>
                        <a:spcBef>
                          <a:spcPts val="0"/>
                        </a:spcBef>
                        <a:spcAft>
                          <a:spcPts val="0"/>
                        </a:spcAft>
                      </a:pPr>
                      <a:r>
                        <a:rPr lang="en-US" dirty="0"/>
                        <a:t>12</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t>Finance</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114,805.18</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33,540.00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148,345.18</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33,540.00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114,805.18</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148,345.18</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478072">
                <a:tc>
                  <a:txBody>
                    <a:bodyPr/>
                    <a:lstStyle/>
                    <a:p>
                      <a:pPr marL="0" marR="0">
                        <a:lnSpc>
                          <a:spcPct val="115000"/>
                        </a:lnSpc>
                        <a:spcBef>
                          <a:spcPts val="0"/>
                        </a:spcBef>
                        <a:spcAft>
                          <a:spcPts val="0"/>
                        </a:spcAft>
                      </a:pPr>
                      <a:r>
                        <a:rPr lang="en-US"/>
                        <a:t>13</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t>Education youth and sports</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2,158,250.46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2,166,050.46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7,800.00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1,254,091.82</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904,158.64</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2,166,050.46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478072">
                <a:tc>
                  <a:txBody>
                    <a:bodyPr/>
                    <a:lstStyle/>
                    <a:p>
                      <a:pPr marL="0" marR="0">
                        <a:lnSpc>
                          <a:spcPct val="115000"/>
                        </a:lnSpc>
                        <a:spcBef>
                          <a:spcPts val="0"/>
                        </a:spcBef>
                        <a:spcAft>
                          <a:spcPts val="0"/>
                        </a:spcAft>
                      </a:pPr>
                      <a:r>
                        <a:rPr lang="en-US" dirty="0"/>
                        <a:t>14</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t>Disaster Prevention and Management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24,500.00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24,500.00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4,500.00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20,000.00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24,500.00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64491">
                <a:tc>
                  <a:txBody>
                    <a:bodyPr/>
                    <a:lstStyle/>
                    <a:p>
                      <a:pPr marL="0" marR="0">
                        <a:lnSpc>
                          <a:spcPct val="115000"/>
                        </a:lnSpc>
                        <a:spcBef>
                          <a:spcPts val="0"/>
                        </a:spcBef>
                        <a:spcAft>
                          <a:spcPts val="0"/>
                        </a:spcAft>
                      </a:pPr>
                      <a:r>
                        <a:rPr lang="en-US" dirty="0"/>
                        <a:t>16</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a:t>Health</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40,586.56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101,854.50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142,441.06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7,000.00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0.00</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85,401.41</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50,039.65</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0" dirty="0">
                          <a:solidFill>
                            <a:schemeClr val="dk1"/>
                          </a:solidFill>
                        </a:rPr>
                        <a:t> 142,441.06</a:t>
                      </a:r>
                      <a:endParaRPr sz="1000" b="0"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594871">
                <a:tc>
                  <a:txBody>
                    <a:bodyPr/>
                    <a:lstStyle/>
                    <a:p>
                      <a:pPr marL="0" marR="0">
                        <a:lnSpc>
                          <a:spcPct val="115000"/>
                        </a:lnSpc>
                        <a:spcBef>
                          <a:spcPts val="0"/>
                        </a:spcBef>
                        <a:spcAft>
                          <a:spcPts val="0"/>
                        </a:spcAft>
                      </a:pPr>
                      <a:r>
                        <a:rPr lang="en-US" dirty="0"/>
                        <a:t>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TOTALS</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2,419,502.28</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3,125,370.07</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5,059,166.33</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10,604,038.68</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818,788.23</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2,355,818.65</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4,468,895.41</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2,680,536.39</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30,000.00</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dirty="0"/>
                        <a:t>250,000.00 </a:t>
                      </a:r>
                    </a:p>
                  </a:txBody>
                  <a:tcPr marL="55001" marR="5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rtl="0">
                        <a:lnSpc>
                          <a:spcPct val="115000"/>
                        </a:lnSpc>
                        <a:spcBef>
                          <a:spcPts val="0"/>
                        </a:spcBef>
                        <a:spcAft>
                          <a:spcPts val="0"/>
                        </a:spcAft>
                        <a:buNone/>
                      </a:pPr>
                      <a:r>
                        <a:rPr lang="en-US" sz="1000" b="1" dirty="0">
                          <a:solidFill>
                            <a:schemeClr val="dk1"/>
                          </a:solidFill>
                        </a:rPr>
                        <a:t> 10,604,038.68</a:t>
                      </a:r>
                      <a:endParaRPr sz="1000" b="1" dirty="0">
                        <a:solidFill>
                          <a:schemeClr val="dk1"/>
                        </a:solidFill>
                        <a:latin typeface="Calibri"/>
                        <a:ea typeface="Calibri"/>
                        <a:cs typeface="Calibri"/>
                        <a:sym typeface="Calibri"/>
                      </a:endParaRPr>
                    </a:p>
                  </a:txBody>
                  <a:tcPr marL="55000" marR="5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43947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4167698379"/>
              </p:ext>
            </p:extLst>
          </p:nvPr>
        </p:nvGraphicFramePr>
        <p:xfrm>
          <a:off x="90310" y="519289"/>
          <a:ext cx="8952091" cy="6217852"/>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910382">
                  <a:extLst>
                    <a:ext uri="{9D8B030D-6E8A-4147-A177-3AD203B41FA5}">
                      <a16:colId xmlns:a16="http://schemas.microsoft.com/office/drawing/2014/main" val="965680847"/>
                    </a:ext>
                  </a:extLst>
                </a:gridCol>
                <a:gridCol w="758652">
                  <a:extLst>
                    <a:ext uri="{9D8B030D-6E8A-4147-A177-3AD203B41FA5}">
                      <a16:colId xmlns:a16="http://schemas.microsoft.com/office/drawing/2014/main" val="1944232173"/>
                    </a:ext>
                  </a:extLst>
                </a:gridCol>
                <a:gridCol w="606921">
                  <a:extLst>
                    <a:ext uri="{9D8B030D-6E8A-4147-A177-3AD203B41FA5}">
                      <a16:colId xmlns:a16="http://schemas.microsoft.com/office/drawing/2014/main" val="4148869140"/>
                    </a:ext>
                  </a:extLst>
                </a:gridCol>
                <a:gridCol w="473323">
                  <a:extLst>
                    <a:ext uri="{9D8B030D-6E8A-4147-A177-3AD203B41FA5}">
                      <a16:colId xmlns:a16="http://schemas.microsoft.com/office/drawing/2014/main" val="1147817838"/>
                    </a:ext>
                  </a:extLst>
                </a:gridCol>
                <a:gridCol w="125207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782021">
                <a:tc>
                  <a:txBody>
                    <a:bodyPr/>
                    <a:lstStyle/>
                    <a:p>
                      <a:pPr algn="l" fontAlgn="b"/>
                      <a:r>
                        <a:rPr lang="en-US" sz="1000" b="1" u="none" strike="noStrike" dirty="0">
                          <a:effectLst/>
                          <a:latin typeface="Tahoma" pitchFamily="34" charset="0"/>
                          <a:ea typeface="Tahoma" pitchFamily="34" charset="0"/>
                          <a:cs typeface="Tahoma" pitchFamily="34" charset="0"/>
                        </a:rPr>
                        <a:t>LIST ALL PR0JECTS</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IGF (GH₵)</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GOG (GH₵)</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DACF (GH₵)</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DDF (GH₵)</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CIDA</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TOTAL BUDGET (GH₵)</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626803">
                <a:tc>
                  <a:txBody>
                    <a:bodyPr/>
                    <a:lstStyle/>
                    <a:p>
                      <a:pPr algn="l" fontAlgn="b"/>
                      <a:r>
                        <a:rPr lang="en-US" sz="1000" u="none" strike="noStrike" dirty="0">
                          <a:effectLst/>
                          <a:latin typeface="Tahoma" pitchFamily="34" charset="0"/>
                          <a:ea typeface="Tahoma" pitchFamily="34" charset="0"/>
                          <a:cs typeface="Tahoma" pitchFamily="34" charset="0"/>
                        </a:rPr>
                        <a:t>Compensation / 13% SSF Contribution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Tahoma" pitchFamily="34" charset="0"/>
                          <a:ea typeface="Tahoma" pitchFamily="34" charset="0"/>
                          <a:cs typeface="Tahoma" pitchFamily="34" charset="0"/>
                        </a:rPr>
                        <a:t>125,488.82</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1,731,200.96</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2,380,012.00</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Reward Staff For Work Done And To Improve Their Standard Of Living In Order To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855291">
                <a:tc>
                  <a:txBody>
                    <a:bodyPr/>
                    <a:lstStyle/>
                    <a:p>
                      <a:pPr algn="l" fontAlgn="b"/>
                      <a:r>
                        <a:rPr lang="en-US" sz="1000" u="none" strike="noStrike" dirty="0">
                          <a:effectLst/>
                          <a:latin typeface="Tahoma" pitchFamily="34" charset="0"/>
                          <a:ea typeface="Tahoma" pitchFamily="34" charset="0"/>
                          <a:cs typeface="Tahoma" pitchFamily="34" charset="0"/>
                        </a:rPr>
                        <a:t>Transfer Grant</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Tahoma" pitchFamily="34" charset="0"/>
                          <a:ea typeface="Tahoma" pitchFamily="34" charset="0"/>
                          <a:cs typeface="Tahoma" pitchFamily="34" charset="0"/>
                        </a:rPr>
                        <a:t>26,328.76</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Tahoma" pitchFamily="34" charset="0"/>
                          <a:ea typeface="Tahoma" pitchFamily="34" charset="0"/>
                          <a:cs typeface="Tahoma" pitchFamily="34" charset="0"/>
                        </a:rPr>
                        <a:t>26,328.76</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Relieve The  Costs And Inconveniences Of Staff  Being Transferred To This District For The Purpose Of Deepening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935480">
                <a:tc>
                  <a:txBody>
                    <a:bodyPr/>
                    <a:lstStyle/>
                    <a:p>
                      <a:pPr algn="l" fontAlgn="b"/>
                      <a:r>
                        <a:rPr lang="en-US" sz="1000" u="none" strike="noStrike" dirty="0">
                          <a:effectLst/>
                          <a:latin typeface="Tahoma" pitchFamily="34" charset="0"/>
                          <a:ea typeface="Tahoma" pitchFamily="34" charset="0"/>
                          <a:cs typeface="Tahoma" pitchFamily="34" charset="0"/>
                        </a:rPr>
                        <a:t>Commission For Revenue Collectors/Training Of Revenue Collectors/ Procure Required Logistics/ T &amp; T For Revenue Collection / Value Books</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37,050.00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37,050.00</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Reward Revenue Collectors And Procure Logistics To Strengthen Domestic Revenue Mobilization.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782021">
                <a:tc>
                  <a:txBody>
                    <a:bodyPr/>
                    <a:lstStyle/>
                    <a:p>
                      <a:pPr algn="l" fontAlgn="b"/>
                      <a:endParaRPr lang="en-US" sz="1000" u="none" strike="noStrike" dirty="0">
                        <a:effectLst/>
                        <a:latin typeface="Tahoma" pitchFamily="34" charset="0"/>
                        <a:ea typeface="Tahoma" pitchFamily="34" charset="0"/>
                        <a:cs typeface="Tahoma" pitchFamily="34" charset="0"/>
                      </a:endParaRPr>
                    </a:p>
                    <a:p>
                      <a:pPr algn="l" fontAlgn="b"/>
                      <a:r>
                        <a:rPr lang="en-US" sz="1000" u="none" strike="noStrike" dirty="0">
                          <a:effectLst/>
                          <a:latin typeface="Tahoma" pitchFamily="34" charset="0"/>
                          <a:ea typeface="Tahoma" pitchFamily="34" charset="0"/>
                          <a:cs typeface="Tahoma" pitchFamily="34" charset="0"/>
                        </a:rPr>
                        <a:t>Assembly Members Allowance/ Special Allowance And Honorarium For Presiding Member</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34,200.00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34,200.00</a:t>
                      </a:r>
                      <a:endParaRPr lang="en-US" sz="10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To Motivate The PM in the course of executing His Official Duties to  Help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r h="491315">
                <a:tc>
                  <a:txBody>
                    <a:bodyPr/>
                    <a:lstStyle/>
                    <a:p>
                      <a:pPr algn="l" fontAlgn="b"/>
                      <a:r>
                        <a:rPr lang="en-US" sz="1000" u="none" strike="noStrike" dirty="0">
                          <a:effectLst/>
                          <a:latin typeface="Tahoma" pitchFamily="34" charset="0"/>
                          <a:ea typeface="Tahoma" pitchFamily="34" charset="0"/>
                          <a:cs typeface="Tahoma" pitchFamily="34" charset="0"/>
                        </a:rPr>
                        <a:t>Printed Material &amp; Stationery</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6,000.00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25,000.00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31,000.00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To Enhance Smooth Running Of The  District  To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106161"/>
                  </a:ext>
                </a:extLst>
              </a:tr>
              <a:tr h="491315">
                <a:tc>
                  <a:txBody>
                    <a:bodyPr/>
                    <a:lstStyle/>
                    <a:p>
                      <a:pPr algn="l" fontAlgn="b"/>
                      <a:r>
                        <a:rPr lang="en-US" sz="1000" u="none" strike="noStrike" dirty="0">
                          <a:effectLst/>
                          <a:latin typeface="Tahoma" pitchFamily="34" charset="0"/>
                          <a:ea typeface="Tahoma" pitchFamily="34" charset="0"/>
                          <a:cs typeface="Tahoma" pitchFamily="34" charset="0"/>
                        </a:rPr>
                        <a:t>Office Facilities, Supplies &amp; Accessories</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To Enhance Smooth Running Of The  District  To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728830"/>
                  </a:ext>
                </a:extLst>
              </a:tr>
              <a:tr h="471585">
                <a:tc>
                  <a:txBody>
                    <a:bodyPr/>
                    <a:lstStyle/>
                    <a:p>
                      <a:pPr algn="l" fontAlgn="b"/>
                      <a:r>
                        <a:rPr lang="en-US" sz="1000" u="none" strike="noStrike" dirty="0">
                          <a:effectLst/>
                          <a:latin typeface="Tahoma" pitchFamily="34" charset="0"/>
                          <a:ea typeface="Tahoma" pitchFamily="34" charset="0"/>
                          <a:cs typeface="Tahoma" pitchFamily="34" charset="0"/>
                        </a:rPr>
                        <a:t>Stakeholder / Public Fora</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Ensure Responsive  Inclusive, Participation And  Representation  Decision Making In District</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527624"/>
                  </a:ext>
                </a:extLst>
              </a:tr>
              <a:tr h="782021">
                <a:tc>
                  <a:txBody>
                    <a:bodyPr/>
                    <a:lstStyle/>
                    <a:p>
                      <a:pPr algn="l" fontAlgn="b"/>
                      <a:r>
                        <a:rPr lang="en-US" sz="1000" u="none" strike="noStrike" dirty="0">
                          <a:effectLst/>
                          <a:latin typeface="Tahoma" pitchFamily="34" charset="0"/>
                          <a:ea typeface="Tahoma" pitchFamily="34" charset="0"/>
                          <a:cs typeface="Tahoma" pitchFamily="34" charset="0"/>
                        </a:rPr>
                        <a:t>Maintenance &amp; Repairs-official Vehicles</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35,000.00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40,000.00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To Ensure Smooth Running Of The Office And Improve Transport And Road Safety For The Purpose Of Deepening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394311"/>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3013384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4253128762"/>
              </p:ext>
            </p:extLst>
          </p:nvPr>
        </p:nvGraphicFramePr>
        <p:xfrm>
          <a:off x="90310" y="519289"/>
          <a:ext cx="8952091" cy="6087447"/>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853014">
                  <a:extLst>
                    <a:ext uri="{9D8B030D-6E8A-4147-A177-3AD203B41FA5}">
                      <a16:colId xmlns:a16="http://schemas.microsoft.com/office/drawing/2014/main" val="965680847"/>
                    </a:ext>
                  </a:extLst>
                </a:gridCol>
                <a:gridCol w="816020">
                  <a:extLst>
                    <a:ext uri="{9D8B030D-6E8A-4147-A177-3AD203B41FA5}">
                      <a16:colId xmlns:a16="http://schemas.microsoft.com/office/drawing/2014/main" val="1944232173"/>
                    </a:ext>
                  </a:extLst>
                </a:gridCol>
                <a:gridCol w="791555">
                  <a:extLst>
                    <a:ext uri="{9D8B030D-6E8A-4147-A177-3AD203B41FA5}">
                      <a16:colId xmlns:a16="http://schemas.microsoft.com/office/drawing/2014/main" val="4148869140"/>
                    </a:ext>
                  </a:extLst>
                </a:gridCol>
                <a:gridCol w="368709">
                  <a:extLst>
                    <a:ext uri="{9D8B030D-6E8A-4147-A177-3AD203B41FA5}">
                      <a16:colId xmlns:a16="http://schemas.microsoft.com/office/drawing/2014/main" val="1147817838"/>
                    </a:ext>
                  </a:extLst>
                </a:gridCol>
                <a:gridCol w="117205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720103">
                <a:tc>
                  <a:txBody>
                    <a:bodyPr/>
                    <a:lstStyle/>
                    <a:p>
                      <a:pPr algn="l" fontAlgn="b"/>
                      <a:r>
                        <a:rPr lang="en-US" sz="1100" b="1" u="none" strike="noStrike" dirty="0">
                          <a:effectLst/>
                          <a:latin typeface="Tahoma" pitchFamily="34" charset="0"/>
                          <a:ea typeface="Tahoma" pitchFamily="34" charset="0"/>
                          <a:cs typeface="Tahoma" pitchFamily="34" charset="0"/>
                        </a:rPr>
                        <a:t>LIST ALL PR0JECTS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IGF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GOG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DACF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DDF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CIDA</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u="none" strike="noStrike" dirty="0">
                          <a:effectLst/>
                          <a:latin typeface="Tahoma" pitchFamily="34" charset="0"/>
                          <a:ea typeface="Tahoma" pitchFamily="34" charset="0"/>
                          <a:cs typeface="Tahoma" pitchFamily="34" charset="0"/>
                        </a:rPr>
                        <a:t>TOTAL BUDGET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231179"/>
                  </a:ext>
                </a:extLst>
              </a:tr>
              <a:tr h="577076">
                <a:tc>
                  <a:txBody>
                    <a:bodyPr/>
                    <a:lstStyle/>
                    <a:p>
                      <a:pPr algn="l" fontAlgn="b"/>
                      <a:r>
                        <a:rPr lang="en-US" sz="1100" u="none" strike="noStrike" dirty="0">
                          <a:effectLst/>
                          <a:latin typeface="Tahoma" pitchFamily="34" charset="0"/>
                          <a:ea typeface="Tahoma" pitchFamily="34" charset="0"/>
                          <a:cs typeface="Tahoma" pitchFamily="34" charset="0"/>
                        </a:rPr>
                        <a:t>Running Cost-official Vehicles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60,000.00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60,000.00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To Ensure Smooth Running Of The Office For The Purpose Of Deepening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0319184"/>
                  </a:ext>
                </a:extLst>
              </a:tr>
              <a:tr h="577076">
                <a:tc>
                  <a:txBody>
                    <a:bodyPr/>
                    <a:lstStyle/>
                    <a:p>
                      <a:pPr algn="l" fontAlgn="b"/>
                      <a:r>
                        <a:rPr lang="en-US" sz="1100" u="none" strike="noStrike" dirty="0">
                          <a:effectLst/>
                          <a:latin typeface="Tahoma" pitchFamily="34" charset="0"/>
                          <a:ea typeface="Tahoma" pitchFamily="34" charset="0"/>
                          <a:cs typeface="Tahoma" pitchFamily="34" charset="0"/>
                        </a:rPr>
                        <a:t>Travelling And Transport Allowance</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To Ensure Smooth Running Of The Office For The Purpose Of Deepening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341260"/>
                  </a:ext>
                </a:extLst>
              </a:tr>
              <a:tr h="577076">
                <a:tc>
                  <a:txBody>
                    <a:bodyPr/>
                    <a:lstStyle/>
                    <a:p>
                      <a:pPr algn="l" fontAlgn="b"/>
                      <a:r>
                        <a:rPr lang="en-US" sz="1100" u="none" strike="noStrike" dirty="0">
                          <a:effectLst/>
                          <a:latin typeface="Tahoma" pitchFamily="34" charset="0"/>
                          <a:ea typeface="Tahoma" pitchFamily="34" charset="0"/>
                          <a:cs typeface="Tahoma" pitchFamily="34" charset="0"/>
                        </a:rPr>
                        <a:t>Repairs Of Office Buildings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To Provide And Maintain Residential And Office Accommodation To Deepen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031678"/>
                  </a:ext>
                </a:extLst>
              </a:tr>
              <a:tr h="385059">
                <a:tc>
                  <a:txBody>
                    <a:bodyPr/>
                    <a:lstStyle/>
                    <a:p>
                      <a:pPr algn="l" fontAlgn="b"/>
                      <a:r>
                        <a:rPr lang="en-US" sz="1100" u="none" strike="noStrike" dirty="0">
                          <a:effectLst/>
                          <a:latin typeface="Tahoma" pitchFamily="34" charset="0"/>
                          <a:ea typeface="Tahoma" pitchFamily="34" charset="0"/>
                          <a:cs typeface="Tahoma" pitchFamily="34" charset="0"/>
                        </a:rPr>
                        <a:t>Maintenance Of Furniture &amp; Fixtures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Provide Conducive Office environment For Smooth Running Of Office For The Purpose Of Deepening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4841546"/>
                  </a:ext>
                </a:extLst>
              </a:tr>
              <a:tr h="459454">
                <a:tc>
                  <a:txBody>
                    <a:bodyPr/>
                    <a:lstStyle/>
                    <a:p>
                      <a:pPr algn="l" fontAlgn="b"/>
                      <a:r>
                        <a:rPr lang="en-US" sz="1100" u="none" strike="noStrike" dirty="0">
                          <a:effectLst/>
                          <a:latin typeface="Tahoma" pitchFamily="34" charset="0"/>
                          <a:ea typeface="Tahoma" pitchFamily="34" charset="0"/>
                          <a:cs typeface="Tahoma" pitchFamily="34" charset="0"/>
                        </a:rPr>
                        <a:t>Maintenance Of General Equipment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Enhance Smooth Running Of Offices To Deepen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981465"/>
                  </a:ext>
                </a:extLst>
              </a:tr>
              <a:tr h="577076">
                <a:tc>
                  <a:txBody>
                    <a:bodyPr/>
                    <a:lstStyle/>
                    <a:p>
                      <a:pPr algn="l" fontAlgn="b"/>
                      <a:r>
                        <a:rPr lang="en-US" sz="1100" u="none" strike="noStrike" dirty="0">
                          <a:effectLst/>
                          <a:latin typeface="Tahoma" pitchFamily="34" charset="0"/>
                          <a:ea typeface="Tahoma" pitchFamily="34" charset="0"/>
                          <a:cs typeface="Tahoma" pitchFamily="34" charset="0"/>
                        </a:rPr>
                        <a:t>Sub-committee, Executive / Assembly Meetings /Other Committee Meetings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42,000.00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112,000.00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Meet Timely Meeting Schedules For Smooth Running Of The Office To Help Deepen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106161"/>
                  </a:ext>
                </a:extLst>
              </a:tr>
              <a:tr h="434049">
                <a:tc>
                  <a:txBody>
                    <a:bodyPr/>
                    <a:lstStyle/>
                    <a:p>
                      <a:pPr algn="l" fontAlgn="b"/>
                      <a:r>
                        <a:rPr lang="en-US" sz="1100" u="none" strike="noStrike" dirty="0">
                          <a:effectLst/>
                          <a:latin typeface="Tahoma" pitchFamily="34" charset="0"/>
                          <a:ea typeface="Tahoma" pitchFamily="34" charset="0"/>
                          <a:cs typeface="Tahoma" pitchFamily="34" charset="0"/>
                        </a:rPr>
                        <a:t>Construction Of 3 No. Boreholes District wide</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25,000.00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60,000.00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24,479.00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109,479.00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Provide Potable Water To Ensure Universal Access To Safe Drinking Water By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728830"/>
                  </a:ext>
                </a:extLst>
              </a:tr>
              <a:tr h="297988">
                <a:tc>
                  <a:txBody>
                    <a:bodyPr/>
                    <a:lstStyle/>
                    <a:p>
                      <a:pPr algn="l" fontAlgn="b"/>
                      <a:r>
                        <a:rPr lang="en-US" sz="1100" u="none" strike="noStrike" dirty="0">
                          <a:effectLst/>
                          <a:latin typeface="Tahoma" pitchFamily="34" charset="0"/>
                          <a:ea typeface="Tahoma" pitchFamily="34" charset="0"/>
                          <a:cs typeface="Tahoma" pitchFamily="34" charset="0"/>
                        </a:rPr>
                        <a:t>Reshaping Of100km Roads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100,000.00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115,000.00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Efficiency &amp; Effectiveness Of Road Transportation Infrastructure &amp; Service 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2527624"/>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1562869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3089705241"/>
              </p:ext>
            </p:extLst>
          </p:nvPr>
        </p:nvGraphicFramePr>
        <p:xfrm>
          <a:off x="95954" y="406400"/>
          <a:ext cx="8952091" cy="6453207"/>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910382">
                  <a:extLst>
                    <a:ext uri="{9D8B030D-6E8A-4147-A177-3AD203B41FA5}">
                      <a16:colId xmlns:a16="http://schemas.microsoft.com/office/drawing/2014/main" val="965680847"/>
                    </a:ext>
                  </a:extLst>
                </a:gridCol>
                <a:gridCol w="826161">
                  <a:extLst>
                    <a:ext uri="{9D8B030D-6E8A-4147-A177-3AD203B41FA5}">
                      <a16:colId xmlns:a16="http://schemas.microsoft.com/office/drawing/2014/main" val="1944232173"/>
                    </a:ext>
                  </a:extLst>
                </a:gridCol>
                <a:gridCol w="539412">
                  <a:extLst>
                    <a:ext uri="{9D8B030D-6E8A-4147-A177-3AD203B41FA5}">
                      <a16:colId xmlns:a16="http://schemas.microsoft.com/office/drawing/2014/main" val="4148869140"/>
                    </a:ext>
                  </a:extLst>
                </a:gridCol>
                <a:gridCol w="473323">
                  <a:extLst>
                    <a:ext uri="{9D8B030D-6E8A-4147-A177-3AD203B41FA5}">
                      <a16:colId xmlns:a16="http://schemas.microsoft.com/office/drawing/2014/main" val="1147817838"/>
                    </a:ext>
                  </a:extLst>
                </a:gridCol>
                <a:gridCol w="125207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920955">
                <a:tc>
                  <a:txBody>
                    <a:bodyPr/>
                    <a:lstStyle/>
                    <a:p>
                      <a:pPr algn="l" fontAlgn="b"/>
                      <a:r>
                        <a:rPr lang="en-US" sz="1200" b="1" u="none" strike="noStrike" dirty="0">
                          <a:effectLst/>
                          <a:latin typeface="+mn-lt"/>
                          <a:ea typeface="Tahoma" pitchFamily="34" charset="0"/>
                          <a:cs typeface="Tahoma" pitchFamily="34" charset="0"/>
                        </a:rPr>
                        <a:t>LIST ALL PR0JECTS</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IGF (GH₵)</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GOG (GH₵)</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DACF (GH₵)</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DDF (GH₵)</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CIDA</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mn-lt"/>
                          <a:ea typeface="Tahoma" pitchFamily="34" charset="0"/>
                          <a:cs typeface="Tahoma" pitchFamily="34" charset="0"/>
                        </a:rPr>
                        <a:t>TOTAL BUDGET (GH₵)</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1" u="none" strike="noStrike" dirty="0">
                          <a:effectLst/>
                          <a:latin typeface="+mn-lt"/>
                          <a:ea typeface="Tahoma" pitchFamily="34" charset="0"/>
                          <a:cs typeface="Tahoma" pitchFamily="34" charset="0"/>
                        </a:rPr>
                        <a:t>JUSTIFICATION- WHAT DO YOU INTEND TO ACHIEVE WITH THE PROGRAMMES/PROJECTS AND HOW DOES THIS LINK TO YOUR OBJECTIVES?</a:t>
                      </a:r>
                      <a:endParaRPr lang="en-US" sz="1200" b="1"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489348">
                <a:tc>
                  <a:txBody>
                    <a:bodyPr/>
                    <a:lstStyle/>
                    <a:p>
                      <a:pPr algn="l" fontAlgn="b"/>
                      <a:r>
                        <a:rPr lang="en-US" sz="1200" u="none" strike="noStrike" dirty="0">
                          <a:effectLst/>
                          <a:latin typeface="+mn-lt"/>
                          <a:ea typeface="Tahoma" pitchFamily="34" charset="0"/>
                          <a:cs typeface="Tahoma" pitchFamily="34" charset="0"/>
                        </a:rPr>
                        <a:t> Procure Low Tension Poles To Extend Electricity To Communities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Ensure Universal Access To Affordable, Reliable &amp; Modern Energy Services.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564571"/>
                  </a:ext>
                </a:extLst>
              </a:tr>
              <a:tr h="649737">
                <a:tc>
                  <a:txBody>
                    <a:bodyPr/>
                    <a:lstStyle/>
                    <a:p>
                      <a:pPr algn="l" fontAlgn="b"/>
                      <a:r>
                        <a:rPr lang="en-US" sz="1200" u="none" strike="noStrike" dirty="0">
                          <a:effectLst/>
                          <a:latin typeface="+mn-lt"/>
                          <a:ea typeface="Tahoma" pitchFamily="34" charset="0"/>
                          <a:cs typeface="Tahoma" pitchFamily="34" charset="0"/>
                        </a:rPr>
                        <a:t> Sanitation Materials/Equipment</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5,000.00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6,000.00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11,000.00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Achieve Access To Adequate And Equitable Sanitation And Hygiene To Improve Environmental Health Within The District</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584921">
                <a:tc>
                  <a:txBody>
                    <a:bodyPr/>
                    <a:lstStyle/>
                    <a:p>
                      <a:pPr algn="l" fontAlgn="b"/>
                      <a:r>
                        <a:rPr lang="en-US" sz="1200" u="none" strike="noStrike" dirty="0">
                          <a:effectLst/>
                          <a:latin typeface="+mn-lt"/>
                          <a:ea typeface="Tahoma" pitchFamily="34" charset="0"/>
                          <a:cs typeface="Tahoma" pitchFamily="34" charset="0"/>
                        </a:rPr>
                        <a:t>Official Celebrations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5,000.00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50,000.00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55,000.00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Provide Protocol Services And Support National Days Celebration To Deepen Political And Administrative Decentralization.</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489348">
                <a:tc>
                  <a:txBody>
                    <a:bodyPr/>
                    <a:lstStyle/>
                    <a:p>
                      <a:pPr algn="l" fontAlgn="b"/>
                      <a:r>
                        <a:rPr lang="en-US" sz="1200" u="none" strike="noStrike" dirty="0">
                          <a:effectLst/>
                          <a:latin typeface="+mn-lt"/>
                          <a:ea typeface="Tahoma" pitchFamily="34" charset="0"/>
                          <a:cs typeface="Tahoma" pitchFamily="34" charset="0"/>
                        </a:rPr>
                        <a:t>Support Community Initiated Projects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rgbClr val="000000"/>
                          </a:solidFill>
                          <a:effectLst/>
                          <a:latin typeface="+mn-lt"/>
                          <a:ea typeface="Tahoma" pitchFamily="34" charset="0"/>
                          <a:cs typeface="Tahoma" pitchFamily="34" charset="0"/>
                        </a:rPr>
                        <a:t>65,573.12</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rgbClr val="000000"/>
                          </a:solidFill>
                          <a:effectLst/>
                          <a:latin typeface="+mn-lt"/>
                          <a:ea typeface="Tahoma" pitchFamily="34" charset="0"/>
                          <a:cs typeface="Tahoma" pitchFamily="34" charset="0"/>
                        </a:rPr>
                        <a:t>75,573.12</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Enhance Community Involvement In Economic Development</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r h="812154">
                <a:tc>
                  <a:txBody>
                    <a:bodyPr/>
                    <a:lstStyle/>
                    <a:p>
                      <a:pPr algn="l" fontAlgn="b"/>
                      <a:r>
                        <a:rPr lang="en-US" sz="1200" u="none" strike="noStrike" dirty="0">
                          <a:effectLst/>
                          <a:latin typeface="+mn-lt"/>
                          <a:ea typeface="Tahoma" pitchFamily="34" charset="0"/>
                          <a:cs typeface="Tahoma" pitchFamily="34" charset="0"/>
                        </a:rPr>
                        <a:t>Renovation And Furnishing Of Official Bungalows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2,000.00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40,000.00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42,000.00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 To Provide And Maintain Residential And Office Accommodation To Deepen Political And Administrative Decentralization.</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106161"/>
                  </a:ext>
                </a:extLst>
              </a:tr>
              <a:tr h="327945">
                <a:tc>
                  <a:txBody>
                    <a:bodyPr/>
                    <a:lstStyle/>
                    <a:p>
                      <a:pPr algn="l" fontAlgn="b"/>
                      <a:r>
                        <a:rPr lang="en-US" sz="1200" u="none" strike="noStrike" dirty="0">
                          <a:effectLst/>
                          <a:latin typeface="+mn-lt"/>
                          <a:ea typeface="Tahoma" pitchFamily="34" charset="0"/>
                          <a:cs typeface="Tahoma" pitchFamily="34" charset="0"/>
                        </a:rPr>
                        <a:t>Planting For Export And Rural Development - PERD</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12,000.00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10,000.00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22,000.00</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Improve Production Efficiency And Yield In The District</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728830"/>
                  </a:ext>
                </a:extLst>
              </a:tr>
              <a:tr h="489348">
                <a:tc>
                  <a:txBody>
                    <a:bodyPr/>
                    <a:lstStyle/>
                    <a:p>
                      <a:pPr algn="l" fontAlgn="b"/>
                      <a:r>
                        <a:rPr lang="en-US" sz="1200" b="0" i="0" u="none" strike="noStrike" dirty="0">
                          <a:solidFill>
                            <a:srgbClr val="000000"/>
                          </a:solidFill>
                          <a:effectLst/>
                          <a:latin typeface="+mn-lt"/>
                          <a:ea typeface="Tahoma" pitchFamily="34" charset="0"/>
                          <a:cs typeface="Tahoma" pitchFamily="34" charset="0"/>
                        </a:rPr>
                        <a:t>Infectious</a:t>
                      </a:r>
                      <a:r>
                        <a:rPr lang="en-US" sz="1200" b="0" i="0" u="none" strike="noStrike" baseline="0" dirty="0">
                          <a:solidFill>
                            <a:srgbClr val="000000"/>
                          </a:solidFill>
                          <a:effectLst/>
                          <a:latin typeface="+mn-lt"/>
                          <a:ea typeface="Tahoma" pitchFamily="34" charset="0"/>
                          <a:cs typeface="Tahoma" pitchFamily="34" charset="0"/>
                        </a:rPr>
                        <a:t> Diseases Control</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rgbClr val="000000"/>
                          </a:solidFill>
                          <a:effectLst/>
                          <a:latin typeface="+mn-lt"/>
                          <a:ea typeface="Tahoma" pitchFamily="34" charset="0"/>
                          <a:cs typeface="Tahoma" pitchFamily="34" charset="0"/>
                        </a:rPr>
                        <a:t>49,392.00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rgbClr val="000000"/>
                          </a:solidFill>
                          <a:effectLst/>
                          <a:latin typeface="+mn-lt"/>
                          <a:ea typeface="Tahoma" pitchFamily="34" charset="0"/>
                          <a:cs typeface="Tahoma" pitchFamily="34" charset="0"/>
                        </a:rPr>
                        <a:t>49,392.00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mn-lt"/>
                          <a:ea typeface="Tahoma" pitchFamily="34" charset="0"/>
                          <a:cs typeface="Tahoma" pitchFamily="34" charset="0"/>
                        </a:rPr>
                        <a:t>To limit, control,</a:t>
                      </a:r>
                      <a:r>
                        <a:rPr lang="en-US" sz="1200" b="0" i="0" u="none" strike="noStrike" baseline="0" dirty="0">
                          <a:solidFill>
                            <a:srgbClr val="000000"/>
                          </a:solidFill>
                          <a:effectLst/>
                          <a:latin typeface="+mn-lt"/>
                          <a:ea typeface="Tahoma" pitchFamily="34" charset="0"/>
                          <a:cs typeface="Tahoma" pitchFamily="34" charset="0"/>
                        </a:rPr>
                        <a:t> prevent and manage the spread of infectious diseases.</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164737"/>
                  </a:ext>
                </a:extLst>
              </a:tr>
              <a:tr h="489348">
                <a:tc>
                  <a:txBody>
                    <a:bodyPr/>
                    <a:lstStyle/>
                    <a:p>
                      <a:pPr algn="l" fontAlgn="b"/>
                      <a:r>
                        <a:rPr lang="en-US" sz="1200" u="none" strike="noStrike" dirty="0" err="1">
                          <a:effectLst/>
                          <a:latin typeface="+mn-lt"/>
                          <a:ea typeface="Tahoma" pitchFamily="34" charset="0"/>
                          <a:cs typeface="Tahoma" pitchFamily="34" charset="0"/>
                        </a:rPr>
                        <a:t>Completionon</a:t>
                      </a:r>
                      <a:r>
                        <a:rPr lang="en-US" sz="1200" u="none" strike="noStrike" dirty="0">
                          <a:effectLst/>
                          <a:latin typeface="+mn-lt"/>
                          <a:ea typeface="Tahoma" pitchFamily="34" charset="0"/>
                          <a:cs typeface="Tahoma" pitchFamily="34" charset="0"/>
                        </a:rPr>
                        <a:t> Of 1no. 2-unit Kg Block ( </a:t>
                      </a:r>
                      <a:r>
                        <a:rPr lang="en-US" sz="1200" u="none" strike="noStrike" dirty="0" err="1">
                          <a:effectLst/>
                          <a:latin typeface="+mn-lt"/>
                          <a:ea typeface="Tahoma" pitchFamily="34" charset="0"/>
                          <a:cs typeface="Tahoma" pitchFamily="34" charset="0"/>
                        </a:rPr>
                        <a:t>Anyeme</a:t>
                      </a:r>
                      <a:r>
                        <a:rPr lang="en-US" sz="1200" u="none" strike="noStrike" dirty="0">
                          <a:effectLst/>
                          <a:latin typeface="+mn-lt"/>
                          <a:ea typeface="Tahoma" pitchFamily="34" charset="0"/>
                          <a:cs typeface="Tahoma" pitchFamily="34" charset="0"/>
                        </a:rPr>
                        <a:t>)</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8,578.08</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                                 -  </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mn-lt"/>
                          <a:ea typeface="Tahoma" pitchFamily="34" charset="0"/>
                          <a:cs typeface="Tahoma" pitchFamily="34" charset="0"/>
                        </a:rPr>
                        <a:t>8,578.08</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dirty="0">
                          <a:effectLst/>
                          <a:latin typeface="+mn-lt"/>
                          <a:ea typeface="Tahoma" pitchFamily="34" charset="0"/>
                          <a:cs typeface="Tahoma" pitchFamily="34" charset="0"/>
                        </a:rPr>
                        <a:t>To Ensure Quality Childhood Development., Care &amp; Pre-primary Education</a:t>
                      </a:r>
                      <a:endParaRPr lang="en-US" sz="12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527624"/>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82940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2160419681"/>
              </p:ext>
            </p:extLst>
          </p:nvPr>
        </p:nvGraphicFramePr>
        <p:xfrm>
          <a:off x="90310" y="519289"/>
          <a:ext cx="8952091" cy="6300797"/>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910382">
                  <a:extLst>
                    <a:ext uri="{9D8B030D-6E8A-4147-A177-3AD203B41FA5}">
                      <a16:colId xmlns:a16="http://schemas.microsoft.com/office/drawing/2014/main" val="965680847"/>
                    </a:ext>
                  </a:extLst>
                </a:gridCol>
                <a:gridCol w="758652">
                  <a:extLst>
                    <a:ext uri="{9D8B030D-6E8A-4147-A177-3AD203B41FA5}">
                      <a16:colId xmlns:a16="http://schemas.microsoft.com/office/drawing/2014/main" val="1944232173"/>
                    </a:ext>
                  </a:extLst>
                </a:gridCol>
                <a:gridCol w="606921">
                  <a:extLst>
                    <a:ext uri="{9D8B030D-6E8A-4147-A177-3AD203B41FA5}">
                      <a16:colId xmlns:a16="http://schemas.microsoft.com/office/drawing/2014/main" val="4148869140"/>
                    </a:ext>
                  </a:extLst>
                </a:gridCol>
                <a:gridCol w="473323">
                  <a:extLst>
                    <a:ext uri="{9D8B030D-6E8A-4147-A177-3AD203B41FA5}">
                      <a16:colId xmlns:a16="http://schemas.microsoft.com/office/drawing/2014/main" val="1147817838"/>
                    </a:ext>
                  </a:extLst>
                </a:gridCol>
                <a:gridCol w="125207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782021">
                <a:tc>
                  <a:txBody>
                    <a:bodyPr/>
                    <a:lstStyle/>
                    <a:p>
                      <a:pPr algn="l" fontAlgn="b"/>
                      <a:r>
                        <a:rPr lang="en-US" sz="900" b="1" u="none" strike="noStrike" dirty="0">
                          <a:effectLst/>
                          <a:latin typeface="Tahoma" pitchFamily="34" charset="0"/>
                          <a:ea typeface="Tahoma" pitchFamily="34" charset="0"/>
                          <a:cs typeface="Tahoma" pitchFamily="34" charset="0"/>
                        </a:rPr>
                        <a:t>LIST ALL PR0JECTS</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IGF (GH₵)</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GOG (GH₵)</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DACF (GH₵)</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DDF (GH₵)</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CIDA</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TOTAL BUDGET (GH₵)</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900" b="1"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782021">
                <a:tc>
                  <a:txBody>
                    <a:bodyPr/>
                    <a:lstStyle/>
                    <a:p>
                      <a:pPr algn="l" fontAlgn="b"/>
                      <a:r>
                        <a:rPr lang="en-US" sz="1000" u="none" strike="noStrike" dirty="0">
                          <a:effectLst/>
                          <a:latin typeface="+mn-lt"/>
                          <a:ea typeface="Tahoma" pitchFamily="34" charset="0"/>
                          <a:cs typeface="Tahoma" pitchFamily="34" charset="0"/>
                        </a:rPr>
                        <a:t>Completion Of 1no. 2-unit Kg Block ( Mile</a:t>
                      </a:r>
                      <a:r>
                        <a:rPr lang="en-US" sz="1000" u="none" strike="noStrike" baseline="0" dirty="0">
                          <a:effectLst/>
                          <a:latin typeface="+mn-lt"/>
                          <a:ea typeface="Tahoma" pitchFamily="34" charset="0"/>
                          <a:cs typeface="Tahoma" pitchFamily="34" charset="0"/>
                        </a:rPr>
                        <a:t> 9</a:t>
                      </a:r>
                      <a:r>
                        <a:rPr lang="en-US" sz="1000" u="none" strike="noStrike" dirty="0">
                          <a:effectLst/>
                          <a:latin typeface="+mn-lt"/>
                          <a:ea typeface="Tahoma" pitchFamily="34" charset="0"/>
                          <a:cs typeface="Tahoma" pitchFamily="34" charset="0"/>
                        </a:rPr>
                        <a:t>)</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                        -  </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                                 -  </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7,774.51</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                                       -  </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                                 -  </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mn-lt"/>
                          <a:ea typeface="Tahoma" pitchFamily="34" charset="0"/>
                          <a:cs typeface="Tahoma" pitchFamily="34" charset="0"/>
                        </a:rPr>
                        <a:t>7,774.51</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mn-lt"/>
                          <a:ea typeface="Tahoma" pitchFamily="34" charset="0"/>
                          <a:cs typeface="Tahoma" pitchFamily="34" charset="0"/>
                        </a:rPr>
                        <a:t>To Ensure Quality Childhood Development., Care &amp; Pre-primary Education</a:t>
                      </a:r>
                      <a:endParaRPr lang="en-US" sz="100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26810"/>
                  </a:ext>
                </a:extLst>
              </a:tr>
              <a:tr h="512385">
                <a:tc>
                  <a:txBody>
                    <a:bodyPr/>
                    <a:lstStyle/>
                    <a:p>
                      <a:pPr algn="l" fontAlgn="b"/>
                      <a:r>
                        <a:rPr lang="en-US" sz="1000" u="none" strike="noStrike" dirty="0">
                          <a:effectLst/>
                          <a:latin typeface="Tahoma" pitchFamily="34" charset="0"/>
                          <a:ea typeface="Tahoma" pitchFamily="34" charset="0"/>
                          <a:cs typeface="Tahoma" pitchFamily="34" charset="0"/>
                        </a:rPr>
                        <a:t>Support To Planning  (DPCU)</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8,000.00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8,000.00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Ensure Smooth Running Of The Office To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9305786"/>
                  </a:ext>
                </a:extLst>
              </a:tr>
              <a:tr h="545690">
                <a:tc>
                  <a:txBody>
                    <a:bodyPr/>
                    <a:lstStyle/>
                    <a:p>
                      <a:pPr algn="l" fontAlgn="b"/>
                      <a:r>
                        <a:rPr lang="en-US" sz="1000" u="none" strike="noStrike" dirty="0">
                          <a:effectLst/>
                          <a:latin typeface="Tahoma" pitchFamily="34" charset="0"/>
                          <a:ea typeface="Tahoma" pitchFamily="34" charset="0"/>
                          <a:cs typeface="Tahoma" pitchFamily="34" charset="0"/>
                        </a:rPr>
                        <a:t>Monitoring And Evaluation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50,000.00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Ensure Smooth Running Of The Office To Deepen Political And Administrative Decentralization.</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537478"/>
                  </a:ext>
                </a:extLst>
              </a:tr>
              <a:tr h="530942">
                <a:tc>
                  <a:txBody>
                    <a:bodyPr/>
                    <a:lstStyle/>
                    <a:p>
                      <a:pPr algn="l" fontAlgn="b"/>
                      <a:r>
                        <a:rPr lang="en-US" sz="1000" u="none" strike="noStrike" dirty="0">
                          <a:effectLst/>
                          <a:latin typeface="Tahoma" pitchFamily="34" charset="0"/>
                          <a:ea typeface="Tahoma" pitchFamily="34" charset="0"/>
                          <a:cs typeface="Tahoma" pitchFamily="34" charset="0"/>
                        </a:rPr>
                        <a:t>Support For STMIE Clinic</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Support Educational Activities To Ensure All Learners Acquire  Knowledge. &amp; Skills, To Promote. Sustainable. Development.</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706288"/>
                  </a:ext>
                </a:extLst>
              </a:tr>
              <a:tr h="593945">
                <a:tc>
                  <a:txBody>
                    <a:bodyPr/>
                    <a:lstStyle/>
                    <a:p>
                      <a:pPr algn="l" fontAlgn="b"/>
                      <a:r>
                        <a:rPr lang="en-US" sz="1000" u="none" strike="noStrike" dirty="0">
                          <a:effectLst/>
                          <a:latin typeface="Tahoma" pitchFamily="34" charset="0"/>
                          <a:ea typeface="Tahoma" pitchFamily="34" charset="0"/>
                          <a:cs typeface="Tahoma" pitchFamily="34" charset="0"/>
                        </a:rPr>
                        <a:t>Scholarship And Bursary</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Support Educational Activities To Ensure All Learners Acquire  Knowledge. &amp; Skills, To Promote. Sustainable. Development.</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928086"/>
                  </a:ext>
                </a:extLst>
              </a:tr>
              <a:tr h="766560">
                <a:tc>
                  <a:txBody>
                    <a:bodyPr/>
                    <a:lstStyle/>
                    <a:p>
                      <a:pPr algn="l" fontAlgn="b"/>
                      <a:r>
                        <a:rPr lang="en-US" sz="1000" u="none" strike="noStrike" dirty="0">
                          <a:effectLst/>
                          <a:latin typeface="Tahoma" pitchFamily="34" charset="0"/>
                          <a:ea typeface="Tahoma" pitchFamily="34" charset="0"/>
                          <a:cs typeface="Tahoma" pitchFamily="34" charset="0"/>
                        </a:rPr>
                        <a:t>Organize B.E.C.E Mock For JHS Students</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10,000.00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Support Educational Activities To Ensure All Learners Acquire  Knowledge. &amp; Skills, To Promote. Sustainable. Development.</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745794">
                <a:tc>
                  <a:txBody>
                    <a:bodyPr/>
                    <a:lstStyle/>
                    <a:p>
                      <a:pPr algn="l" fontAlgn="b"/>
                      <a:r>
                        <a:rPr lang="en-US" sz="1000" u="none" strike="noStrike" dirty="0">
                          <a:effectLst/>
                          <a:latin typeface="Tahoma" pitchFamily="34" charset="0"/>
                          <a:ea typeface="Tahoma" pitchFamily="34" charset="0"/>
                          <a:cs typeface="Tahoma" pitchFamily="34" charset="0"/>
                        </a:rPr>
                        <a:t>Provide Support For Polio And Roll Back Malaria </a:t>
                      </a:r>
                      <a:r>
                        <a:rPr lang="en-US" sz="1000" u="none" strike="noStrike" dirty="0" err="1">
                          <a:effectLst/>
                          <a:latin typeface="Tahoma" pitchFamily="34" charset="0"/>
                          <a:ea typeface="Tahoma" pitchFamily="34" charset="0"/>
                          <a:cs typeface="Tahoma" pitchFamily="34" charset="0"/>
                        </a:rPr>
                        <a:t>Programmes</a:t>
                      </a:r>
                      <a:r>
                        <a:rPr lang="en-US" sz="1000" u="none" strike="noStrike" dirty="0">
                          <a:effectLst/>
                          <a:latin typeface="Tahoma" pitchFamily="34" charset="0"/>
                          <a:ea typeface="Tahoma" pitchFamily="34" charset="0"/>
                          <a:cs typeface="Tahoma" pitchFamily="34" charset="0"/>
                        </a:rPr>
                        <a:t>(0.5%)</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u="none" strike="noStrike" dirty="0">
                          <a:effectLst/>
                          <a:latin typeface="Tahoma" pitchFamily="34" charset="0"/>
                          <a:ea typeface="Tahoma" pitchFamily="34" charset="0"/>
                          <a:cs typeface="Tahoma" pitchFamily="34" charset="0"/>
                        </a:rPr>
                        <a:t>21,543.66</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Tahoma" pitchFamily="34" charset="0"/>
                          <a:ea typeface="Tahoma" pitchFamily="34" charset="0"/>
                          <a:cs typeface="Tahoma" pitchFamily="34" charset="0"/>
                        </a:rPr>
                        <a:t>21,543.66</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End Epidemics Of Aids, Tb, Malaria And Trop. Diseases By 2030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935480">
                <a:tc>
                  <a:txBody>
                    <a:bodyPr/>
                    <a:lstStyle/>
                    <a:p>
                      <a:pPr algn="l" fontAlgn="b"/>
                      <a:r>
                        <a:rPr lang="en-US" sz="1000" u="none" strike="noStrike" dirty="0">
                          <a:effectLst/>
                          <a:latin typeface="Tahoma" pitchFamily="34" charset="0"/>
                          <a:ea typeface="Tahoma" pitchFamily="34" charset="0"/>
                          <a:cs typeface="Tahoma" pitchFamily="34" charset="0"/>
                        </a:rPr>
                        <a:t>Provide Support For HIV/AIDS Programmes And Activities (0.5%)</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chemeClr val="dk1"/>
                          </a:solidFill>
                          <a:effectLst/>
                          <a:latin typeface="Tahoma" pitchFamily="34" charset="0"/>
                          <a:ea typeface="Tahoma" pitchFamily="34" charset="0"/>
                          <a:cs typeface="Tahoma" pitchFamily="34" charset="0"/>
                        </a:rPr>
                        <a:t>21,543.66</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                                 -  </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Tahoma" pitchFamily="34" charset="0"/>
                          <a:ea typeface="Tahoma" pitchFamily="34" charset="0"/>
                          <a:cs typeface="Tahoma" pitchFamily="34" charset="0"/>
                        </a:rPr>
                        <a:t>21,543.66</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Tahoma" pitchFamily="34" charset="0"/>
                          <a:ea typeface="Tahoma" pitchFamily="34" charset="0"/>
                          <a:cs typeface="Tahoma" pitchFamily="34" charset="0"/>
                        </a:rPr>
                        <a:t>To End Epidemics Of Aids, Tb, Malaria And Trop. Diseases By 2030</a:t>
                      </a:r>
                      <a:endParaRPr lang="en-US" sz="10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2583234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776265282"/>
              </p:ext>
            </p:extLst>
          </p:nvPr>
        </p:nvGraphicFramePr>
        <p:xfrm>
          <a:off x="56594" y="315912"/>
          <a:ext cx="9144000" cy="6542089"/>
        </p:xfrm>
        <a:graphic>
          <a:graphicData uri="http://schemas.openxmlformats.org/drawingml/2006/table">
            <a:tbl>
              <a:tblPr>
                <a:tableStyleId>{5C22544A-7EE6-4342-B048-85BDC9FD1C3A}</a:tableStyleId>
              </a:tblPr>
              <a:tblGrid>
                <a:gridCol w="1849252">
                  <a:extLst>
                    <a:ext uri="{9D8B030D-6E8A-4147-A177-3AD203B41FA5}">
                      <a16:colId xmlns:a16="http://schemas.microsoft.com/office/drawing/2014/main" val="487097019"/>
                    </a:ext>
                  </a:extLst>
                </a:gridCol>
                <a:gridCol w="1193832">
                  <a:extLst>
                    <a:ext uri="{9D8B030D-6E8A-4147-A177-3AD203B41FA5}">
                      <a16:colId xmlns:a16="http://schemas.microsoft.com/office/drawing/2014/main" val="2257796222"/>
                    </a:ext>
                  </a:extLst>
                </a:gridCol>
                <a:gridCol w="882060">
                  <a:extLst>
                    <a:ext uri="{9D8B030D-6E8A-4147-A177-3AD203B41FA5}">
                      <a16:colId xmlns:a16="http://schemas.microsoft.com/office/drawing/2014/main" val="965680847"/>
                    </a:ext>
                  </a:extLst>
                </a:gridCol>
                <a:gridCol w="735051">
                  <a:extLst>
                    <a:ext uri="{9D8B030D-6E8A-4147-A177-3AD203B41FA5}">
                      <a16:colId xmlns:a16="http://schemas.microsoft.com/office/drawing/2014/main" val="1944232173"/>
                    </a:ext>
                  </a:extLst>
                </a:gridCol>
                <a:gridCol w="588039">
                  <a:extLst>
                    <a:ext uri="{9D8B030D-6E8A-4147-A177-3AD203B41FA5}">
                      <a16:colId xmlns:a16="http://schemas.microsoft.com/office/drawing/2014/main" val="4148869140"/>
                    </a:ext>
                  </a:extLst>
                </a:gridCol>
                <a:gridCol w="458598">
                  <a:extLst>
                    <a:ext uri="{9D8B030D-6E8A-4147-A177-3AD203B41FA5}">
                      <a16:colId xmlns:a16="http://schemas.microsoft.com/office/drawing/2014/main" val="1147817838"/>
                    </a:ext>
                  </a:extLst>
                </a:gridCol>
                <a:gridCol w="1213118">
                  <a:extLst>
                    <a:ext uri="{9D8B030D-6E8A-4147-A177-3AD203B41FA5}">
                      <a16:colId xmlns:a16="http://schemas.microsoft.com/office/drawing/2014/main" val="1592720054"/>
                    </a:ext>
                  </a:extLst>
                </a:gridCol>
                <a:gridCol w="2224050">
                  <a:extLst>
                    <a:ext uri="{9D8B030D-6E8A-4147-A177-3AD203B41FA5}">
                      <a16:colId xmlns:a16="http://schemas.microsoft.com/office/drawing/2014/main" val="1253575728"/>
                    </a:ext>
                  </a:extLst>
                </a:gridCol>
              </a:tblGrid>
              <a:tr h="815938">
                <a:tc>
                  <a:txBody>
                    <a:bodyPr/>
                    <a:lstStyle/>
                    <a:p>
                      <a:pPr algn="l" fontAlgn="b"/>
                      <a:r>
                        <a:rPr lang="en-US" sz="1050" b="1" u="none" strike="noStrike" dirty="0">
                          <a:effectLst/>
                          <a:latin typeface="Tahoma" pitchFamily="34" charset="0"/>
                          <a:ea typeface="Tahoma" pitchFamily="34" charset="0"/>
                          <a:cs typeface="Tahoma" pitchFamily="34" charset="0"/>
                        </a:rPr>
                        <a:t>LIST ALL PR0JECTS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IGF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GOG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DACF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DDF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CIDA</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TOTAL BUDGET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815938">
                <a:tc>
                  <a:txBody>
                    <a:bodyPr/>
                    <a:lstStyle/>
                    <a:p>
                      <a:pPr algn="l" fontAlgn="b"/>
                      <a:r>
                        <a:rPr lang="en-US" sz="1050" u="none" strike="noStrike" dirty="0">
                          <a:effectLst/>
                          <a:latin typeface="Tahoma" pitchFamily="34" charset="0"/>
                          <a:ea typeface="Tahoma" pitchFamily="34" charset="0"/>
                          <a:cs typeface="Tahoma" pitchFamily="34" charset="0"/>
                        </a:rPr>
                        <a:t>Farmers Day Celebration</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50,000.00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5 0,000.00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Motivate Citizens To Venture Into Agriculture And Existing Farmers To Increase Production In Other To End Hunger And Ensure Access To Sufficient Food</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012353"/>
                  </a:ext>
                </a:extLst>
              </a:tr>
              <a:tr h="332615">
                <a:tc>
                  <a:txBody>
                    <a:bodyPr/>
                    <a:lstStyle/>
                    <a:p>
                      <a:pPr algn="l" fontAlgn="b"/>
                      <a:r>
                        <a:rPr lang="en-US" sz="1050" u="none" strike="noStrike" dirty="0">
                          <a:effectLst/>
                          <a:latin typeface="Tahoma" pitchFamily="34" charset="0"/>
                          <a:ea typeface="Tahoma" pitchFamily="34" charset="0"/>
                          <a:cs typeface="Tahoma" pitchFamily="34" charset="0"/>
                        </a:rPr>
                        <a:t>Support Sustainable Low Land Rice Production</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To Improve Rice  Production Efficiency And Yield 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099340"/>
                  </a:ext>
                </a:extLst>
              </a:tr>
              <a:tr h="653976">
                <a:tc>
                  <a:txBody>
                    <a:bodyPr/>
                    <a:lstStyle/>
                    <a:p>
                      <a:pPr algn="l" fontAlgn="b"/>
                      <a:r>
                        <a:rPr lang="en-US" sz="1050" u="none" strike="noStrike" dirty="0">
                          <a:effectLst/>
                          <a:latin typeface="Tahoma" pitchFamily="34" charset="0"/>
                          <a:ea typeface="Tahoma" pitchFamily="34" charset="0"/>
                          <a:cs typeface="Tahoma" pitchFamily="34" charset="0"/>
                        </a:rPr>
                        <a:t>Completion Of  1 No. Police Station (</a:t>
                      </a:r>
                      <a:r>
                        <a:rPr lang="en-US" sz="1050" u="none" strike="noStrike" dirty="0" err="1">
                          <a:effectLst/>
                          <a:latin typeface="Tahoma" pitchFamily="34" charset="0"/>
                          <a:ea typeface="Tahoma" pitchFamily="34" charset="0"/>
                          <a:cs typeface="Tahoma" pitchFamily="34" charset="0"/>
                        </a:rPr>
                        <a:t>Apitisu</a:t>
                      </a:r>
                      <a:r>
                        <a:rPr lang="en-US" sz="1050" u="none" strike="noStrike" dirty="0">
                          <a:effectLst/>
                          <a:latin typeface="Tahoma" pitchFamily="34" charset="0"/>
                          <a:ea typeface="Tahoma" pitchFamily="34" charset="0"/>
                          <a:cs typeface="Tahoma" pitchFamily="34" charset="0"/>
                        </a:rPr>
                        <a: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23,298.80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23,298.80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To Equip Security Personnel With Logistics And  other support To Prevent Violence, Terrorism, And Crime</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653976">
                <a:tc>
                  <a:txBody>
                    <a:bodyPr/>
                    <a:lstStyle/>
                    <a:p>
                      <a:pPr algn="l" fontAlgn="b"/>
                      <a:r>
                        <a:rPr lang="en-US" sz="1050" u="none" strike="noStrike" dirty="0">
                          <a:effectLst/>
                          <a:latin typeface="Tahoma" pitchFamily="34" charset="0"/>
                          <a:ea typeface="Tahoma" pitchFamily="34" charset="0"/>
                          <a:cs typeface="Tahoma" pitchFamily="34" charset="0"/>
                        </a:rPr>
                        <a:t>Completion Of 1 No. 3-unit Classroom Block at </a:t>
                      </a:r>
                      <a:r>
                        <a:rPr lang="en-US" sz="1050" u="none" strike="noStrike" dirty="0" err="1">
                          <a:effectLst/>
                          <a:latin typeface="Tahoma" pitchFamily="34" charset="0"/>
                          <a:ea typeface="Tahoma" pitchFamily="34" charset="0"/>
                          <a:cs typeface="Tahoma" pitchFamily="34" charset="0"/>
                        </a:rPr>
                        <a:t>Kronko</a:t>
                      </a:r>
                      <a:r>
                        <a:rPr lang="en-US" sz="1050" u="none" strike="noStrike" dirty="0">
                          <a:effectLst/>
                          <a:latin typeface="Tahoma" pitchFamily="34" charset="0"/>
                          <a:ea typeface="Tahoma" pitchFamily="34" charset="0"/>
                          <a:cs typeface="Tahoma" pitchFamily="34" charset="0"/>
                        </a:rPr>
                        <a:t>(Retention)</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16,000.00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16,000.00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Access To Educational Infrastructure To Ensure Free, Equitable And Quality Education For All 2030.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815705">
                <a:tc>
                  <a:txBody>
                    <a:bodyPr/>
                    <a:lstStyle/>
                    <a:p>
                      <a:pPr algn="l" fontAlgn="b"/>
                      <a:r>
                        <a:rPr lang="en-US" sz="1050" u="none" strike="noStrike" dirty="0">
                          <a:effectLst/>
                          <a:latin typeface="+mn-lt"/>
                          <a:ea typeface="Tahoma" pitchFamily="34" charset="0"/>
                          <a:cs typeface="Tahoma" pitchFamily="34" charset="0"/>
                        </a:rPr>
                        <a:t>Prepare Composite Budget And Supplementary Estimates</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                        -  </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                                 -  </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5,000.00</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                                       -  </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                                 -  </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mn-lt"/>
                          <a:ea typeface="Tahoma" pitchFamily="34" charset="0"/>
                          <a:cs typeface="Tahoma" pitchFamily="34" charset="0"/>
                        </a:rPr>
                        <a:t>5,000.00</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mn-lt"/>
                          <a:ea typeface="Tahoma" pitchFamily="34" charset="0"/>
                          <a:cs typeface="Tahoma" pitchFamily="34" charset="0"/>
                        </a:rPr>
                        <a:t>To Ensure Successful Preparation Of The Composite Budget And Smooth Running Of The Office To Deepen Political And Administrative Decentralization.</a:t>
                      </a:r>
                      <a:endParaRPr lang="en-US" sz="1050" b="0" i="0" u="none" strike="noStrike" dirty="0">
                        <a:solidFill>
                          <a:srgbClr val="000000"/>
                        </a:solidFill>
                        <a:effectLst/>
                        <a:latin typeface="+mn-lt"/>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653976">
                <a:tc>
                  <a:txBody>
                    <a:bodyPr/>
                    <a:lstStyle/>
                    <a:p>
                      <a:pPr algn="l" fontAlgn="b"/>
                      <a:r>
                        <a:rPr lang="en-US" sz="1050" u="none" strike="noStrike" dirty="0">
                          <a:effectLst/>
                          <a:latin typeface="Tahoma" pitchFamily="34" charset="0"/>
                          <a:ea typeface="Tahoma" pitchFamily="34" charset="0"/>
                          <a:cs typeface="Tahoma" pitchFamily="34" charset="0"/>
                        </a:rPr>
                        <a:t>Disaster Prevention / Management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Disaster Prevention And Management To Reduce Vulnerability To Climate-related Events And Disasters.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r h="492013">
                <a:tc>
                  <a:txBody>
                    <a:bodyPr/>
                    <a:lstStyle/>
                    <a:p>
                      <a:pPr algn="l" fontAlgn="b"/>
                      <a:r>
                        <a:rPr lang="en-US" sz="1050" u="none" strike="noStrike" dirty="0">
                          <a:effectLst/>
                          <a:latin typeface="Tahoma" pitchFamily="34" charset="0"/>
                          <a:ea typeface="Tahoma" pitchFamily="34" charset="0"/>
                          <a:cs typeface="Tahoma" pitchFamily="34" charset="0"/>
                        </a:rPr>
                        <a:t>Support The Construction Of 30 Household Toilets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20,000.00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Environmental Health To Ensure Sanitation For All And No Open Defecation By 2030.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106161"/>
                  </a:ext>
                </a:extLst>
              </a:tr>
              <a:tr h="653976">
                <a:tc>
                  <a:txBody>
                    <a:bodyPr/>
                    <a:lstStyle/>
                    <a:p>
                      <a:pPr algn="l" fontAlgn="b"/>
                      <a:r>
                        <a:rPr lang="en-US" sz="1050" u="none" strike="noStrike" dirty="0">
                          <a:effectLst/>
                          <a:latin typeface="Tahoma" pitchFamily="34" charset="0"/>
                          <a:ea typeface="Tahoma" pitchFamily="34" charset="0"/>
                          <a:cs typeface="Tahoma" pitchFamily="34" charset="0"/>
                        </a:rPr>
                        <a:t>Provide Support For Maintenance Of Security And Order/ Law Enforcement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To Equip Security Personnel With Logistics And  Pay For Legal Expenses To Prevent Violence, Terrorism, And Crime</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728830"/>
                  </a:ext>
                </a:extLst>
              </a:tr>
              <a:tr h="653976">
                <a:tc>
                  <a:txBody>
                    <a:bodyPr/>
                    <a:lstStyle/>
                    <a:p>
                      <a:pPr algn="l" fontAlgn="b"/>
                      <a:r>
                        <a:rPr lang="en-US" sz="1050" u="none" strike="noStrike" dirty="0">
                          <a:effectLst/>
                          <a:latin typeface="Tahoma" pitchFamily="34" charset="0"/>
                          <a:ea typeface="Tahoma" pitchFamily="34" charset="0"/>
                          <a:cs typeface="Tahoma" pitchFamily="34" charset="0"/>
                        </a:rPr>
                        <a:t>Waste Management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100,000.00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100,000.00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Achieve Access To Adequate And Equitable Sanitation And Hygiene To Improve Environmental Health Within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527624"/>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0"/>
            <a:ext cx="8365596" cy="631825"/>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158125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4186665579"/>
              </p:ext>
            </p:extLst>
          </p:nvPr>
        </p:nvGraphicFramePr>
        <p:xfrm>
          <a:off x="0" y="400255"/>
          <a:ext cx="8952091" cy="6547474"/>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799119">
                  <a:extLst>
                    <a:ext uri="{9D8B030D-6E8A-4147-A177-3AD203B41FA5}">
                      <a16:colId xmlns:a16="http://schemas.microsoft.com/office/drawing/2014/main" val="965680847"/>
                    </a:ext>
                  </a:extLst>
                </a:gridCol>
                <a:gridCol w="778933">
                  <a:extLst>
                    <a:ext uri="{9D8B030D-6E8A-4147-A177-3AD203B41FA5}">
                      <a16:colId xmlns:a16="http://schemas.microsoft.com/office/drawing/2014/main" val="1944232173"/>
                    </a:ext>
                  </a:extLst>
                </a:gridCol>
                <a:gridCol w="781118">
                  <a:extLst>
                    <a:ext uri="{9D8B030D-6E8A-4147-A177-3AD203B41FA5}">
                      <a16:colId xmlns:a16="http://schemas.microsoft.com/office/drawing/2014/main" val="4148869140"/>
                    </a:ext>
                  </a:extLst>
                </a:gridCol>
                <a:gridCol w="390108">
                  <a:extLst>
                    <a:ext uri="{9D8B030D-6E8A-4147-A177-3AD203B41FA5}">
                      <a16:colId xmlns:a16="http://schemas.microsoft.com/office/drawing/2014/main" val="1147817838"/>
                    </a:ext>
                  </a:extLst>
                </a:gridCol>
                <a:gridCol w="125207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334428">
                <a:tc>
                  <a:txBody>
                    <a:bodyPr/>
                    <a:lstStyle/>
                    <a:p>
                      <a:pPr algn="l" fontAlgn="b"/>
                      <a:r>
                        <a:rPr lang="en-US" sz="1100" b="1" u="none" strike="noStrike" dirty="0">
                          <a:effectLst/>
                          <a:latin typeface="Tahoma" pitchFamily="34" charset="0"/>
                          <a:ea typeface="Tahoma" pitchFamily="34" charset="0"/>
                          <a:cs typeface="Tahoma" pitchFamily="34" charset="0"/>
                        </a:rPr>
                        <a:t>LIST ALL PR0JECTS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IGF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GOG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DACF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DDF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CIDA</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TOTAL BUDGET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257951">
                <a:tc>
                  <a:txBody>
                    <a:bodyPr/>
                    <a:lstStyle/>
                    <a:p>
                      <a:pPr algn="l" fontAlgn="b"/>
                      <a:r>
                        <a:rPr lang="en-US" sz="1100" u="none" strike="noStrike" dirty="0">
                          <a:effectLst/>
                          <a:latin typeface="Tahoma" pitchFamily="34" charset="0"/>
                          <a:ea typeface="Tahoma" pitchFamily="34" charset="0"/>
                          <a:cs typeface="Tahoma" pitchFamily="34" charset="0"/>
                        </a:rPr>
                        <a:t>Sanitation Improvement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200,000.00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200,000.00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Achieve Access To Adequate And Equitable Sanitation And Hygiene To Improve Environmental Health Within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52516"/>
                  </a:ext>
                </a:extLst>
              </a:tr>
              <a:tr h="302421">
                <a:tc>
                  <a:txBody>
                    <a:bodyPr/>
                    <a:lstStyle/>
                    <a:p>
                      <a:pPr algn="l" fontAlgn="b"/>
                      <a:r>
                        <a:rPr lang="en-US" sz="1100" u="none" strike="noStrike" dirty="0">
                          <a:effectLst/>
                          <a:latin typeface="Tahoma" pitchFamily="34" charset="0"/>
                          <a:ea typeface="Tahoma" pitchFamily="34" charset="0"/>
                          <a:cs typeface="Tahoma" pitchFamily="34" charset="0"/>
                        </a:rPr>
                        <a:t>Completion Of 20 Seater WC Toilet at </a:t>
                      </a:r>
                      <a:r>
                        <a:rPr lang="en-US" sz="1100" u="none" strike="noStrike" dirty="0" err="1">
                          <a:effectLst/>
                          <a:latin typeface="Tahoma" pitchFamily="34" charset="0"/>
                          <a:ea typeface="Tahoma" pitchFamily="34" charset="0"/>
                          <a:cs typeface="Tahoma" pitchFamily="34" charset="0"/>
                        </a:rPr>
                        <a:t>Jacobu</a:t>
                      </a:r>
                      <a:r>
                        <a:rPr lang="en-US" sz="1100" u="none" strike="noStrike" dirty="0">
                          <a:effectLst/>
                          <a:latin typeface="Tahoma" pitchFamily="34" charset="0"/>
                          <a:ea typeface="Tahoma" pitchFamily="34" charset="0"/>
                          <a:cs typeface="Tahoma" pitchFamily="34" charset="0"/>
                        </a:rPr>
                        <a:t> Lorry Park.</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7,182.70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7,182.70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Environmental Health To Ensure Sanitation For All And No Open Defecation By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700147"/>
                  </a:ext>
                </a:extLst>
              </a:tr>
              <a:tr h="0">
                <a:tc>
                  <a:txBody>
                    <a:bodyPr/>
                    <a:lstStyle/>
                    <a:p>
                      <a:pPr algn="l" fontAlgn="b"/>
                      <a:r>
                        <a:rPr lang="en-US" dirty="0"/>
                        <a:t>Completion Of CHPS Compound At </a:t>
                      </a:r>
                      <a:r>
                        <a:rPr lang="en-US" dirty="0" err="1"/>
                        <a:t>Akatakyieso</a:t>
                      </a:r>
                      <a:endParaRPr lang="en-US" dirty="0"/>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dirty="0"/>
                        <a:t>32,260.12</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dirty="0"/>
                        <a:t>32,260.12</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To Improve on Hospital Infrastructure To Achieve Universal Health Coverage And Access To Quality Health Care Service.</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76724"/>
                  </a:ext>
                </a:extLst>
              </a:tr>
              <a:tr h="401988">
                <a:tc>
                  <a:txBody>
                    <a:bodyPr/>
                    <a:lstStyle/>
                    <a:p>
                      <a:pPr algn="l" fontAlgn="b"/>
                      <a:r>
                        <a:rPr lang="en-US" sz="1100" u="none" strike="noStrike" dirty="0">
                          <a:effectLst/>
                          <a:latin typeface="Tahoma" pitchFamily="34" charset="0"/>
                          <a:ea typeface="Tahoma" pitchFamily="34" charset="0"/>
                          <a:cs typeface="Tahoma" pitchFamily="34" charset="0"/>
                        </a:rPr>
                        <a:t>Procure 2000 Dual and Mono Desk For Schools 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200,000.00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78,000.00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                                       355,000.00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633,000.00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Access To Educational Infrastructure To Ensure Free, Equitable And Quality Education For All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401988">
                <a:tc>
                  <a:txBody>
                    <a:bodyPr/>
                    <a:lstStyle/>
                    <a:p>
                      <a:pPr algn="l" fontAlgn="b"/>
                      <a:r>
                        <a:rPr lang="en-US" sz="1100" u="none" strike="noStrike" dirty="0">
                          <a:effectLst/>
                          <a:latin typeface="Tahoma" pitchFamily="34" charset="0"/>
                          <a:ea typeface="Tahoma" pitchFamily="34" charset="0"/>
                          <a:cs typeface="Tahoma" pitchFamily="34" charset="0"/>
                        </a:rPr>
                        <a:t>Construction Of 1no. 3unit Classroom Block At </a:t>
                      </a:r>
                      <a:r>
                        <a:rPr lang="en-US" sz="1100" u="none" strike="noStrike" dirty="0" err="1">
                          <a:effectLst/>
                          <a:latin typeface="Tahoma" pitchFamily="34" charset="0"/>
                          <a:ea typeface="Tahoma" pitchFamily="34" charset="0"/>
                          <a:cs typeface="Tahoma" pitchFamily="34" charset="0"/>
                        </a:rPr>
                        <a:t>Homasi</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350,000.00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Access To Educational Infrastructure To Ensure Free, Equitable And Quality Education For All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0">
                <a:tc>
                  <a:txBody>
                    <a:bodyPr/>
                    <a:lstStyle/>
                    <a:p>
                      <a:pPr algn="l" fontAlgn="b"/>
                      <a:r>
                        <a:rPr lang="en-US" sz="1100" u="none" strike="noStrike" dirty="0">
                          <a:effectLst/>
                          <a:latin typeface="Tahoma" pitchFamily="34" charset="0"/>
                          <a:ea typeface="Tahoma" pitchFamily="34" charset="0"/>
                          <a:cs typeface="Tahoma" pitchFamily="34" charset="0"/>
                        </a:rPr>
                        <a:t>Construction Of 1no. 3unit Classroom Block At </a:t>
                      </a:r>
                      <a:r>
                        <a:rPr lang="en-US" sz="1100" u="none" strike="noStrike" dirty="0" err="1">
                          <a:effectLst/>
                          <a:latin typeface="Tahoma" pitchFamily="34" charset="0"/>
                          <a:ea typeface="Tahoma" pitchFamily="34" charset="0"/>
                          <a:cs typeface="Tahoma" pitchFamily="34" charset="0"/>
                        </a:rPr>
                        <a:t>Gyaman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Access To Educational Infrastructure To Ensure Free, Equitable And Quality Education For All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202949"/>
                  </a:ext>
                </a:extLst>
              </a:tr>
              <a:tr h="401988">
                <a:tc>
                  <a:txBody>
                    <a:bodyPr/>
                    <a:lstStyle/>
                    <a:p>
                      <a:pPr algn="l" fontAlgn="b"/>
                      <a:r>
                        <a:rPr lang="en-US" sz="1100" u="none" strike="noStrike" dirty="0">
                          <a:effectLst/>
                          <a:latin typeface="Tahoma" pitchFamily="34" charset="0"/>
                          <a:ea typeface="Tahoma" pitchFamily="34" charset="0"/>
                          <a:cs typeface="Tahoma" pitchFamily="34" charset="0"/>
                        </a:rPr>
                        <a:t>Construction Of 1no. 3unit Classroom Block At </a:t>
                      </a:r>
                      <a:r>
                        <a:rPr lang="en-US" sz="1100" u="none" strike="noStrike" dirty="0" err="1">
                          <a:effectLst/>
                          <a:latin typeface="Tahoma" pitchFamily="34" charset="0"/>
                          <a:ea typeface="Tahoma" pitchFamily="34" charset="0"/>
                          <a:cs typeface="Tahoma" pitchFamily="34" charset="0"/>
                        </a:rPr>
                        <a:t>Donkoase</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on Access To Educational Infrastructure To Ensure Free, Equitable And Quality Education For All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r h="401988">
                <a:tc>
                  <a:txBody>
                    <a:bodyPr/>
                    <a:lstStyle/>
                    <a:p>
                      <a:pPr algn="l" fontAlgn="b"/>
                      <a:r>
                        <a:rPr lang="en-US" sz="1100" u="none" strike="noStrike" dirty="0">
                          <a:effectLst/>
                          <a:latin typeface="Tahoma" pitchFamily="34" charset="0"/>
                          <a:ea typeface="Tahoma" pitchFamily="34" charset="0"/>
                          <a:cs typeface="Tahoma" pitchFamily="34" charset="0"/>
                        </a:rPr>
                        <a:t>Valuation Of Properties And House Numbering Project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50,000.00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50,000.00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Ensure Easy Location Of Places And Houses To Enhance Inclusive Urbanization And Capacity For Settlement.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106161"/>
                  </a:ext>
                </a:extLst>
              </a:tr>
              <a:tr h="401988">
                <a:tc>
                  <a:txBody>
                    <a:bodyPr/>
                    <a:lstStyle/>
                    <a:p>
                      <a:pPr algn="l" fontAlgn="b"/>
                      <a:r>
                        <a:rPr lang="en-US" sz="1100" b="0" i="0" u="none" strike="noStrike" dirty="0">
                          <a:solidFill>
                            <a:srgbClr val="000000"/>
                          </a:solidFill>
                          <a:effectLst/>
                          <a:latin typeface="Tahoma" pitchFamily="34" charset="0"/>
                          <a:ea typeface="Tahoma" pitchFamily="34" charset="0"/>
                          <a:cs typeface="Tahoma" pitchFamily="34" charset="0"/>
                        </a:rPr>
                        <a:t>Construction of Cocoa Office at Mile 15</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Tahoma" pitchFamily="34" charset="0"/>
                          <a:ea typeface="Tahoma" pitchFamily="34" charset="0"/>
                          <a:cs typeface="Tahoma" pitchFamily="34" charset="0"/>
                        </a:rPr>
                        <a:t>-</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Tahoma" pitchFamily="34" charset="0"/>
                          <a:ea typeface="Tahoma" pitchFamily="34" charset="0"/>
                          <a:cs typeface="Tahoma" pitchFamily="34" charset="0"/>
                        </a:rPr>
                        <a:t>-</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450,000.00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450,000.00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100" u="none" strike="noStrike" dirty="0">
                          <a:effectLst/>
                          <a:latin typeface="Tahoma" pitchFamily="34" charset="0"/>
                          <a:ea typeface="Tahoma" pitchFamily="34" charset="0"/>
                          <a:cs typeface="Tahoma" pitchFamily="34" charset="0"/>
                        </a:rPr>
                        <a:t>To  Improve Production Efficiency of Cocoa yield 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p>
                      <a:pPr algn="l" fontAlgn="b"/>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69248"/>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0"/>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2442938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3829718228"/>
              </p:ext>
            </p:extLst>
          </p:nvPr>
        </p:nvGraphicFramePr>
        <p:xfrm>
          <a:off x="95954" y="324068"/>
          <a:ext cx="8952091" cy="6613555"/>
        </p:xfrm>
        <a:graphic>
          <a:graphicData uri="http://schemas.openxmlformats.org/drawingml/2006/table">
            <a:tbl>
              <a:tblPr>
                <a:tableStyleId>{5C22544A-7EE6-4342-B048-85BDC9FD1C3A}</a:tableStyleId>
              </a:tblPr>
              <a:tblGrid>
                <a:gridCol w="1897077">
                  <a:extLst>
                    <a:ext uri="{9D8B030D-6E8A-4147-A177-3AD203B41FA5}">
                      <a16:colId xmlns:a16="http://schemas.microsoft.com/office/drawing/2014/main" val="487097019"/>
                    </a:ext>
                  </a:extLst>
                </a:gridCol>
                <a:gridCol w="758205">
                  <a:extLst>
                    <a:ext uri="{9D8B030D-6E8A-4147-A177-3AD203B41FA5}">
                      <a16:colId xmlns:a16="http://schemas.microsoft.com/office/drawing/2014/main" val="2257796222"/>
                    </a:ext>
                  </a:extLst>
                </a:gridCol>
                <a:gridCol w="799119">
                  <a:extLst>
                    <a:ext uri="{9D8B030D-6E8A-4147-A177-3AD203B41FA5}">
                      <a16:colId xmlns:a16="http://schemas.microsoft.com/office/drawing/2014/main" val="965680847"/>
                    </a:ext>
                  </a:extLst>
                </a:gridCol>
                <a:gridCol w="778933">
                  <a:extLst>
                    <a:ext uri="{9D8B030D-6E8A-4147-A177-3AD203B41FA5}">
                      <a16:colId xmlns:a16="http://schemas.microsoft.com/office/drawing/2014/main" val="1944232173"/>
                    </a:ext>
                  </a:extLst>
                </a:gridCol>
                <a:gridCol w="697903">
                  <a:extLst>
                    <a:ext uri="{9D8B030D-6E8A-4147-A177-3AD203B41FA5}">
                      <a16:colId xmlns:a16="http://schemas.microsoft.com/office/drawing/2014/main" val="4148869140"/>
                    </a:ext>
                  </a:extLst>
                </a:gridCol>
                <a:gridCol w="473323">
                  <a:extLst>
                    <a:ext uri="{9D8B030D-6E8A-4147-A177-3AD203B41FA5}">
                      <a16:colId xmlns:a16="http://schemas.microsoft.com/office/drawing/2014/main" val="1147817838"/>
                    </a:ext>
                  </a:extLst>
                </a:gridCol>
                <a:gridCol w="1252070">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733628">
                <a:tc>
                  <a:txBody>
                    <a:bodyPr/>
                    <a:lstStyle/>
                    <a:p>
                      <a:pPr algn="l" fontAlgn="b"/>
                      <a:r>
                        <a:rPr lang="en-US" sz="1100" b="1" u="none" strike="noStrike" dirty="0">
                          <a:effectLst/>
                          <a:latin typeface="Tahoma" pitchFamily="34" charset="0"/>
                          <a:ea typeface="Tahoma" pitchFamily="34" charset="0"/>
                          <a:cs typeface="Tahoma" pitchFamily="34" charset="0"/>
                        </a:rPr>
                        <a:t>LIST ALL PR0JECTS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IGF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GOG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DACF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DDF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CIDA</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TOTAL BUDGET (GH₵)</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348870">
                <a:tc>
                  <a:txBody>
                    <a:bodyPr/>
                    <a:lstStyle/>
                    <a:p>
                      <a:pPr algn="l" fontAlgn="b"/>
                      <a:r>
                        <a:rPr lang="en-US" sz="1100" u="none" strike="noStrike" dirty="0">
                          <a:effectLst/>
                          <a:latin typeface="Tahoma" pitchFamily="34" charset="0"/>
                          <a:ea typeface="Tahoma" pitchFamily="34" charset="0"/>
                          <a:cs typeface="Tahoma" pitchFamily="34" charset="0"/>
                        </a:rPr>
                        <a:t>Capacity Building For Assembly Members And Staff</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8,000.00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35,000.00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45,859.00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88,859.00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Enhance on Effective And Efficient Service Delivery To Deepen Political And Administrative Decentralization.</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52516"/>
                  </a:ext>
                </a:extLst>
              </a:tr>
              <a:tr h="235193">
                <a:tc>
                  <a:txBody>
                    <a:bodyPr/>
                    <a:lstStyle/>
                    <a:p>
                      <a:pPr algn="l" fontAlgn="b"/>
                      <a:r>
                        <a:rPr lang="en-US" sz="900" u="none" strike="noStrike" dirty="0">
                          <a:effectLst/>
                          <a:latin typeface="Tahoma" pitchFamily="34" charset="0"/>
                          <a:ea typeface="Tahoma" pitchFamily="34" charset="0"/>
                          <a:cs typeface="Tahoma" pitchFamily="34" charset="0"/>
                        </a:rPr>
                        <a:t>Preparation Of Physical Planning Scheme</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20,000.00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20,000.00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To Ensure A Well-planned Society To Aid Easy Location Of Places And Houses In Order To Enhance Inclusive Urbanization And Capacity For Settlement.</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76724"/>
                  </a:ext>
                </a:extLst>
              </a:tr>
              <a:tr h="543674">
                <a:tc>
                  <a:txBody>
                    <a:bodyPr/>
                    <a:lstStyle/>
                    <a:p>
                      <a:pPr algn="l" fontAlgn="b"/>
                      <a:r>
                        <a:rPr lang="en-US" sz="900" u="none" strike="noStrike" dirty="0">
                          <a:effectLst/>
                          <a:latin typeface="Tahoma" pitchFamily="34" charset="0"/>
                          <a:ea typeface="Tahoma" pitchFamily="34" charset="0"/>
                          <a:cs typeface="Tahoma" pitchFamily="34" charset="0"/>
                        </a:rPr>
                        <a:t>Training In Batik Tie &amp; Dye And Soap Making</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10,000.00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10,000.00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To Achieve Full And Productive Employment And Decent Work For All</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543674">
                <a:tc>
                  <a:txBody>
                    <a:bodyPr/>
                    <a:lstStyle/>
                    <a:p>
                      <a:pPr algn="l" fontAlgn="b"/>
                      <a:r>
                        <a:rPr lang="en-US" sz="900" u="none" strike="noStrike" dirty="0">
                          <a:effectLst/>
                          <a:latin typeface="Tahoma" pitchFamily="34" charset="0"/>
                          <a:ea typeface="Tahoma" pitchFamily="34" charset="0"/>
                          <a:cs typeface="Tahoma" pitchFamily="34" charset="0"/>
                        </a:rPr>
                        <a:t>Support Formation Of Local Business Association - LBA'S</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2,000.00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latin typeface="Tahoma" pitchFamily="34" charset="0"/>
                          <a:ea typeface="Tahoma" pitchFamily="34" charset="0"/>
                          <a:cs typeface="Tahoma" pitchFamily="34" charset="0"/>
                        </a:rPr>
                        <a:t>2,000.00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To Achieve Full And Productive Employment And Decent Work For All</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r h="543674">
                <a:tc>
                  <a:txBody>
                    <a:bodyPr/>
                    <a:lstStyle/>
                    <a:p>
                      <a:pPr algn="l" fontAlgn="b"/>
                      <a:r>
                        <a:rPr lang="en-US" dirty="0"/>
                        <a:t>Completion Of 1 No. Dining Hall, </a:t>
                      </a:r>
                      <a:r>
                        <a:rPr lang="en-US" dirty="0" err="1"/>
                        <a:t>Jastech</a:t>
                      </a:r>
                      <a:endParaRPr lang="en-US" dirty="0"/>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dirty="0"/>
                        <a:t>30,000.00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                                 -  </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dirty="0"/>
                        <a:t>30,000.00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dirty="0"/>
                        <a:t>To Improve Access To Educational Infrastructure To Ensure Free, Equitable And Quality Education For All 2030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235193">
                <a:tc>
                  <a:txBody>
                    <a:bodyPr/>
                    <a:lstStyle/>
                    <a:p>
                      <a:pPr algn="l" fontAlgn="b"/>
                      <a:r>
                        <a:rPr lang="en-US" sz="900" u="none" strike="noStrike" dirty="0">
                          <a:effectLst/>
                          <a:latin typeface="Tahoma" pitchFamily="34" charset="0"/>
                          <a:ea typeface="Tahoma" pitchFamily="34" charset="0"/>
                          <a:cs typeface="Tahoma" pitchFamily="34" charset="0"/>
                        </a:rPr>
                        <a:t>Complete Cladding Of 2 No. 6-unit Classroom (</a:t>
                      </a:r>
                      <a:r>
                        <a:rPr lang="en-US" sz="900" u="none" strike="noStrike" dirty="0" err="1">
                          <a:effectLst/>
                          <a:latin typeface="Tahoma" pitchFamily="34" charset="0"/>
                          <a:ea typeface="Tahoma" pitchFamily="34" charset="0"/>
                          <a:cs typeface="Tahoma" pitchFamily="34" charset="0"/>
                        </a:rPr>
                        <a:t>Fiankoma</a:t>
                      </a:r>
                      <a:r>
                        <a:rPr lang="en-US" sz="900" u="none" strike="noStrike" dirty="0">
                          <a:effectLst/>
                          <a:latin typeface="Tahoma" pitchFamily="34" charset="0"/>
                          <a:ea typeface="Tahoma" pitchFamily="34" charset="0"/>
                          <a:cs typeface="Tahoma" pitchFamily="34" charset="0"/>
                        </a:rPr>
                        <a:t>, </a:t>
                      </a:r>
                      <a:r>
                        <a:rPr lang="en-US" sz="900" u="none" strike="noStrike" dirty="0" err="1">
                          <a:effectLst/>
                          <a:latin typeface="Tahoma" pitchFamily="34" charset="0"/>
                          <a:ea typeface="Tahoma" pitchFamily="34" charset="0"/>
                          <a:cs typeface="Tahoma" pitchFamily="34" charset="0"/>
                        </a:rPr>
                        <a:t>Hia</a:t>
                      </a:r>
                      <a:r>
                        <a:rPr lang="en-US" sz="900" u="none" strike="noStrike" dirty="0">
                          <a:effectLst/>
                          <a:latin typeface="Tahoma" pitchFamily="34" charset="0"/>
                          <a:ea typeface="Tahoma" pitchFamily="34" charset="0"/>
                          <a:cs typeface="Tahoma" pitchFamily="34" charset="0"/>
                        </a:rPr>
                        <a:t>)</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Tahoma" pitchFamily="34" charset="0"/>
                          <a:ea typeface="Tahoma" pitchFamily="34" charset="0"/>
                          <a:cs typeface="Tahoma" pitchFamily="34" charset="0"/>
                        </a:rPr>
                        <a:t>7,000.00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                                 -  </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Tahoma" pitchFamily="34" charset="0"/>
                          <a:ea typeface="Tahoma" pitchFamily="34" charset="0"/>
                          <a:cs typeface="Tahoma" pitchFamily="34" charset="0"/>
                        </a:rPr>
                        <a:t>7,000.00</a:t>
                      </a: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latin typeface="Tahoma" pitchFamily="34" charset="0"/>
                          <a:ea typeface="Tahoma" pitchFamily="34" charset="0"/>
                          <a:cs typeface="Tahoma" pitchFamily="34" charset="0"/>
                        </a:rPr>
                        <a:t>To Improve Access To Educational Infrastructure To Ensure Free, Equitable And Quality Education For All 2030</a:t>
                      </a:r>
                      <a:endParaRPr lang="en-US" sz="900" b="0" i="0" u="none" strike="noStrike" dirty="0">
                        <a:solidFill>
                          <a:srgbClr val="000000"/>
                        </a:solidFill>
                        <a:effectLst/>
                        <a:latin typeface="Tahoma" pitchFamily="34" charset="0"/>
                        <a:ea typeface="Tahoma" pitchFamily="34" charset="0"/>
                        <a:cs typeface="Tahoma" pitchFamily="34" charset="0"/>
                      </a:endParaRPr>
                    </a:p>
                  </a:txBody>
                  <a:tcPr marL="5823" marR="5823" marT="58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202949"/>
                  </a:ext>
                </a:extLst>
              </a:tr>
              <a:tr h="543674">
                <a:tc>
                  <a:txBody>
                    <a:bodyPr/>
                    <a:lstStyle/>
                    <a:p>
                      <a:pPr algn="l" fontAlgn="b"/>
                      <a:r>
                        <a:rPr lang="en-US" sz="1100" u="none" strike="noStrike" dirty="0">
                          <a:effectLst/>
                          <a:latin typeface="Tahoma" pitchFamily="34" charset="0"/>
                          <a:ea typeface="Tahoma" pitchFamily="34" charset="0"/>
                          <a:cs typeface="Tahoma" pitchFamily="34" charset="0"/>
                        </a:rPr>
                        <a:t>Monitoring And Evaluation Of Free Education </a:t>
                      </a:r>
                      <a:r>
                        <a:rPr lang="en-US" sz="1100" u="none" strike="noStrike" dirty="0" err="1">
                          <a:effectLst/>
                          <a:latin typeface="Tahoma" pitchFamily="34" charset="0"/>
                          <a:ea typeface="Tahoma" pitchFamily="34" charset="0"/>
                          <a:cs typeface="Tahoma" pitchFamily="34" charset="0"/>
                        </a:rPr>
                        <a:t>Programme</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7,088.78</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7,088.78</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Effectively Monitor The </a:t>
                      </a:r>
                      <a:r>
                        <a:rPr lang="en-US" sz="1100" u="none" strike="noStrike" dirty="0" err="1">
                          <a:effectLst/>
                          <a:latin typeface="Tahoma" pitchFamily="34" charset="0"/>
                          <a:ea typeface="Tahoma" pitchFamily="34" charset="0"/>
                          <a:cs typeface="Tahoma" pitchFamily="34" charset="0"/>
                        </a:rPr>
                        <a:t>Programme</a:t>
                      </a:r>
                      <a:r>
                        <a:rPr lang="en-US" sz="1100" u="none" strike="noStrike" dirty="0">
                          <a:effectLst/>
                          <a:latin typeface="Tahoma" pitchFamily="34" charset="0"/>
                          <a:ea typeface="Tahoma" pitchFamily="34" charset="0"/>
                          <a:cs typeface="Tahoma" pitchFamily="34" charset="0"/>
                        </a:rPr>
                        <a:t> To Ensure Free, Equitable And Quality Education For All 2030.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r h="543674">
                <a:tc>
                  <a:txBody>
                    <a:bodyPr/>
                    <a:lstStyle/>
                    <a:p>
                      <a:pPr algn="l" fontAlgn="b"/>
                      <a:r>
                        <a:rPr lang="en-US" sz="1100" u="none" strike="noStrike" dirty="0">
                          <a:effectLst/>
                          <a:latin typeface="Tahoma" pitchFamily="34" charset="0"/>
                          <a:ea typeface="Tahoma" pitchFamily="34" charset="0"/>
                          <a:cs typeface="Tahoma" pitchFamily="34" charset="0"/>
                        </a:rPr>
                        <a:t>Facilitate The Implementation Of One District one Factory</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10,000.00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Promote  Inclusive &amp; Sustainable Industrialization And Create Employment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106161"/>
                  </a:ext>
                </a:extLst>
              </a:tr>
              <a:tr h="543674">
                <a:tc>
                  <a:txBody>
                    <a:bodyPr/>
                    <a:lstStyle/>
                    <a:p>
                      <a:pPr algn="l" fontAlgn="b"/>
                      <a:r>
                        <a:rPr lang="en-US" sz="1100" u="none" strike="noStrike" dirty="0">
                          <a:effectLst/>
                          <a:latin typeface="Tahoma" pitchFamily="34" charset="0"/>
                          <a:ea typeface="Tahoma" pitchFamily="34" charset="0"/>
                          <a:cs typeface="Tahoma" pitchFamily="34" charset="0"/>
                        </a:rPr>
                        <a:t>Support Planting For Food And Jobs Activities</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20,000.00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itchFamily="34" charset="0"/>
                          <a:ea typeface="Tahoma" pitchFamily="34" charset="0"/>
                          <a:cs typeface="Tahoma" pitchFamily="34" charset="0"/>
                        </a:rPr>
                        <a:t>20,000.00</a:t>
                      </a:r>
                      <a:endParaRPr lang="en-US" sz="110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Production Efficiency And Yield 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728830"/>
                  </a:ext>
                </a:extLst>
              </a:tr>
              <a:tr h="409013">
                <a:tc>
                  <a:txBody>
                    <a:bodyPr/>
                    <a:lstStyle/>
                    <a:p>
                      <a:pPr algn="l" fontAlgn="b"/>
                      <a:r>
                        <a:rPr lang="en-US" sz="1050" u="none" strike="noStrike" dirty="0">
                          <a:effectLst/>
                          <a:latin typeface="Tahoma" pitchFamily="34" charset="0"/>
                          <a:ea typeface="Tahoma" pitchFamily="34" charset="0"/>
                          <a:cs typeface="Tahoma" pitchFamily="34" charset="0"/>
                        </a:rPr>
                        <a:t>Procure 1 No. Motor Bikes For Environmental Health Officers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5,000.00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5,000.00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Achieve Access To Adequate And Equitable Sanitation And Hygiene To Improve Environmental Health Within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527624"/>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378594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2856850519"/>
              </p:ext>
            </p:extLst>
          </p:nvPr>
        </p:nvGraphicFramePr>
        <p:xfrm>
          <a:off x="45155" y="631825"/>
          <a:ext cx="9053689" cy="6315452"/>
        </p:xfrm>
        <a:graphic>
          <a:graphicData uri="http://schemas.openxmlformats.org/drawingml/2006/table">
            <a:tbl>
              <a:tblPr>
                <a:tableStyleId>{5C22544A-7EE6-4342-B048-85BDC9FD1C3A}</a:tableStyleId>
              </a:tblPr>
              <a:tblGrid>
                <a:gridCol w="1998675">
                  <a:extLst>
                    <a:ext uri="{9D8B030D-6E8A-4147-A177-3AD203B41FA5}">
                      <a16:colId xmlns:a16="http://schemas.microsoft.com/office/drawing/2014/main" val="487097019"/>
                    </a:ext>
                  </a:extLst>
                </a:gridCol>
                <a:gridCol w="518747">
                  <a:extLst>
                    <a:ext uri="{9D8B030D-6E8A-4147-A177-3AD203B41FA5}">
                      <a16:colId xmlns:a16="http://schemas.microsoft.com/office/drawing/2014/main" val="2257796222"/>
                    </a:ext>
                  </a:extLst>
                </a:gridCol>
                <a:gridCol w="778934">
                  <a:extLst>
                    <a:ext uri="{9D8B030D-6E8A-4147-A177-3AD203B41FA5}">
                      <a16:colId xmlns:a16="http://schemas.microsoft.com/office/drawing/2014/main" val="965680847"/>
                    </a:ext>
                  </a:extLst>
                </a:gridCol>
                <a:gridCol w="790222">
                  <a:extLst>
                    <a:ext uri="{9D8B030D-6E8A-4147-A177-3AD203B41FA5}">
                      <a16:colId xmlns:a16="http://schemas.microsoft.com/office/drawing/2014/main" val="1944232173"/>
                    </a:ext>
                  </a:extLst>
                </a:gridCol>
                <a:gridCol w="790222">
                  <a:extLst>
                    <a:ext uri="{9D8B030D-6E8A-4147-A177-3AD203B41FA5}">
                      <a16:colId xmlns:a16="http://schemas.microsoft.com/office/drawing/2014/main" val="4148869140"/>
                    </a:ext>
                  </a:extLst>
                </a:gridCol>
                <a:gridCol w="801511">
                  <a:extLst>
                    <a:ext uri="{9D8B030D-6E8A-4147-A177-3AD203B41FA5}">
                      <a16:colId xmlns:a16="http://schemas.microsoft.com/office/drawing/2014/main" val="1147817838"/>
                    </a:ext>
                  </a:extLst>
                </a:gridCol>
                <a:gridCol w="1079917">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904106">
                <a:tc>
                  <a:txBody>
                    <a:bodyPr/>
                    <a:lstStyle/>
                    <a:p>
                      <a:pPr algn="l" fontAlgn="b"/>
                      <a:r>
                        <a:rPr lang="en-US" sz="1050" b="1" u="none" strike="noStrike" dirty="0">
                          <a:effectLst/>
                          <a:latin typeface="Tahoma" pitchFamily="34" charset="0"/>
                          <a:ea typeface="Tahoma" pitchFamily="34" charset="0"/>
                          <a:cs typeface="Tahoma" pitchFamily="34" charset="0"/>
                        </a:rPr>
                        <a:t>LIST ALL PR0JECTS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IGF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GOG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DACF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DDF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CIDA</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TOTAL BUDGET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452666">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Drilling and Mechanization of 1No. Borehole at </a:t>
                      </a:r>
                      <a:r>
                        <a:rPr lang="en-US" sz="1050" b="0" i="0" u="none" strike="noStrike" dirty="0" err="1">
                          <a:solidFill>
                            <a:srgbClr val="000000"/>
                          </a:solidFill>
                          <a:effectLst/>
                          <a:latin typeface="Tahoma" pitchFamily="34" charset="0"/>
                          <a:ea typeface="Tahoma" pitchFamily="34" charset="0"/>
                          <a:cs typeface="Tahoma" pitchFamily="34" charset="0"/>
                        </a:rPr>
                        <a:t>Nankawura</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44,691.70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44,691.70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050" u="none" strike="noStrike" dirty="0">
                          <a:effectLst/>
                          <a:latin typeface="Tahoma" pitchFamily="34" charset="0"/>
                          <a:ea typeface="Tahoma" pitchFamily="34" charset="0"/>
                          <a:cs typeface="Tahoma" pitchFamily="34" charset="0"/>
                        </a:rPr>
                        <a:t>To Provide Potable Water To Ensure Universal Access To Safe Drinking Water By 2030.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207218"/>
                  </a:ext>
                </a:extLst>
              </a:tr>
              <a:tr h="452666">
                <a:tc>
                  <a:txBody>
                    <a:bodyPr/>
                    <a:lstStyle/>
                    <a:p>
                      <a:pPr algn="l" fontAlgn="b"/>
                      <a:r>
                        <a:rPr lang="en-US" sz="1050" u="none" strike="noStrike" dirty="0">
                          <a:effectLst/>
                          <a:latin typeface="Tahoma" pitchFamily="34" charset="0"/>
                          <a:ea typeface="Tahoma" pitchFamily="34" charset="0"/>
                          <a:cs typeface="Tahoma" pitchFamily="34" charset="0"/>
                        </a:rPr>
                        <a:t>Support To Persons With Disability</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169,910.14</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169,910.14</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Ensure That PWDs Enjoy All The Benefits Of Ghanaian Citizenship</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942797"/>
                  </a:ext>
                </a:extLst>
              </a:tr>
              <a:tr h="724688">
                <a:tc>
                  <a:txBody>
                    <a:bodyPr/>
                    <a:lstStyle/>
                    <a:p>
                      <a:pPr algn="l" fontAlgn="b"/>
                      <a:r>
                        <a:rPr lang="en-US" sz="1050" u="none" strike="noStrike" dirty="0">
                          <a:effectLst/>
                          <a:latin typeface="Tahoma" pitchFamily="34" charset="0"/>
                          <a:ea typeface="Tahoma" pitchFamily="34" charset="0"/>
                          <a:cs typeface="Tahoma" pitchFamily="34" charset="0"/>
                        </a:rPr>
                        <a:t>Completion Of 1 No. 2-unit Nurses Quarters at </a:t>
                      </a:r>
                      <a:r>
                        <a:rPr lang="en-US" sz="1050" u="none" strike="noStrike" dirty="0" err="1">
                          <a:effectLst/>
                          <a:latin typeface="Tahoma" pitchFamily="34" charset="0"/>
                          <a:ea typeface="Tahoma" pitchFamily="34" charset="0"/>
                          <a:cs typeface="Tahoma" pitchFamily="34" charset="0"/>
                        </a:rPr>
                        <a:t>Oseikrom</a:t>
                      </a:r>
                      <a:r>
                        <a:rPr lang="en-US" sz="1050" u="none" strike="noStrike" dirty="0">
                          <a:effectLst/>
                          <a:latin typeface="Tahoma" pitchFamily="34" charset="0"/>
                          <a:ea typeface="Tahoma" pitchFamily="34" charset="0"/>
                          <a:cs typeface="Tahoma" pitchFamily="34" charset="0"/>
                        </a:rPr>
                        <a:t> (Retention)</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15,039.00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u="none" strike="noStrike" dirty="0">
                          <a:effectLst/>
                          <a:latin typeface="Tahoma" pitchFamily="34" charset="0"/>
                          <a:ea typeface="Tahoma" pitchFamily="34" charset="0"/>
                          <a:cs typeface="Tahoma" pitchFamily="34" charset="0"/>
                        </a:rPr>
                        <a:t>15,039.00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on Hospital Infrastructure And Accommodation To Achieve Universal Health Coverage And Access To Quality Health Care Service.</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6909179"/>
                  </a:ext>
                </a:extLst>
              </a:tr>
              <a:tr h="758863">
                <a:tc>
                  <a:txBody>
                    <a:bodyPr/>
                    <a:lstStyle/>
                    <a:p>
                      <a:pPr algn="l" fontAlgn="b"/>
                      <a:r>
                        <a:rPr lang="en-US" sz="1100" b="0" i="0" u="none" strike="noStrike" dirty="0">
                          <a:solidFill>
                            <a:srgbClr val="000000"/>
                          </a:solidFill>
                          <a:effectLst/>
                          <a:latin typeface="Tahoma" pitchFamily="34" charset="0"/>
                          <a:ea typeface="Tahoma" pitchFamily="34" charset="0"/>
                          <a:cs typeface="Tahoma" pitchFamily="34" charset="0"/>
                        </a:rPr>
                        <a:t>Construction of Lorry Park at </a:t>
                      </a:r>
                      <a:r>
                        <a:rPr lang="en-US" sz="1100" b="0" i="0" u="none" strike="noStrike" dirty="0" err="1">
                          <a:solidFill>
                            <a:srgbClr val="000000"/>
                          </a:solidFill>
                          <a:effectLst/>
                          <a:latin typeface="Tahoma" pitchFamily="34" charset="0"/>
                          <a:ea typeface="Tahoma" pitchFamily="34" charset="0"/>
                          <a:cs typeface="Tahoma" pitchFamily="34" charset="0"/>
                        </a:rPr>
                        <a:t>Afoako</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550,000.00</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                                 -  </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Tahoma" pitchFamily="34" charset="0"/>
                          <a:ea typeface="Tahoma" pitchFamily="34" charset="0"/>
                          <a:cs typeface="Tahoma" pitchFamily="34" charset="0"/>
                        </a:rPr>
                        <a:t>550,000.00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itchFamily="34" charset="0"/>
                          <a:ea typeface="Tahoma" pitchFamily="34" charset="0"/>
                          <a:cs typeface="Tahoma" pitchFamily="34" charset="0"/>
                        </a:rPr>
                        <a:t>To Improve Efficiency &amp; Effectiveness Of Road Transportation Infrastructure Service In The District</a:t>
                      </a:r>
                      <a:endParaRPr lang="en-US" sz="110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370152"/>
                  </a:ext>
                </a:extLst>
              </a:tr>
              <a:tr h="724688">
                <a:tc>
                  <a:txBody>
                    <a:bodyPr/>
                    <a:lstStyle/>
                    <a:p>
                      <a:pPr algn="l" fontAlgn="b"/>
                      <a:r>
                        <a:rPr lang="en-US" sz="1050" u="none" strike="noStrike" dirty="0">
                          <a:effectLst/>
                          <a:latin typeface="Tahoma" pitchFamily="34" charset="0"/>
                          <a:ea typeface="Tahoma" pitchFamily="34" charset="0"/>
                          <a:cs typeface="Tahoma" pitchFamily="34" charset="0"/>
                        </a:rPr>
                        <a:t>Construction  1 No. 3-unit Classroom Block at </a:t>
                      </a:r>
                      <a:r>
                        <a:rPr lang="en-US" sz="1050" u="none" strike="noStrike" dirty="0" err="1">
                          <a:effectLst/>
                          <a:latin typeface="Tahoma" pitchFamily="34" charset="0"/>
                          <a:ea typeface="Tahoma" pitchFamily="34" charset="0"/>
                          <a:cs typeface="Tahoma" pitchFamily="34" charset="0"/>
                        </a:rPr>
                        <a:t>Abraso</a:t>
                      </a:r>
                      <a:r>
                        <a:rPr lang="en-US" sz="1050" u="none" strike="noStrike" dirty="0">
                          <a:effectLst/>
                          <a:latin typeface="Tahoma" pitchFamily="34" charset="0"/>
                          <a:ea typeface="Tahoma" pitchFamily="34" charset="0"/>
                          <a:cs typeface="Tahoma" pitchFamily="34" charset="0"/>
                        </a:rPr>
                        <a:t> (Retention)</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19,349.98</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19,349.98</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on Access To Educational Infrastructure To Ensure Free, Equitable And Quality Education For All 2030.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545271">
                <a:tc>
                  <a:txBody>
                    <a:bodyPr/>
                    <a:lstStyle/>
                    <a:p>
                      <a:pPr algn="l" fontAlgn="b"/>
                      <a:r>
                        <a:rPr lang="en-US" sz="1050" u="none" strike="noStrike" dirty="0">
                          <a:effectLst/>
                          <a:latin typeface="Tahoma" pitchFamily="34" charset="0"/>
                          <a:ea typeface="Tahoma" pitchFamily="34" charset="0"/>
                          <a:cs typeface="Tahoma" pitchFamily="34" charset="0"/>
                        </a:rPr>
                        <a:t>Furnishing Of CHPS Compound (Mile 18)</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u="none" strike="noStrike" dirty="0">
                          <a:effectLst/>
                          <a:latin typeface="Tahoma" pitchFamily="34" charset="0"/>
                          <a:ea typeface="Tahoma" pitchFamily="34" charset="0"/>
                          <a:cs typeface="Tahoma" pitchFamily="34" charset="0"/>
                        </a:rPr>
                        <a:t>35,000.00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u="none" strike="noStrike" dirty="0">
                          <a:effectLst/>
                          <a:latin typeface="Tahoma" pitchFamily="34" charset="0"/>
                          <a:ea typeface="Tahoma" pitchFamily="34" charset="0"/>
                          <a:cs typeface="Tahoma" pitchFamily="34" charset="0"/>
                        </a:rPr>
                        <a:t>35,000.00</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Achieve District wide Health Coverage And Access To Quality Essential Health-care Services.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841546"/>
                  </a:ext>
                </a:extLst>
              </a:tr>
              <a:tr h="541496">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Construction of Court Complex at </a:t>
                      </a:r>
                      <a:r>
                        <a:rPr lang="en-US" sz="1050" b="0" i="0" u="none" strike="noStrike" dirty="0" err="1">
                          <a:solidFill>
                            <a:srgbClr val="000000"/>
                          </a:solidFill>
                          <a:effectLst/>
                          <a:latin typeface="Tahoma" pitchFamily="34" charset="0"/>
                          <a:ea typeface="Tahoma" pitchFamily="34" charset="0"/>
                          <a:cs typeface="Tahoma" pitchFamily="34" charset="0"/>
                        </a:rPr>
                        <a:t>Jacobu</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542,000.00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542,000.00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 To ensure justice for the citizenry</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554421"/>
                  </a:ext>
                </a:extLst>
              </a:tr>
              <a:tr h="724688">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Mechanization of 7No. Boreholes </a:t>
                      </a:r>
                      <a:r>
                        <a:rPr lang="en-US" sz="1050" b="0" i="0" u="none" strike="noStrike">
                          <a:solidFill>
                            <a:srgbClr val="000000"/>
                          </a:solidFill>
                          <a:effectLst/>
                          <a:latin typeface="Tahoma" pitchFamily="34" charset="0"/>
                          <a:ea typeface="Tahoma" pitchFamily="34" charset="0"/>
                          <a:cs typeface="Tahoma" pitchFamily="34" charset="0"/>
                        </a:rPr>
                        <a:t>in</a:t>
                      </a:r>
                      <a:r>
                        <a:rPr lang="en-US" sz="1050" b="0" i="0" u="none" strike="noStrike" baseline="0">
                          <a:solidFill>
                            <a:srgbClr val="000000"/>
                          </a:solidFill>
                          <a:effectLst/>
                          <a:latin typeface="Tahoma" pitchFamily="34" charset="0"/>
                          <a:ea typeface="Tahoma" pitchFamily="34" charset="0"/>
                          <a:cs typeface="Tahoma" pitchFamily="34" charset="0"/>
                        </a:rPr>
                        <a:t>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264,000.00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264,000.00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050" u="none" strike="noStrike" dirty="0">
                          <a:effectLst/>
                          <a:latin typeface="Tahoma" pitchFamily="34" charset="0"/>
                          <a:ea typeface="Tahoma" pitchFamily="34" charset="0"/>
                          <a:cs typeface="Tahoma" pitchFamily="34" charset="0"/>
                        </a:rPr>
                        <a:t>To Provide Potable Water To Ensure Universal Access To Safe Drinking Water By 2030.</a:t>
                      </a:r>
                      <a:endParaRPr lang="en-US" sz="1050" b="0" i="0" u="none" strike="noStrike" dirty="0">
                        <a:solidFill>
                          <a:srgbClr val="000000"/>
                        </a:solidFill>
                        <a:effectLst/>
                        <a:latin typeface="Tahoma" pitchFamily="34" charset="0"/>
                        <a:ea typeface="Tahoma" pitchFamily="34" charset="0"/>
                        <a:cs typeface="Tahoma" pitchFamily="34" charset="0"/>
                      </a:endParaRPr>
                    </a:p>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451534"/>
                  </a:ext>
                </a:extLst>
              </a:tr>
              <a:tr h="452666">
                <a:tc>
                  <a:txBody>
                    <a:bodyPr/>
                    <a:lstStyle/>
                    <a:p>
                      <a:pPr algn="l" fontAlgn="b"/>
                      <a:r>
                        <a:rPr lang="en-US" sz="1050" u="none" strike="noStrike" dirty="0" err="1">
                          <a:effectLst/>
                          <a:latin typeface="Tahoma" pitchFamily="34" charset="0"/>
                          <a:ea typeface="Tahoma" pitchFamily="34" charset="0"/>
                          <a:cs typeface="Tahoma" pitchFamily="34" charset="0"/>
                        </a:rPr>
                        <a:t>Agric</a:t>
                      </a:r>
                      <a:r>
                        <a:rPr lang="en-US" sz="1050" u="none" strike="noStrike" dirty="0">
                          <a:effectLst/>
                          <a:latin typeface="Tahoma" pitchFamily="34" charset="0"/>
                          <a:ea typeface="Tahoma" pitchFamily="34" charset="0"/>
                          <a:cs typeface="Tahoma" pitchFamily="34" charset="0"/>
                        </a:rPr>
                        <a:t> </a:t>
                      </a:r>
                      <a:r>
                        <a:rPr lang="en-US" sz="1050" b="1" u="none" strike="noStrike" dirty="0">
                          <a:effectLst/>
                          <a:latin typeface="Tahoma" pitchFamily="34" charset="0"/>
                          <a:ea typeface="Tahoma" pitchFamily="34" charset="0"/>
                          <a:cs typeface="Tahoma" pitchFamily="34" charset="0"/>
                        </a:rPr>
                        <a:t>CIDA</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250,000.00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Production Efficiency And Yield 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981465"/>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2992307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9D8647-27C5-4092-8A8C-62259FD53DF3}"/>
              </a:ext>
            </a:extLst>
          </p:cNvPr>
          <p:cNvGraphicFramePr>
            <a:graphicFrameLocks noGrp="1"/>
          </p:cNvGraphicFramePr>
          <p:nvPr>
            <p:extLst>
              <p:ext uri="{D42A27DB-BD31-4B8C-83A1-F6EECF244321}">
                <p14:modId xmlns:p14="http://schemas.microsoft.com/office/powerpoint/2010/main" val="2950606920"/>
              </p:ext>
            </p:extLst>
          </p:nvPr>
        </p:nvGraphicFramePr>
        <p:xfrm>
          <a:off x="95954" y="791409"/>
          <a:ext cx="8952091" cy="5128125"/>
        </p:xfrm>
        <a:graphic>
          <a:graphicData uri="http://schemas.openxmlformats.org/drawingml/2006/table">
            <a:tbl>
              <a:tblPr>
                <a:tableStyleId>{5C22544A-7EE6-4342-B048-85BDC9FD1C3A}</a:tableStyleId>
              </a:tblPr>
              <a:tblGrid>
                <a:gridCol w="1821336">
                  <a:extLst>
                    <a:ext uri="{9D8B030D-6E8A-4147-A177-3AD203B41FA5}">
                      <a16:colId xmlns:a16="http://schemas.microsoft.com/office/drawing/2014/main" val="487097019"/>
                    </a:ext>
                  </a:extLst>
                </a:gridCol>
                <a:gridCol w="825910">
                  <a:extLst>
                    <a:ext uri="{9D8B030D-6E8A-4147-A177-3AD203B41FA5}">
                      <a16:colId xmlns:a16="http://schemas.microsoft.com/office/drawing/2014/main" val="2257796222"/>
                    </a:ext>
                  </a:extLst>
                </a:gridCol>
                <a:gridCol w="707923">
                  <a:extLst>
                    <a:ext uri="{9D8B030D-6E8A-4147-A177-3AD203B41FA5}">
                      <a16:colId xmlns:a16="http://schemas.microsoft.com/office/drawing/2014/main" val="965680847"/>
                    </a:ext>
                  </a:extLst>
                </a:gridCol>
                <a:gridCol w="811161">
                  <a:extLst>
                    <a:ext uri="{9D8B030D-6E8A-4147-A177-3AD203B41FA5}">
                      <a16:colId xmlns:a16="http://schemas.microsoft.com/office/drawing/2014/main" val="1944232173"/>
                    </a:ext>
                  </a:extLst>
                </a:gridCol>
                <a:gridCol w="752168">
                  <a:extLst>
                    <a:ext uri="{9D8B030D-6E8A-4147-A177-3AD203B41FA5}">
                      <a16:colId xmlns:a16="http://schemas.microsoft.com/office/drawing/2014/main" val="4148869140"/>
                    </a:ext>
                  </a:extLst>
                </a:gridCol>
                <a:gridCol w="658215">
                  <a:extLst>
                    <a:ext uri="{9D8B030D-6E8A-4147-A177-3AD203B41FA5}">
                      <a16:colId xmlns:a16="http://schemas.microsoft.com/office/drawing/2014/main" val="1147817838"/>
                    </a:ext>
                  </a:extLst>
                </a:gridCol>
                <a:gridCol w="1079917">
                  <a:extLst>
                    <a:ext uri="{9D8B030D-6E8A-4147-A177-3AD203B41FA5}">
                      <a16:colId xmlns:a16="http://schemas.microsoft.com/office/drawing/2014/main" val="1592720054"/>
                    </a:ext>
                  </a:extLst>
                </a:gridCol>
                <a:gridCol w="2295461">
                  <a:extLst>
                    <a:ext uri="{9D8B030D-6E8A-4147-A177-3AD203B41FA5}">
                      <a16:colId xmlns:a16="http://schemas.microsoft.com/office/drawing/2014/main" val="1253575728"/>
                    </a:ext>
                  </a:extLst>
                </a:gridCol>
              </a:tblGrid>
              <a:tr h="926019">
                <a:tc>
                  <a:txBody>
                    <a:bodyPr/>
                    <a:lstStyle/>
                    <a:p>
                      <a:pPr algn="l" fontAlgn="b"/>
                      <a:r>
                        <a:rPr lang="en-US" sz="1050" b="1" u="none" strike="noStrike" dirty="0">
                          <a:effectLst/>
                          <a:latin typeface="Tahoma" pitchFamily="34" charset="0"/>
                          <a:ea typeface="Tahoma" pitchFamily="34" charset="0"/>
                          <a:cs typeface="Tahoma" pitchFamily="34" charset="0"/>
                        </a:rPr>
                        <a:t>LIST ALL PR0JECTS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IGF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GOG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DACF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DDF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CIDA</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TOTAL BUDGET (GH₵)</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1" u="none" strike="noStrike" dirty="0">
                          <a:effectLst/>
                          <a:latin typeface="Tahoma" pitchFamily="34" charset="0"/>
                          <a:ea typeface="Tahoma" pitchFamily="34" charset="0"/>
                          <a:cs typeface="Tahoma" pitchFamily="34" charset="0"/>
                        </a:rPr>
                        <a:t>JUSTIFICATION- WHAT DO YOU INTEND TO ACHIEVE WITH THE PROGRAMMES/PROJECTS AND HOW DOES THIS LINK TO YOUR OBJECTIVES?</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31179"/>
                  </a:ext>
                </a:extLst>
              </a:tr>
              <a:tr h="490841">
                <a:tc>
                  <a:txBody>
                    <a:bodyPr/>
                    <a:lstStyle/>
                    <a:p>
                      <a:pPr algn="l" fontAlgn="b"/>
                      <a:r>
                        <a:rPr lang="en-US" sz="1050" u="none" strike="noStrike" dirty="0">
                          <a:effectLst/>
                          <a:latin typeface="Tahoma" pitchFamily="34" charset="0"/>
                          <a:ea typeface="Tahoma" pitchFamily="34" charset="0"/>
                          <a:cs typeface="Tahoma" pitchFamily="34" charset="0"/>
                        </a:rPr>
                        <a:t>Support Physical Planning Department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2,000.00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13,282.00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15,282.00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Enhance Inclusive Urbanization &amp; Capacity For Settlement Planning</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942797"/>
                  </a:ext>
                </a:extLst>
              </a:tr>
              <a:tr h="742253">
                <a:tc>
                  <a:txBody>
                    <a:bodyPr/>
                    <a:lstStyle/>
                    <a:p>
                      <a:pPr algn="l" fontAlgn="b"/>
                      <a:r>
                        <a:rPr lang="en-US" sz="1050" u="none" strike="noStrike" dirty="0">
                          <a:effectLst/>
                          <a:latin typeface="Tahoma" pitchFamily="34" charset="0"/>
                          <a:ea typeface="Tahoma" pitchFamily="34" charset="0"/>
                          <a:cs typeface="Tahoma" pitchFamily="34" charset="0"/>
                        </a:rPr>
                        <a:t>Support  Agriculture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25,465.00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Production Efficiency And Yield In The District</a:t>
                      </a:r>
                      <a:endParaRPr lang="en-US" sz="1050" b="1"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6909179"/>
                  </a:ext>
                </a:extLst>
              </a:tr>
              <a:tr h="742253">
                <a:tc>
                  <a:txBody>
                    <a:bodyPr/>
                    <a:lstStyle/>
                    <a:p>
                      <a:pPr algn="l" fontAlgn="b"/>
                      <a:r>
                        <a:rPr lang="en-US" sz="1050" u="none" strike="noStrike" dirty="0">
                          <a:effectLst/>
                          <a:latin typeface="Tahoma" pitchFamily="34" charset="0"/>
                          <a:ea typeface="Tahoma" pitchFamily="34" charset="0"/>
                          <a:cs typeface="Tahoma" pitchFamily="34" charset="0"/>
                        </a:rPr>
                        <a:t>Support Social Welfare And Community Development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2,000.00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17,392.00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19,392.00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Ensure An End To All Forms Of Abuse, Exploitation And Violence 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370152"/>
                  </a:ext>
                </a:extLst>
              </a:tr>
              <a:tr h="742253">
                <a:tc>
                  <a:txBody>
                    <a:bodyPr/>
                    <a:lstStyle/>
                    <a:p>
                      <a:pPr algn="l" fontAlgn="b"/>
                      <a:r>
                        <a:rPr lang="en-US" sz="1050" u="none" strike="noStrike" dirty="0">
                          <a:effectLst/>
                          <a:latin typeface="Tahoma" pitchFamily="34" charset="0"/>
                          <a:ea typeface="Tahoma" pitchFamily="34" charset="0"/>
                          <a:cs typeface="Tahoma" pitchFamily="34" charset="0"/>
                        </a:rPr>
                        <a:t>Support  Feeder Roads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2,000.00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23,627.00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25,627.00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To Improve Efficiency &amp; Effectiveness Of Road </a:t>
                      </a:r>
                      <a:r>
                        <a:rPr lang="en-US" sz="1050" u="none" strike="noStrike">
                          <a:effectLst/>
                          <a:latin typeface="Tahoma" pitchFamily="34" charset="0"/>
                          <a:ea typeface="Tahoma" pitchFamily="34" charset="0"/>
                          <a:cs typeface="Tahoma" pitchFamily="34" charset="0"/>
                        </a:rPr>
                        <a:t>Transportation Infrastructure </a:t>
                      </a:r>
                      <a:r>
                        <a:rPr lang="en-US" sz="1050" u="none" strike="noStrike" dirty="0">
                          <a:effectLst/>
                          <a:latin typeface="Tahoma" pitchFamily="34" charset="0"/>
                          <a:ea typeface="Tahoma" pitchFamily="34" charset="0"/>
                          <a:cs typeface="Tahoma" pitchFamily="34" charset="0"/>
                        </a:rPr>
                        <a:t>&amp; Service In The District</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341260"/>
                  </a:ext>
                </a:extLst>
              </a:tr>
              <a:tr h="742253">
                <a:tc>
                  <a:txBody>
                    <a:bodyPr/>
                    <a:lstStyle/>
                    <a:p>
                      <a:pPr algn="l" fontAlgn="b"/>
                      <a:r>
                        <a:rPr lang="en-US" sz="1050" u="none" strike="noStrike" dirty="0">
                          <a:effectLst/>
                          <a:latin typeface="Tahoma" pitchFamily="34" charset="0"/>
                          <a:ea typeface="Tahoma" pitchFamily="34" charset="0"/>
                          <a:cs typeface="Tahoma" pitchFamily="34" charset="0"/>
                        </a:rPr>
                        <a:t>Support Human Resource Department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1,000.00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13,500.00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14,500.00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 To be well equipped with computer    knowledge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361064"/>
                  </a:ext>
                </a:extLst>
              </a:tr>
              <a:tr h="742253">
                <a:tc>
                  <a:txBody>
                    <a:bodyPr/>
                    <a:lstStyle/>
                    <a:p>
                      <a:pPr algn="l" fontAlgn="b"/>
                      <a:r>
                        <a:rPr lang="en-US" sz="1050" u="none" strike="noStrike" dirty="0">
                          <a:effectLst/>
                          <a:latin typeface="Tahoma" pitchFamily="34" charset="0"/>
                          <a:ea typeface="Tahoma" pitchFamily="34" charset="0"/>
                          <a:cs typeface="Tahoma" pitchFamily="34" charset="0"/>
                        </a:rPr>
                        <a:t>Support Statistics Department Activities</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1,000.00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13,500.00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dirty="0">
                          <a:effectLst/>
                          <a:latin typeface="Tahoma" pitchFamily="34" charset="0"/>
                          <a:ea typeface="Tahoma" pitchFamily="34" charset="0"/>
                          <a:cs typeface="Tahoma" pitchFamily="34" charset="0"/>
                        </a:rPr>
                        <a:t>                                         -   </a:t>
                      </a:r>
                      <a:endParaRPr lang="en-US" sz="1050" b="0" i="0" u="none" strike="noStrike" dirty="0">
                        <a:solidFill>
                          <a:srgbClr val="000000"/>
                        </a:solidFill>
                        <a:effectLst/>
                        <a:latin typeface="Tahoma" pitchFamily="34" charset="0"/>
                        <a:ea typeface="Tahoma" pitchFamily="34" charset="0"/>
                        <a:cs typeface="Tahoma" pitchFamily="34" charset="0"/>
                      </a:endParaRP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50" b="0" i="0" u="none" strike="noStrike" dirty="0">
                          <a:solidFill>
                            <a:srgbClr val="000000"/>
                          </a:solidFill>
                          <a:effectLst/>
                          <a:latin typeface="Tahoma" pitchFamily="34" charset="0"/>
                          <a:ea typeface="Tahoma" pitchFamily="34" charset="0"/>
                          <a:cs typeface="Tahoma" pitchFamily="34" charset="0"/>
                        </a:rPr>
                        <a:t>14,500.00</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a:solidFill>
                            <a:srgbClr val="000000"/>
                          </a:solidFill>
                          <a:effectLst/>
                          <a:latin typeface="Tahoma" pitchFamily="34" charset="0"/>
                          <a:ea typeface="Tahoma" pitchFamily="34" charset="0"/>
                          <a:cs typeface="Tahoma" pitchFamily="34" charset="0"/>
                        </a:rPr>
                        <a:t>To ensure the effective utilization of statistical tools in analyzing statistical data. </a:t>
                      </a:r>
                    </a:p>
                  </a:txBody>
                  <a:tcPr marL="6260" marR="6260" marT="6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31678"/>
                  </a:ext>
                </a:extLst>
              </a:tr>
            </a:tbl>
          </a:graphicData>
        </a:graphic>
      </p:graphicFrame>
      <p:sp>
        <p:nvSpPr>
          <p:cNvPr id="8" name="Title 1">
            <a:extLst>
              <a:ext uri="{FF2B5EF4-FFF2-40B4-BE49-F238E27FC236}">
                <a16:creationId xmlns:a16="http://schemas.microsoft.com/office/drawing/2014/main" id="{550CCC00-B5E0-4450-B37F-07CDAFC33E62}"/>
              </a:ext>
            </a:extLst>
          </p:cNvPr>
          <p:cNvSpPr>
            <a:spLocks noGrp="1"/>
          </p:cNvSpPr>
          <p:nvPr>
            <p:ph type="title"/>
          </p:nvPr>
        </p:nvSpPr>
        <p:spPr>
          <a:xfrm>
            <a:off x="237068" y="180975"/>
            <a:ext cx="8365596" cy="450850"/>
          </a:xfrm>
        </p:spPr>
        <p:txBody>
          <a:bodyPr>
            <a:noAutofit/>
          </a:bodyPr>
          <a:lstStyle/>
          <a:p>
            <a:r>
              <a:rPr lang="en-US" sz="1800" b="1" dirty="0">
                <a:latin typeface="Tahoma" pitchFamily="34" charset="0"/>
                <a:ea typeface="Tahoma" pitchFamily="34" charset="0"/>
                <a:cs typeface="Tahoma" pitchFamily="34" charset="0"/>
              </a:rPr>
              <a:t>PROJECTS AND PROGRAMS FOR 2022 AND CORRESPONDING COST AND JUSTIFICATION</a:t>
            </a:r>
            <a:endParaRPr lang="en-US" sz="1800" dirty="0"/>
          </a:p>
        </p:txBody>
      </p:sp>
    </p:spTree>
    <p:extLst>
      <p:ext uri="{BB962C8B-B14F-4D97-AF65-F5344CB8AC3E}">
        <p14:creationId xmlns:p14="http://schemas.microsoft.com/office/powerpoint/2010/main" val="77476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CF9A2A-CEBB-45EA-A6EB-0D2F86F451AC}"/>
              </a:ext>
            </a:extLst>
          </p:cNvPr>
          <p:cNvSpPr txBox="1">
            <a:spLocks/>
          </p:cNvSpPr>
          <p:nvPr/>
        </p:nvSpPr>
        <p:spPr>
          <a:xfrm>
            <a:off x="76200" y="609600"/>
            <a:ext cx="8991600" cy="6172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 algn="just"/>
            <a:endParaRPr lang="en-US" sz="1600" dirty="0">
              <a:latin typeface="Tahoma" pitchFamily="34" charset="0"/>
              <a:ea typeface="Tahoma" pitchFamily="34" charset="0"/>
              <a:cs typeface="Tahoma" pitchFamily="34" charset="0"/>
            </a:endParaRPr>
          </a:p>
        </p:txBody>
      </p:sp>
      <p:sp>
        <p:nvSpPr>
          <p:cNvPr id="6" name="Title 1">
            <a:extLst>
              <a:ext uri="{FF2B5EF4-FFF2-40B4-BE49-F238E27FC236}">
                <a16:creationId xmlns:a16="http://schemas.microsoft.com/office/drawing/2014/main" id="{76D26A99-EE47-42C7-9FE2-D11DEACC4B26}"/>
              </a:ext>
            </a:extLst>
          </p:cNvPr>
          <p:cNvSpPr txBox="1">
            <a:spLocks/>
          </p:cNvSpPr>
          <p:nvPr/>
        </p:nvSpPr>
        <p:spPr>
          <a:xfrm>
            <a:off x="1447800" y="0"/>
            <a:ext cx="6629400" cy="57253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4" name="Content Placeholder 3">
            <a:extLst>
              <a:ext uri="{FF2B5EF4-FFF2-40B4-BE49-F238E27FC236}">
                <a16:creationId xmlns:a16="http://schemas.microsoft.com/office/drawing/2014/main" id="{0D93A497-D44E-48B6-8050-B9B07DA6D503}"/>
              </a:ext>
            </a:extLst>
          </p:cNvPr>
          <p:cNvSpPr txBox="1">
            <a:spLocks/>
          </p:cNvSpPr>
          <p:nvPr/>
        </p:nvSpPr>
        <p:spPr>
          <a:xfrm>
            <a:off x="281354" y="731520"/>
            <a:ext cx="8786446" cy="5821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Tx/>
              <a:buFont typeface="Wingdings" pitchFamily="2" charset="2"/>
              <a:buChar char="q"/>
            </a:pPr>
            <a:r>
              <a:rPr lang="en-GB" sz="1800" b="1">
                <a:latin typeface="+mj-lt"/>
                <a:ea typeface="Tahoma" pitchFamily="34" charset="0"/>
                <a:cs typeface="Tahoma" pitchFamily="34" charset="0"/>
              </a:rPr>
              <a:t>WATER AND SANITATION </a:t>
            </a:r>
            <a:endParaRPr lang="en-US" sz="1800">
              <a:latin typeface="+mj-lt"/>
              <a:ea typeface="Tahoma" pitchFamily="34" charset="0"/>
              <a:cs typeface="Tahoma" pitchFamily="34" charset="0"/>
            </a:endParaRPr>
          </a:p>
          <a:p>
            <a:pPr>
              <a:lnSpc>
                <a:spcPct val="150000"/>
              </a:lnSpc>
              <a:buClrTx/>
            </a:pPr>
            <a:endParaRPr lang="en-GB" sz="100">
              <a:latin typeface="Tahoma" pitchFamily="34" charset="0"/>
              <a:ea typeface="Tahoma" pitchFamily="34" charset="0"/>
              <a:cs typeface="Tahoma" pitchFamily="34" charset="0"/>
            </a:endParaRPr>
          </a:p>
          <a:p>
            <a:pPr algn="just">
              <a:lnSpc>
                <a:spcPct val="150000"/>
              </a:lnSpc>
              <a:buClrTx/>
            </a:pPr>
            <a:r>
              <a:rPr lang="en-GB" sz="1600">
                <a:latin typeface="Tahoma" pitchFamily="34" charset="0"/>
                <a:ea typeface="Tahoma" pitchFamily="34" charset="0"/>
                <a:cs typeface="Tahoma" pitchFamily="34" charset="0"/>
              </a:rPr>
              <a:t>The District has a total number of 42 toilet facilities comprising: </a:t>
            </a:r>
            <a:endParaRPr lang="en-US" sz="1600">
              <a:latin typeface="Tahoma" pitchFamily="34" charset="0"/>
              <a:ea typeface="Tahoma" pitchFamily="34" charset="0"/>
              <a:cs typeface="Tahoma" pitchFamily="34" charset="0"/>
            </a:endParaRPr>
          </a:p>
          <a:p>
            <a:pPr algn="just">
              <a:buClrTx/>
              <a:buFont typeface="Wingdings" pitchFamily="2" charset="2"/>
              <a:buChar char="Ø"/>
            </a:pPr>
            <a:r>
              <a:rPr lang="en-GB" sz="1600">
                <a:latin typeface="Tahoma" pitchFamily="34" charset="0"/>
                <a:ea typeface="Tahoma" pitchFamily="34" charset="0"/>
                <a:cs typeface="Tahoma" pitchFamily="34" charset="0"/>
              </a:rPr>
              <a:t>37 Aqua Privy toilets</a:t>
            </a:r>
            <a:endParaRPr lang="en-US" sz="1600">
              <a:latin typeface="Tahoma" pitchFamily="34" charset="0"/>
              <a:ea typeface="Tahoma" pitchFamily="34" charset="0"/>
              <a:cs typeface="Tahoma" pitchFamily="34" charset="0"/>
            </a:endParaRPr>
          </a:p>
          <a:p>
            <a:pPr algn="just">
              <a:buClrTx/>
              <a:buFont typeface="Wingdings" pitchFamily="2" charset="2"/>
              <a:buChar char="Ø"/>
            </a:pPr>
            <a:r>
              <a:rPr lang="en-GB" sz="1600">
                <a:latin typeface="Tahoma" pitchFamily="34" charset="0"/>
                <a:ea typeface="Tahoma" pitchFamily="34" charset="0"/>
                <a:cs typeface="Tahoma" pitchFamily="34" charset="0"/>
              </a:rPr>
              <a:t>4 Water Closets (WCs) </a:t>
            </a:r>
            <a:endParaRPr lang="en-US" sz="1600">
              <a:latin typeface="Tahoma" pitchFamily="34" charset="0"/>
              <a:ea typeface="Tahoma" pitchFamily="34" charset="0"/>
              <a:cs typeface="Tahoma" pitchFamily="34" charset="0"/>
            </a:endParaRPr>
          </a:p>
          <a:p>
            <a:pPr algn="just">
              <a:spcAft>
                <a:spcPts val="1200"/>
              </a:spcAft>
              <a:buClrTx/>
              <a:buFont typeface="Wingdings" pitchFamily="2" charset="2"/>
              <a:buChar char="Ø"/>
            </a:pPr>
            <a:r>
              <a:rPr lang="en-GB" sz="1600">
                <a:latin typeface="Tahoma" pitchFamily="34" charset="0"/>
                <a:ea typeface="Tahoma" pitchFamily="34" charset="0"/>
                <a:cs typeface="Tahoma" pitchFamily="34" charset="0"/>
              </a:rPr>
              <a:t>1 Vault Chamber </a:t>
            </a:r>
            <a:endParaRPr lang="en-US" sz="1600">
              <a:latin typeface="Tahoma" pitchFamily="34" charset="0"/>
              <a:ea typeface="Tahoma" pitchFamily="34" charset="0"/>
              <a:cs typeface="Tahoma" pitchFamily="34" charset="0"/>
            </a:endParaRPr>
          </a:p>
          <a:p>
            <a:pPr algn="just">
              <a:buClrTx/>
            </a:pPr>
            <a:r>
              <a:rPr lang="en-GB" sz="1600">
                <a:latin typeface="Tahoma" pitchFamily="34" charset="0"/>
                <a:ea typeface="Tahoma" pitchFamily="34" charset="0"/>
                <a:cs typeface="Tahoma" pitchFamily="34" charset="0"/>
              </a:rPr>
              <a:t>There are 257 Boreholes, 56 Hand Dug Wells  and  1 Small Town Water system in the District. This puts the District portable water coverage at 80%. </a:t>
            </a:r>
          </a:p>
          <a:p>
            <a:pPr algn="just">
              <a:lnSpc>
                <a:spcPct val="150000"/>
              </a:lnSpc>
              <a:buClrTx/>
            </a:pPr>
            <a:r>
              <a:rPr lang="en-GB" sz="1600">
                <a:latin typeface="Tahoma" pitchFamily="34" charset="0"/>
                <a:ea typeface="Tahoma" pitchFamily="34" charset="0"/>
                <a:cs typeface="Tahoma" pitchFamily="34" charset="0"/>
              </a:rPr>
              <a:t>About 70% of  the house holds in the district have no access to toilet facilities. </a:t>
            </a:r>
          </a:p>
          <a:p>
            <a:pPr algn="just">
              <a:lnSpc>
                <a:spcPct val="150000"/>
              </a:lnSpc>
              <a:buClrTx/>
            </a:pPr>
            <a:r>
              <a:rPr lang="en-GB" sz="1600">
                <a:latin typeface="Tahoma" pitchFamily="34" charset="0"/>
                <a:ea typeface="Tahoma" pitchFamily="34" charset="0"/>
                <a:cs typeface="Tahoma" pitchFamily="34" charset="0"/>
              </a:rPr>
              <a:t>In terms of Solid waste disposal, open dumping of refuse is about 80%.</a:t>
            </a:r>
          </a:p>
          <a:p>
            <a:pPr algn="just">
              <a:spcAft>
                <a:spcPts val="600"/>
              </a:spcAft>
              <a:buClrTx/>
            </a:pPr>
            <a:r>
              <a:rPr lang="en-GB" sz="1600">
                <a:latin typeface="Tahoma" pitchFamily="34" charset="0"/>
                <a:ea typeface="Tahoma" pitchFamily="34" charset="0"/>
                <a:cs typeface="Tahoma" pitchFamily="34" charset="0"/>
              </a:rPr>
              <a:t>Sanitation situation in the larger communities such as Jacobu, Tweapease, Afoako and Fiankoma have peculiar problems due to rapid increase in their population. However sanitation situation in the smaller communities is rather relatively better due to their small population sizes. </a:t>
            </a:r>
          </a:p>
          <a:p>
            <a:pPr algn="just">
              <a:spcAft>
                <a:spcPts val="600"/>
              </a:spcAft>
              <a:buClrTx/>
            </a:pPr>
            <a:r>
              <a:rPr lang="en-GB" sz="1600">
                <a:latin typeface="Tahoma" pitchFamily="34" charset="0"/>
                <a:ea typeface="Tahoma" pitchFamily="34" charset="0"/>
                <a:cs typeface="Tahoma" pitchFamily="34" charset="0"/>
              </a:rPr>
              <a:t>The drainage system is also very poor resulting in excessive erosion which leads to erosive settlements. </a:t>
            </a:r>
            <a:endParaRPr lang="en-US" sz="1600">
              <a:latin typeface="Tahoma" pitchFamily="34" charset="0"/>
              <a:ea typeface="Tahoma" pitchFamily="34" charset="0"/>
              <a:cs typeface="Tahoma" pitchFamily="34" charset="0"/>
            </a:endParaRPr>
          </a:p>
          <a:p>
            <a:pPr algn="just">
              <a:buClrTx/>
            </a:pPr>
            <a:r>
              <a:rPr lang="en-GB" sz="1600">
                <a:latin typeface="Tahoma" pitchFamily="34" charset="0"/>
                <a:ea typeface="Tahoma" pitchFamily="34" charset="0"/>
                <a:cs typeface="Tahoma" pitchFamily="34" charset="0"/>
              </a:rPr>
              <a:t>The poor environmental situation arising from improper waste disposal has therefore led to the prevalence of diseases like diarrhoea, cholera and malaria. </a:t>
            </a:r>
            <a:endParaRPr lang="en-US" sz="1600">
              <a:latin typeface="Tahoma" pitchFamily="34" charset="0"/>
              <a:ea typeface="Tahoma" pitchFamily="34" charset="0"/>
              <a:cs typeface="Tahoma" pitchFamily="34" charset="0"/>
            </a:endParaRPr>
          </a:p>
          <a:p>
            <a:pPr marL="68580" indent="0">
              <a:lnSpc>
                <a:spcPct val="150000"/>
              </a:lnSpc>
              <a:buClrTx/>
              <a:buFont typeface="Arial" pitchFamily="34" charset="0"/>
              <a:buNone/>
            </a:pPr>
            <a:r>
              <a:rPr lang="en-GB" sz="1400">
                <a:latin typeface="Tahoma" pitchFamily="34" charset="0"/>
                <a:ea typeface="Tahoma" pitchFamily="34" charset="0"/>
                <a:cs typeface="Tahoma" pitchFamily="34" charset="0"/>
              </a:rPr>
              <a:t> </a:t>
            </a:r>
            <a:endParaRPr lang="en-US" sz="1400">
              <a:latin typeface="Tahoma" pitchFamily="34" charset="0"/>
              <a:ea typeface="Tahoma" pitchFamily="34" charset="0"/>
              <a:cs typeface="Tahoma" pitchFamily="34" charset="0"/>
            </a:endParaRPr>
          </a:p>
          <a:p>
            <a:pPr>
              <a:buClrTx/>
            </a:pP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14375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60</a:t>
            </a:fld>
            <a:endParaRPr lang="en-GB"/>
          </a:p>
        </p:txBody>
      </p:sp>
      <p:sp>
        <p:nvSpPr>
          <p:cNvPr id="4" name="Title 1"/>
          <p:cNvSpPr>
            <a:spLocks noGrp="1"/>
          </p:cNvSpPr>
          <p:nvPr>
            <p:ph type="title"/>
          </p:nvPr>
        </p:nvSpPr>
        <p:spPr>
          <a:xfrm>
            <a:off x="724952" y="636702"/>
            <a:ext cx="8229600" cy="563562"/>
          </a:xfrm>
        </p:spPr>
        <p:txBody>
          <a:bodyPr>
            <a:noAutofit/>
          </a:bodyPr>
          <a:lstStyle/>
          <a:p>
            <a:r>
              <a:rPr lang="en-US" dirty="0"/>
              <a:t>Sanitation Budget</a:t>
            </a:r>
          </a:p>
        </p:txBody>
      </p:sp>
      <p:graphicFrame>
        <p:nvGraphicFramePr>
          <p:cNvPr id="5" name="Content Placeholder 3"/>
          <p:cNvGraphicFramePr>
            <a:graphicFrameLocks/>
          </p:cNvGraphicFramePr>
          <p:nvPr>
            <p:extLst>
              <p:ext uri="{D42A27DB-BD31-4B8C-83A1-F6EECF244321}">
                <p14:modId xmlns:p14="http://schemas.microsoft.com/office/powerpoint/2010/main" val="3596694057"/>
              </p:ext>
            </p:extLst>
          </p:nvPr>
        </p:nvGraphicFramePr>
        <p:xfrm>
          <a:off x="685800" y="1357744"/>
          <a:ext cx="7543800" cy="244717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5897">
                <a:tc gridSpan="3">
                  <a:txBody>
                    <a:bodyPr/>
                    <a:lstStyle/>
                    <a:p>
                      <a:pPr algn="ctr"/>
                      <a:r>
                        <a:rPr lang="en-US" sz="1400" dirty="0"/>
                        <a:t>Liquid Waste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5897">
                <a:tc>
                  <a:txBody>
                    <a:bodyPr/>
                    <a:lstStyle/>
                    <a:p>
                      <a:pPr algn="ctr"/>
                      <a:r>
                        <a:rPr lang="en-US" sz="1400" dirty="0"/>
                        <a:t>No</a:t>
                      </a:r>
                    </a:p>
                  </a:txBody>
                  <a:tcPr/>
                </a:tc>
                <a:tc>
                  <a:txBody>
                    <a:bodyPr/>
                    <a:lstStyle/>
                    <a:p>
                      <a:pPr algn="ctr"/>
                      <a:r>
                        <a:rPr lang="en-US" sz="1400" dirty="0"/>
                        <a:t>Name</a:t>
                      </a:r>
                      <a:r>
                        <a:rPr lang="en-US" sz="1400" baseline="0" dirty="0"/>
                        <a:t> of Activity/Project</a:t>
                      </a:r>
                      <a:endParaRPr lang="en-US" sz="1400" dirty="0"/>
                    </a:p>
                  </a:txBody>
                  <a:tcPr/>
                </a:tc>
                <a:tc>
                  <a:txBody>
                    <a:bodyPr/>
                    <a:lstStyle/>
                    <a:p>
                      <a:pPr algn="ctr"/>
                      <a:r>
                        <a:rPr lang="en-US" sz="1400" dirty="0"/>
                        <a:t>Budget </a:t>
                      </a:r>
                    </a:p>
                  </a:txBody>
                  <a:tcPr/>
                </a:tc>
                <a:extLst>
                  <a:ext uri="{0D108BD9-81ED-4DB2-BD59-A6C34878D82A}">
                    <a16:rowId xmlns:a16="http://schemas.microsoft.com/office/drawing/2014/main" val="10001"/>
                  </a:ext>
                </a:extLst>
              </a:tr>
              <a:tr h="305897">
                <a:tc>
                  <a:txBody>
                    <a:bodyPr/>
                    <a:lstStyle/>
                    <a:p>
                      <a:pPr algn="ctr"/>
                      <a:endParaRPr lang="en-US" sz="1400"/>
                    </a:p>
                  </a:txBody>
                  <a:tcPr/>
                </a:tc>
                <a:tc>
                  <a:txBody>
                    <a:bodyPr/>
                    <a:lstStyle/>
                    <a:p>
                      <a:pPr algn="ctr"/>
                      <a:r>
                        <a:rPr lang="en-US" sz="1400" dirty="0"/>
                        <a:t>Completion Of 20 Seater </a:t>
                      </a:r>
                      <a:r>
                        <a:rPr lang="en-US" sz="1400" dirty="0" err="1"/>
                        <a:t>Wc</a:t>
                      </a:r>
                      <a:r>
                        <a:rPr lang="en-US" sz="1400" dirty="0"/>
                        <a:t> Toilet At </a:t>
                      </a:r>
                      <a:r>
                        <a:rPr lang="en-US" sz="1400" dirty="0" err="1"/>
                        <a:t>Jacobu</a:t>
                      </a:r>
                      <a:r>
                        <a:rPr lang="en-US" sz="1400" dirty="0"/>
                        <a:t> Lorry Park</a:t>
                      </a:r>
                    </a:p>
                  </a:txBody>
                  <a:tcPr/>
                </a:tc>
                <a:tc>
                  <a:txBody>
                    <a:bodyPr/>
                    <a:lstStyle/>
                    <a:p>
                      <a:pPr algn="ctr"/>
                      <a:r>
                        <a:rPr lang="en-US" sz="1400" dirty="0"/>
                        <a:t>7,182.70</a:t>
                      </a:r>
                    </a:p>
                  </a:txBody>
                  <a:tcPr/>
                </a:tc>
                <a:extLst>
                  <a:ext uri="{0D108BD9-81ED-4DB2-BD59-A6C34878D82A}">
                    <a16:rowId xmlns:a16="http://schemas.microsoft.com/office/drawing/2014/main" val="10002"/>
                  </a:ext>
                </a:extLst>
              </a:tr>
              <a:tr h="305897">
                <a:tc>
                  <a:txBody>
                    <a:bodyPr/>
                    <a:lstStyle/>
                    <a:p>
                      <a:pPr algn="ctr"/>
                      <a:endParaRPr lang="en-US" sz="1400"/>
                    </a:p>
                  </a:txBody>
                  <a:tcPr/>
                </a:tc>
                <a:tc>
                  <a:txBody>
                    <a:bodyPr/>
                    <a:lstStyle/>
                    <a:p>
                      <a:pPr algn="ctr"/>
                      <a:r>
                        <a:rPr lang="en-US" sz="1400" dirty="0"/>
                        <a:t>Support The Construction Of 30 Household Toilet</a:t>
                      </a:r>
                    </a:p>
                  </a:txBody>
                  <a:tcPr/>
                </a:tc>
                <a:tc>
                  <a:txBody>
                    <a:bodyPr/>
                    <a:lstStyle/>
                    <a:p>
                      <a:pPr algn="ctr"/>
                      <a:r>
                        <a:rPr lang="en-US" sz="1400" dirty="0"/>
                        <a:t>37,000.00</a:t>
                      </a:r>
                    </a:p>
                  </a:txBody>
                  <a:tcPr/>
                </a:tc>
                <a:extLst>
                  <a:ext uri="{0D108BD9-81ED-4DB2-BD59-A6C34878D82A}">
                    <a16:rowId xmlns:a16="http://schemas.microsoft.com/office/drawing/2014/main" val="10003"/>
                  </a:ext>
                </a:extLst>
              </a:tr>
              <a:tr h="305897">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r h="305897">
                <a:tc>
                  <a:txBody>
                    <a:bodyPr/>
                    <a:lstStyle/>
                    <a:p>
                      <a:pPr algn="ctr"/>
                      <a:endParaRPr lang="en-US" sz="1400"/>
                    </a:p>
                  </a:txBody>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10005"/>
                  </a:ext>
                </a:extLst>
              </a:tr>
              <a:tr h="305897">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6"/>
                  </a:ext>
                </a:extLst>
              </a:tr>
              <a:tr h="305897">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7"/>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031473351"/>
              </p:ext>
            </p:extLst>
          </p:nvPr>
        </p:nvGraphicFramePr>
        <p:xfrm>
          <a:off x="685800" y="3962400"/>
          <a:ext cx="7543800" cy="295367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271896">
                <a:tc gridSpan="3">
                  <a:txBody>
                    <a:bodyPr/>
                    <a:lstStyle/>
                    <a:p>
                      <a:pPr algn="ctr"/>
                      <a:r>
                        <a:rPr lang="en-US" sz="1400" dirty="0"/>
                        <a:t>Solid Waste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71896">
                <a:tc>
                  <a:txBody>
                    <a:bodyPr/>
                    <a:lstStyle/>
                    <a:p>
                      <a:pPr algn="ctr"/>
                      <a:r>
                        <a:rPr lang="en-US" sz="1400" dirty="0"/>
                        <a:t>No</a:t>
                      </a:r>
                    </a:p>
                  </a:txBody>
                  <a:tcPr/>
                </a:tc>
                <a:tc>
                  <a:txBody>
                    <a:bodyPr/>
                    <a:lstStyle/>
                    <a:p>
                      <a:pPr algn="ctr"/>
                      <a:r>
                        <a:rPr lang="en-US" sz="1400" dirty="0"/>
                        <a:t>Name</a:t>
                      </a:r>
                      <a:r>
                        <a:rPr lang="en-US" sz="1400" baseline="0" dirty="0"/>
                        <a:t> of Activity/Project</a:t>
                      </a:r>
                      <a:endParaRPr lang="en-US" sz="1400" dirty="0"/>
                    </a:p>
                  </a:txBody>
                  <a:tcPr/>
                </a:tc>
                <a:tc>
                  <a:txBody>
                    <a:bodyPr/>
                    <a:lstStyle/>
                    <a:p>
                      <a:pPr algn="ctr"/>
                      <a:r>
                        <a:rPr lang="en-US" sz="1400" dirty="0"/>
                        <a:t>Budget </a:t>
                      </a:r>
                    </a:p>
                  </a:txBody>
                  <a:tcPr/>
                </a:tc>
                <a:extLst>
                  <a:ext uri="{0D108BD9-81ED-4DB2-BD59-A6C34878D82A}">
                    <a16:rowId xmlns:a16="http://schemas.microsoft.com/office/drawing/2014/main" val="10001"/>
                  </a:ext>
                </a:extLst>
              </a:tr>
              <a:tr h="271896">
                <a:tc>
                  <a:txBody>
                    <a:bodyPr/>
                    <a:lstStyle/>
                    <a:p>
                      <a:pPr algn="ctr"/>
                      <a:endParaRPr lang="en-US" sz="1400"/>
                    </a:p>
                  </a:txBody>
                  <a:tcPr/>
                </a:tc>
                <a:tc>
                  <a:txBody>
                    <a:bodyPr/>
                    <a:lstStyle/>
                    <a:p>
                      <a:pPr algn="l" fontAlgn="b"/>
                      <a:r>
                        <a:rPr lang="en-US" sz="1400" u="none" strike="noStrike" dirty="0">
                          <a:effectLst/>
                          <a:latin typeface="Tahoma" pitchFamily="34" charset="0"/>
                          <a:ea typeface="Tahoma" pitchFamily="34" charset="0"/>
                          <a:cs typeface="Tahoma" pitchFamily="34" charset="0"/>
                        </a:rPr>
                        <a:t> Sanitation Materials/</a:t>
                      </a:r>
                      <a:r>
                        <a:rPr lang="en-US" sz="1400" u="none" strike="noStrike" dirty="0" err="1">
                          <a:effectLst/>
                          <a:latin typeface="Tahoma" pitchFamily="34" charset="0"/>
                          <a:ea typeface="Tahoma" pitchFamily="34" charset="0"/>
                          <a:cs typeface="Tahoma" pitchFamily="34" charset="0"/>
                        </a:rPr>
                        <a:t>Equipments</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7,500.00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2"/>
                  </a:ext>
                </a:extLst>
              </a:tr>
              <a:tr h="271896">
                <a:tc>
                  <a:txBody>
                    <a:bodyPr/>
                    <a:lstStyle/>
                    <a:p>
                      <a:pPr algn="ctr"/>
                      <a:endParaRPr lang="en-US" sz="1400"/>
                    </a:p>
                  </a:txBody>
                  <a:tcPr/>
                </a:tc>
                <a:tc>
                  <a:txBody>
                    <a:bodyPr/>
                    <a:lstStyle/>
                    <a:p>
                      <a:pPr algn="l" fontAlgn="b"/>
                      <a:r>
                        <a:rPr lang="en-US" sz="1400" u="none" strike="noStrike" dirty="0">
                          <a:effectLst/>
                          <a:latin typeface="Tahoma" pitchFamily="34" charset="0"/>
                          <a:ea typeface="Tahoma" pitchFamily="34" charset="0"/>
                          <a:cs typeface="Tahoma" pitchFamily="34" charset="0"/>
                        </a:rPr>
                        <a:t>Fumigation</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130,000.00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3"/>
                  </a:ext>
                </a:extLst>
              </a:tr>
              <a:tr h="271896">
                <a:tc>
                  <a:txBody>
                    <a:bodyPr/>
                    <a:lstStyle/>
                    <a:p>
                      <a:pPr algn="ctr"/>
                      <a:endParaRPr lang="en-US" sz="1400"/>
                    </a:p>
                  </a:txBody>
                  <a:tcPr/>
                </a:tc>
                <a:tc>
                  <a:txBody>
                    <a:bodyPr/>
                    <a:lstStyle/>
                    <a:p>
                      <a:pPr algn="l" fontAlgn="b"/>
                      <a:r>
                        <a:rPr lang="en-US" sz="1400" u="none" strike="noStrike" dirty="0">
                          <a:effectLst/>
                          <a:latin typeface="Tahoma" pitchFamily="34" charset="0"/>
                          <a:ea typeface="Tahoma" pitchFamily="34" charset="0"/>
                          <a:cs typeface="Tahoma" pitchFamily="34" charset="0"/>
                        </a:rPr>
                        <a:t>Sanitation Improvement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150,000.00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4"/>
                  </a:ext>
                </a:extLst>
              </a:tr>
              <a:tr h="271896">
                <a:tc>
                  <a:txBody>
                    <a:bodyPr/>
                    <a:lstStyle/>
                    <a:p>
                      <a:pPr algn="ctr"/>
                      <a:endParaRPr lang="en-US" sz="1400"/>
                    </a:p>
                  </a:txBody>
                  <a:tcPr/>
                </a:tc>
                <a:tc>
                  <a:txBody>
                    <a:bodyPr/>
                    <a:lstStyle/>
                    <a:p>
                      <a:pPr algn="l" fontAlgn="b"/>
                      <a:r>
                        <a:rPr lang="en-US" sz="1400" u="none" strike="noStrike" dirty="0">
                          <a:effectLst/>
                          <a:latin typeface="Tahoma" pitchFamily="34" charset="0"/>
                          <a:ea typeface="Tahoma" pitchFamily="34" charset="0"/>
                          <a:cs typeface="Tahoma" pitchFamily="34" charset="0"/>
                        </a:rPr>
                        <a:t>Waste Management</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tc>
                  <a:txBody>
                    <a:bodyPr/>
                    <a:lstStyle/>
                    <a:p>
                      <a:pPr algn="r" fontAlgn="b"/>
                      <a:r>
                        <a:rPr lang="en-US" sz="1400" u="none" strike="noStrike" dirty="0">
                          <a:effectLst/>
                          <a:latin typeface="Tahoma" pitchFamily="34" charset="0"/>
                          <a:ea typeface="Tahoma" pitchFamily="34" charset="0"/>
                          <a:cs typeface="Tahoma" pitchFamily="34" charset="0"/>
                        </a:rPr>
                        <a:t>                          100,000.00 </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6899" marR="6899" marT="6899" marB="0" anchor="b"/>
                </a:tc>
                <a:extLst>
                  <a:ext uri="{0D108BD9-81ED-4DB2-BD59-A6C34878D82A}">
                    <a16:rowId xmlns:a16="http://schemas.microsoft.com/office/drawing/2014/main" val="10005"/>
                  </a:ext>
                </a:extLst>
              </a:tr>
              <a:tr h="271896">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extLst>
                  <a:ext uri="{0D108BD9-81ED-4DB2-BD59-A6C34878D82A}">
                    <a16:rowId xmlns:a16="http://schemas.microsoft.com/office/drawing/2014/main" val="10006"/>
                  </a:ext>
                </a:extLst>
              </a:tr>
              <a:tr h="271896">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61821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61</a:t>
            </a:fld>
            <a:endParaRPr lang="en-GB"/>
          </a:p>
        </p:txBody>
      </p:sp>
      <p:sp>
        <p:nvSpPr>
          <p:cNvPr id="7" name="Title 1"/>
          <p:cNvSpPr>
            <a:spLocks noGrp="1"/>
          </p:cNvSpPr>
          <p:nvPr>
            <p:ph type="title"/>
          </p:nvPr>
        </p:nvSpPr>
        <p:spPr>
          <a:xfrm>
            <a:off x="477982" y="537753"/>
            <a:ext cx="8229600" cy="529045"/>
          </a:xfrm>
        </p:spPr>
        <p:txBody>
          <a:bodyPr>
            <a:normAutofit/>
          </a:bodyPr>
          <a:lstStyle/>
          <a:p>
            <a:r>
              <a:rPr lang="en-US" dirty="0"/>
              <a:t>DP SUPPORT.</a:t>
            </a:r>
          </a:p>
        </p:txBody>
      </p:sp>
      <p:graphicFrame>
        <p:nvGraphicFramePr>
          <p:cNvPr id="8" name="Content Placeholder 3"/>
          <p:cNvGraphicFramePr>
            <a:graphicFrameLocks/>
          </p:cNvGraphicFramePr>
          <p:nvPr>
            <p:extLst>
              <p:ext uri="{D42A27DB-BD31-4B8C-83A1-F6EECF244321}">
                <p14:modId xmlns:p14="http://schemas.microsoft.com/office/powerpoint/2010/main" val="327185553"/>
              </p:ext>
            </p:extLst>
          </p:nvPr>
        </p:nvGraphicFramePr>
        <p:xfrm>
          <a:off x="477980" y="1454726"/>
          <a:ext cx="8111837" cy="4091708"/>
        </p:xfrm>
        <a:graphic>
          <a:graphicData uri="http://schemas.openxmlformats.org/drawingml/2006/table">
            <a:tbl>
              <a:tblPr firstRow="1" bandRow="1">
                <a:tableStyleId>{5C22544A-7EE6-4342-B048-85BDC9FD1C3A}</a:tableStyleId>
              </a:tblPr>
              <a:tblGrid>
                <a:gridCol w="1277169">
                  <a:extLst>
                    <a:ext uri="{9D8B030D-6E8A-4147-A177-3AD203B41FA5}">
                      <a16:colId xmlns:a16="http://schemas.microsoft.com/office/drawing/2014/main" val="20000"/>
                    </a:ext>
                  </a:extLst>
                </a:gridCol>
                <a:gridCol w="3584716">
                  <a:extLst>
                    <a:ext uri="{9D8B030D-6E8A-4147-A177-3AD203B41FA5}">
                      <a16:colId xmlns:a16="http://schemas.microsoft.com/office/drawing/2014/main" val="20001"/>
                    </a:ext>
                  </a:extLst>
                </a:gridCol>
                <a:gridCol w="3249952">
                  <a:extLst>
                    <a:ext uri="{9D8B030D-6E8A-4147-A177-3AD203B41FA5}">
                      <a16:colId xmlns:a16="http://schemas.microsoft.com/office/drawing/2014/main" val="20002"/>
                    </a:ext>
                  </a:extLst>
                </a:gridCol>
              </a:tblGrid>
              <a:tr h="565727">
                <a:tc gridSpan="3">
                  <a:txBody>
                    <a:bodyPr/>
                    <a:lstStyle/>
                    <a:p>
                      <a:pPr algn="ctr"/>
                      <a:r>
                        <a:rPr lang="en-US" sz="1800" dirty="0"/>
                        <a:t>Child Right and Protection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65727">
                <a:tc>
                  <a:txBody>
                    <a:bodyPr/>
                    <a:lstStyle/>
                    <a:p>
                      <a:r>
                        <a:rPr lang="en-US" sz="1800" dirty="0"/>
                        <a:t>No</a:t>
                      </a:r>
                    </a:p>
                  </a:txBody>
                  <a:tcPr/>
                </a:tc>
                <a:tc>
                  <a:txBody>
                    <a:bodyPr/>
                    <a:lstStyle/>
                    <a:p>
                      <a:r>
                        <a:rPr lang="en-US" sz="1800" dirty="0"/>
                        <a:t>Name</a:t>
                      </a:r>
                      <a:r>
                        <a:rPr lang="en-US" sz="1800" baseline="0" dirty="0"/>
                        <a:t> of Activity/Project</a:t>
                      </a:r>
                      <a:endParaRPr lang="en-US" sz="1800" dirty="0"/>
                    </a:p>
                  </a:txBody>
                  <a:tcPr/>
                </a:tc>
                <a:tc>
                  <a:txBody>
                    <a:bodyPr/>
                    <a:lstStyle/>
                    <a:p>
                      <a:r>
                        <a:rPr lang="en-US" sz="1800" dirty="0"/>
                        <a:t>Budget </a:t>
                      </a:r>
                    </a:p>
                  </a:txBody>
                  <a:tcPr/>
                </a:tc>
                <a:extLst>
                  <a:ext uri="{0D108BD9-81ED-4DB2-BD59-A6C34878D82A}">
                    <a16:rowId xmlns:a16="http://schemas.microsoft.com/office/drawing/2014/main" val="10001"/>
                  </a:ext>
                </a:extLst>
              </a:tr>
              <a:tr h="565727">
                <a:tc>
                  <a:txBody>
                    <a:bodyPr/>
                    <a:lstStyle/>
                    <a:p>
                      <a:r>
                        <a:rPr lang="en-US" sz="1800" dirty="0"/>
                        <a:t>1.</a:t>
                      </a:r>
                    </a:p>
                  </a:txBody>
                  <a:tcPr/>
                </a:tc>
                <a:tc>
                  <a:txBody>
                    <a:bodyPr/>
                    <a:lstStyle/>
                    <a:p>
                      <a:r>
                        <a:rPr lang="en-US" sz="1800" dirty="0" err="1"/>
                        <a:t>Organise</a:t>
                      </a:r>
                      <a:r>
                        <a:rPr lang="en-US" sz="1800" baseline="0" dirty="0"/>
                        <a:t> Child Protection </a:t>
                      </a:r>
                      <a:r>
                        <a:rPr lang="en-US" sz="1800" baseline="0" dirty="0" err="1"/>
                        <a:t>Programmes</a:t>
                      </a:r>
                      <a:endParaRPr lang="en-US" sz="1800" baseline="0" dirty="0"/>
                    </a:p>
                    <a:p>
                      <a:r>
                        <a:rPr lang="en-US" sz="1800" baseline="0" dirty="0"/>
                        <a:t>(Child Trafficking, </a:t>
                      </a:r>
                      <a:r>
                        <a:rPr lang="en-US" sz="1800" baseline="0" dirty="0" err="1"/>
                        <a:t>Labour</a:t>
                      </a:r>
                      <a:r>
                        <a:rPr lang="en-US" sz="1800" baseline="0" dirty="0"/>
                        <a:t>, Abuse)</a:t>
                      </a:r>
                      <a:endParaRPr lang="en-US" sz="1800" dirty="0"/>
                    </a:p>
                  </a:txBody>
                  <a:tcPr/>
                </a:tc>
                <a:tc>
                  <a:txBody>
                    <a:bodyPr/>
                    <a:lstStyle/>
                    <a:p>
                      <a:r>
                        <a:rPr lang="en-US" sz="1800" dirty="0"/>
                        <a:t>10,000.00</a:t>
                      </a:r>
                    </a:p>
                  </a:txBody>
                  <a:tcPr/>
                </a:tc>
                <a:extLst>
                  <a:ext uri="{0D108BD9-81ED-4DB2-BD59-A6C34878D82A}">
                    <a16:rowId xmlns:a16="http://schemas.microsoft.com/office/drawing/2014/main" val="10002"/>
                  </a:ext>
                </a:extLst>
              </a:tr>
              <a:tr h="565727">
                <a:tc>
                  <a:txBody>
                    <a:bodyPr/>
                    <a:lstStyle/>
                    <a:p>
                      <a:r>
                        <a:rPr lang="en-US" sz="1800" dirty="0"/>
                        <a:t>2.</a:t>
                      </a:r>
                    </a:p>
                  </a:txBody>
                  <a:tcPr/>
                </a:tc>
                <a:tc>
                  <a:txBody>
                    <a:bodyPr/>
                    <a:lstStyle/>
                    <a:p>
                      <a:r>
                        <a:rPr lang="en-US" sz="1800" dirty="0"/>
                        <a:t>Income Generation Activities Through Alternative Livelihood </a:t>
                      </a:r>
                      <a:r>
                        <a:rPr lang="en-US" sz="1800" dirty="0" err="1"/>
                        <a:t>Programme</a:t>
                      </a:r>
                      <a:endParaRPr lang="en-US" sz="1800" dirty="0"/>
                    </a:p>
                  </a:txBody>
                  <a:tcPr/>
                </a:tc>
                <a:tc>
                  <a:txBody>
                    <a:bodyPr/>
                    <a:lstStyle/>
                    <a:p>
                      <a:r>
                        <a:rPr lang="en-US" sz="1800" dirty="0"/>
                        <a:t>20,000.00</a:t>
                      </a:r>
                    </a:p>
                  </a:txBody>
                  <a:tcPr/>
                </a:tc>
                <a:extLst>
                  <a:ext uri="{0D108BD9-81ED-4DB2-BD59-A6C34878D82A}">
                    <a16:rowId xmlns:a16="http://schemas.microsoft.com/office/drawing/2014/main" val="10003"/>
                  </a:ext>
                </a:extLst>
              </a:tr>
              <a:tr h="565727">
                <a:tc>
                  <a:txBody>
                    <a:bodyPr/>
                    <a:lstStyle/>
                    <a:p>
                      <a:endParaRPr lang="en-US" sz="1800"/>
                    </a:p>
                  </a:txBody>
                  <a:tcPr/>
                </a:tc>
                <a:tc>
                  <a:txBody>
                    <a:bodyPr/>
                    <a:lstStyle/>
                    <a:p>
                      <a:r>
                        <a:rPr lang="en-US" sz="1800" b="1" dirty="0"/>
                        <a:t>TOTAL</a:t>
                      </a:r>
                    </a:p>
                  </a:txBody>
                  <a:tcPr/>
                </a:tc>
                <a:tc>
                  <a:txBody>
                    <a:bodyPr/>
                    <a:lstStyle/>
                    <a:p>
                      <a:r>
                        <a:rPr lang="en-US" sz="1800" b="1" dirty="0"/>
                        <a:t>30,000.00</a:t>
                      </a:r>
                    </a:p>
                  </a:txBody>
                  <a:tcPr/>
                </a:tc>
                <a:extLst>
                  <a:ext uri="{0D108BD9-81ED-4DB2-BD59-A6C34878D82A}">
                    <a16:rowId xmlns:a16="http://schemas.microsoft.com/office/drawing/2014/main" val="10004"/>
                  </a:ext>
                </a:extLst>
              </a:tr>
              <a:tr h="565727">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9443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1"/>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62</a:t>
            </a:fld>
            <a:endParaRPr/>
          </a:p>
        </p:txBody>
      </p:sp>
      <p:sp>
        <p:nvSpPr>
          <p:cNvPr id="563" name="Google Shape;563;p71"/>
          <p:cNvSpPr txBox="1">
            <a:spLocks noGrp="1"/>
          </p:cNvSpPr>
          <p:nvPr>
            <p:ph type="title"/>
          </p:nvPr>
        </p:nvSpPr>
        <p:spPr>
          <a:xfrm>
            <a:off x="477982" y="537754"/>
            <a:ext cx="8229600" cy="503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dirty="0"/>
              <a:t>DP SUPPORT - SOCIAL PROTECTION</a:t>
            </a:r>
          </a:p>
        </p:txBody>
      </p:sp>
      <p:graphicFrame>
        <p:nvGraphicFramePr>
          <p:cNvPr id="564" name="Google Shape;564;p71"/>
          <p:cNvGraphicFramePr/>
          <p:nvPr>
            <p:extLst>
              <p:ext uri="{D42A27DB-BD31-4B8C-83A1-F6EECF244321}">
                <p14:modId xmlns:p14="http://schemas.microsoft.com/office/powerpoint/2010/main" val="4224338088"/>
              </p:ext>
            </p:extLst>
          </p:nvPr>
        </p:nvGraphicFramePr>
        <p:xfrm>
          <a:off x="477980" y="1066798"/>
          <a:ext cx="8111850" cy="5091575"/>
        </p:xfrm>
        <a:graphic>
          <a:graphicData uri="http://schemas.openxmlformats.org/drawingml/2006/table">
            <a:tbl>
              <a:tblPr firstRow="1" bandRow="1">
                <a:noFill/>
              </a:tblPr>
              <a:tblGrid>
                <a:gridCol w="1277175">
                  <a:extLst>
                    <a:ext uri="{9D8B030D-6E8A-4147-A177-3AD203B41FA5}">
                      <a16:colId xmlns:a16="http://schemas.microsoft.com/office/drawing/2014/main" val="20000"/>
                    </a:ext>
                  </a:extLst>
                </a:gridCol>
                <a:gridCol w="3584725">
                  <a:extLst>
                    <a:ext uri="{9D8B030D-6E8A-4147-A177-3AD203B41FA5}">
                      <a16:colId xmlns:a16="http://schemas.microsoft.com/office/drawing/2014/main" val="20001"/>
                    </a:ext>
                  </a:extLst>
                </a:gridCol>
                <a:gridCol w="3249950">
                  <a:extLst>
                    <a:ext uri="{9D8B030D-6E8A-4147-A177-3AD203B41FA5}">
                      <a16:colId xmlns:a16="http://schemas.microsoft.com/office/drawing/2014/main" val="20002"/>
                    </a:ext>
                  </a:extLst>
                </a:gridCol>
              </a:tblGrid>
              <a:tr h="630375">
                <a:tc gridSpan="3">
                  <a:txBody>
                    <a:bodyPr/>
                    <a:lstStyle/>
                    <a:p>
                      <a:pPr marL="0" marR="0" lvl="0" indent="0" algn="ctr" rtl="0">
                        <a:spcBef>
                          <a:spcPts val="0"/>
                        </a:spcBef>
                        <a:spcAft>
                          <a:spcPts val="0"/>
                        </a:spcAft>
                        <a:buNone/>
                      </a:pPr>
                      <a:r>
                        <a:rPr lang="en-US" sz="2800" dirty="0">
                          <a:solidFill>
                            <a:schemeClr val="tx1"/>
                          </a:solidFill>
                        </a:rPr>
                        <a:t>MAG/CIDA</a:t>
                      </a:r>
                      <a:endParaRPr sz="2800" dirty="0">
                        <a:solidFill>
                          <a:schemeClr val="tx1"/>
                        </a:solidFil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0375">
                <a:tc>
                  <a:txBody>
                    <a:bodyPr/>
                    <a:lstStyle/>
                    <a:p>
                      <a:pPr marL="0" marR="0" lvl="0" indent="0" algn="l" rtl="0">
                        <a:spcBef>
                          <a:spcPts val="0"/>
                        </a:spcBef>
                        <a:spcAft>
                          <a:spcPts val="0"/>
                        </a:spcAft>
                        <a:buNone/>
                      </a:pPr>
                      <a:r>
                        <a:rPr lang="en-US" sz="1800"/>
                        <a:t>No</a:t>
                      </a:r>
                      <a:endParaRPr sz="1800"/>
                    </a:p>
                  </a:txBody>
                  <a:tcPr marL="91450" marR="91450" marT="45725" marB="45725"/>
                </a:tc>
                <a:tc>
                  <a:txBody>
                    <a:bodyPr/>
                    <a:lstStyle/>
                    <a:p>
                      <a:pPr marL="0" marR="0" lvl="0" indent="0" algn="l" rtl="0">
                        <a:spcBef>
                          <a:spcPts val="0"/>
                        </a:spcBef>
                        <a:spcAft>
                          <a:spcPts val="0"/>
                        </a:spcAft>
                        <a:buNone/>
                      </a:pPr>
                      <a:r>
                        <a:rPr lang="en-US" sz="1800"/>
                        <a:t>Name of Activity/Project</a:t>
                      </a:r>
                      <a:endParaRPr sz="1800"/>
                    </a:p>
                  </a:txBody>
                  <a:tcPr marL="91450" marR="91450" marT="45725" marB="45725"/>
                </a:tc>
                <a:tc>
                  <a:txBody>
                    <a:bodyPr/>
                    <a:lstStyle/>
                    <a:p>
                      <a:pPr marL="0" marR="0" lvl="0" indent="0" algn="r" rtl="0">
                        <a:spcBef>
                          <a:spcPts val="0"/>
                        </a:spcBef>
                        <a:spcAft>
                          <a:spcPts val="0"/>
                        </a:spcAft>
                        <a:buNone/>
                      </a:pPr>
                      <a:r>
                        <a:rPr lang="en-US" sz="1800"/>
                        <a:t>Budget </a:t>
                      </a:r>
                      <a:endParaRPr sz="1800"/>
                    </a:p>
                  </a:txBody>
                  <a:tcPr marL="91450" marR="91450" marT="45725" marB="45725"/>
                </a:tc>
                <a:extLst>
                  <a:ext uri="{0D108BD9-81ED-4DB2-BD59-A6C34878D82A}">
                    <a16:rowId xmlns:a16="http://schemas.microsoft.com/office/drawing/2014/main" val="10001"/>
                  </a:ext>
                </a:extLst>
              </a:tr>
              <a:tr h="630375">
                <a:tc>
                  <a:txBody>
                    <a:bodyPr/>
                    <a:lstStyle/>
                    <a:p>
                      <a:pPr marL="0" marR="0" lvl="0" indent="0" algn="l" rtl="0">
                        <a:spcBef>
                          <a:spcPts val="0"/>
                        </a:spcBef>
                        <a:spcAft>
                          <a:spcPts val="0"/>
                        </a:spcAft>
                        <a:buNone/>
                      </a:pPr>
                      <a:r>
                        <a:rPr lang="en-US" sz="1800" dirty="0"/>
                        <a:t>1.</a:t>
                      </a:r>
                      <a:endParaRPr sz="1800" dirty="0"/>
                    </a:p>
                  </a:txBody>
                  <a:tcPr marL="91450" marR="91450" marT="45725" marB="45725"/>
                </a:tc>
                <a:tc>
                  <a:txBody>
                    <a:bodyPr/>
                    <a:lstStyle/>
                    <a:p>
                      <a:pPr marL="0" marR="0" lvl="0" indent="0" algn="l" rtl="0">
                        <a:spcBef>
                          <a:spcPts val="0"/>
                        </a:spcBef>
                        <a:spcAft>
                          <a:spcPts val="0"/>
                        </a:spcAft>
                        <a:buNone/>
                      </a:pPr>
                      <a:r>
                        <a:rPr lang="en-US" sz="1800"/>
                        <a:t>Internal management</a:t>
                      </a:r>
                      <a:endParaRPr sz="1800" dirty="0"/>
                    </a:p>
                  </a:txBody>
                  <a:tcPr marL="91450" marR="91450" marT="45725" marB="45725"/>
                </a:tc>
                <a:tc>
                  <a:txBody>
                    <a:bodyPr/>
                    <a:lstStyle/>
                    <a:p>
                      <a:pPr marL="0" marR="0" lvl="0" indent="0" algn="r" rtl="0">
                        <a:spcBef>
                          <a:spcPts val="0"/>
                        </a:spcBef>
                        <a:spcAft>
                          <a:spcPts val="0"/>
                        </a:spcAft>
                        <a:buNone/>
                      </a:pPr>
                      <a:r>
                        <a:rPr lang="en-US" sz="1800" dirty="0"/>
                        <a:t>35,095.72</a:t>
                      </a:r>
                      <a:endParaRPr sz="1800" dirty="0"/>
                    </a:p>
                  </a:txBody>
                  <a:tcPr marL="91450" marR="91450" marT="45725" marB="45725"/>
                </a:tc>
                <a:extLst>
                  <a:ext uri="{0D108BD9-81ED-4DB2-BD59-A6C34878D82A}">
                    <a16:rowId xmlns:a16="http://schemas.microsoft.com/office/drawing/2014/main" val="10002"/>
                  </a:ext>
                </a:extLst>
              </a:tr>
              <a:tr h="630375">
                <a:tc>
                  <a:txBody>
                    <a:bodyPr/>
                    <a:lstStyle/>
                    <a:p>
                      <a:pPr marL="0" marR="0" lvl="0" indent="0" algn="l" rtl="0">
                        <a:spcBef>
                          <a:spcPts val="0"/>
                        </a:spcBef>
                        <a:spcAft>
                          <a:spcPts val="0"/>
                        </a:spcAft>
                        <a:buNone/>
                      </a:pPr>
                      <a:r>
                        <a:rPr lang="en-US" sz="1800" dirty="0"/>
                        <a:t>2.</a:t>
                      </a:r>
                      <a:endParaRPr sz="1800" dirty="0"/>
                    </a:p>
                  </a:txBody>
                  <a:tcPr marL="91450" marR="91450" marT="45725" marB="45725"/>
                </a:tc>
                <a:tc>
                  <a:txBody>
                    <a:bodyPr/>
                    <a:lstStyle/>
                    <a:p>
                      <a:pPr marL="0" marR="0" lvl="0" indent="0" algn="l" rtl="0">
                        <a:spcBef>
                          <a:spcPts val="0"/>
                        </a:spcBef>
                        <a:spcAft>
                          <a:spcPts val="0"/>
                        </a:spcAft>
                        <a:buNone/>
                      </a:pPr>
                      <a:r>
                        <a:rPr lang="en-US" sz="1800" dirty="0"/>
                        <a:t>Human Resource Development and Management</a:t>
                      </a:r>
                      <a:endParaRPr sz="1800" dirty="0"/>
                    </a:p>
                  </a:txBody>
                  <a:tcPr marL="91450" marR="91450" marT="45725" marB="45725"/>
                </a:tc>
                <a:tc>
                  <a:txBody>
                    <a:bodyPr/>
                    <a:lstStyle/>
                    <a:p>
                      <a:pPr marL="0" marR="0" lvl="0" indent="0" algn="r" rtl="0">
                        <a:spcBef>
                          <a:spcPts val="0"/>
                        </a:spcBef>
                        <a:spcAft>
                          <a:spcPts val="0"/>
                        </a:spcAft>
                        <a:buNone/>
                      </a:pPr>
                      <a:r>
                        <a:rPr lang="en-US" sz="1800" dirty="0"/>
                        <a:t>20,884.00</a:t>
                      </a:r>
                      <a:endParaRPr sz="1800" dirty="0"/>
                    </a:p>
                  </a:txBody>
                  <a:tcPr marL="91450" marR="91450" marT="45725" marB="45725"/>
                </a:tc>
                <a:extLst>
                  <a:ext uri="{0D108BD9-81ED-4DB2-BD59-A6C34878D82A}">
                    <a16:rowId xmlns:a16="http://schemas.microsoft.com/office/drawing/2014/main" val="10003"/>
                  </a:ext>
                </a:extLst>
              </a:tr>
              <a:tr h="630375">
                <a:tc>
                  <a:txBody>
                    <a:bodyPr/>
                    <a:lstStyle/>
                    <a:p>
                      <a:pPr marL="0" marR="0" lvl="0" indent="0" algn="l" rtl="0">
                        <a:spcBef>
                          <a:spcPts val="0"/>
                        </a:spcBef>
                        <a:spcAft>
                          <a:spcPts val="0"/>
                        </a:spcAft>
                        <a:buNone/>
                      </a:pPr>
                      <a:r>
                        <a:rPr lang="en-US" sz="1800" dirty="0"/>
                        <a:t>3.</a:t>
                      </a:r>
                      <a:endParaRPr sz="1800" dirty="0"/>
                    </a:p>
                  </a:txBody>
                  <a:tcPr marL="91450" marR="91450" marT="45725" marB="45725"/>
                </a:tc>
                <a:tc>
                  <a:txBody>
                    <a:bodyPr/>
                    <a:lstStyle/>
                    <a:p>
                      <a:pPr marL="0" marR="0" lvl="0" indent="0" algn="l" rtl="0">
                        <a:spcBef>
                          <a:spcPts val="0"/>
                        </a:spcBef>
                        <a:spcAft>
                          <a:spcPts val="0"/>
                        </a:spcAft>
                        <a:buNone/>
                      </a:pPr>
                      <a:r>
                        <a:rPr lang="en-US" sz="1800" dirty="0"/>
                        <a:t>Production and Productivity Improvement</a:t>
                      </a:r>
                      <a:endParaRPr sz="1800" dirty="0"/>
                    </a:p>
                  </a:txBody>
                  <a:tcPr marL="91450" marR="91450" marT="45725" marB="45725"/>
                </a:tc>
                <a:tc>
                  <a:txBody>
                    <a:bodyPr/>
                    <a:lstStyle/>
                    <a:p>
                      <a:pPr marL="0" marR="0" lvl="0" indent="0" algn="r" rtl="0">
                        <a:spcBef>
                          <a:spcPts val="0"/>
                        </a:spcBef>
                        <a:spcAft>
                          <a:spcPts val="0"/>
                        </a:spcAft>
                        <a:buNone/>
                      </a:pPr>
                      <a:r>
                        <a:rPr lang="en-US" sz="1800" dirty="0"/>
                        <a:t>81,745.04</a:t>
                      </a:r>
                      <a:endParaRPr sz="1800" dirty="0"/>
                    </a:p>
                  </a:txBody>
                  <a:tcPr marL="91450" marR="91450" marT="45725" marB="45725"/>
                </a:tc>
                <a:extLst>
                  <a:ext uri="{0D108BD9-81ED-4DB2-BD59-A6C34878D82A}">
                    <a16:rowId xmlns:a16="http://schemas.microsoft.com/office/drawing/2014/main" val="10004"/>
                  </a:ext>
                </a:extLst>
              </a:tr>
              <a:tr h="630375">
                <a:tc>
                  <a:txBody>
                    <a:bodyPr/>
                    <a:lstStyle/>
                    <a:p>
                      <a:pPr marL="0" marR="0" lvl="0" indent="0" algn="l" rtl="0">
                        <a:spcBef>
                          <a:spcPts val="0"/>
                        </a:spcBef>
                        <a:spcAft>
                          <a:spcPts val="0"/>
                        </a:spcAft>
                        <a:buNone/>
                      </a:pPr>
                      <a:r>
                        <a:rPr lang="en-US" sz="1800" dirty="0"/>
                        <a:t>4.</a:t>
                      </a:r>
                      <a:endParaRPr sz="1800" dirty="0"/>
                    </a:p>
                  </a:txBody>
                  <a:tcPr marL="91450" marR="91450" marT="45725" marB="45725"/>
                </a:tc>
                <a:tc>
                  <a:txBody>
                    <a:bodyPr/>
                    <a:lstStyle/>
                    <a:p>
                      <a:pPr marL="0" marR="0" lvl="0" indent="0" algn="l" rtl="0">
                        <a:spcBef>
                          <a:spcPts val="0"/>
                        </a:spcBef>
                        <a:spcAft>
                          <a:spcPts val="0"/>
                        </a:spcAft>
                        <a:buNone/>
                      </a:pPr>
                      <a:r>
                        <a:rPr lang="en-US" sz="1800" dirty="0"/>
                        <a:t>Research, Statistics, Information and Communication </a:t>
                      </a:r>
                      <a:endParaRPr sz="1800" dirty="0"/>
                    </a:p>
                  </a:txBody>
                  <a:tcPr marL="91450" marR="91450" marT="45725" marB="45725"/>
                </a:tc>
                <a:tc>
                  <a:txBody>
                    <a:bodyPr/>
                    <a:lstStyle/>
                    <a:p>
                      <a:pPr marL="0" marR="0" lvl="0" indent="0" algn="r" rtl="0">
                        <a:spcBef>
                          <a:spcPts val="0"/>
                        </a:spcBef>
                        <a:spcAft>
                          <a:spcPts val="0"/>
                        </a:spcAft>
                        <a:buNone/>
                      </a:pPr>
                      <a:r>
                        <a:rPr lang="en-US" sz="1800" dirty="0"/>
                        <a:t>185,390.24</a:t>
                      </a:r>
                      <a:endParaRPr sz="1800" dirty="0"/>
                    </a:p>
                  </a:txBody>
                  <a:tcPr marL="91450" marR="91450" marT="45725" marB="45725"/>
                </a:tc>
                <a:extLst>
                  <a:ext uri="{0D108BD9-81ED-4DB2-BD59-A6C34878D82A}">
                    <a16:rowId xmlns:a16="http://schemas.microsoft.com/office/drawing/2014/main" val="10005"/>
                  </a:ext>
                </a:extLst>
              </a:tr>
              <a:tr h="630375">
                <a:tc>
                  <a:txBody>
                    <a:bodyPr/>
                    <a:lstStyle/>
                    <a:p>
                      <a:pPr marL="0" marR="0" lvl="0" indent="0" algn="l" rtl="0">
                        <a:spcBef>
                          <a:spcPts val="0"/>
                        </a:spcBef>
                        <a:spcAft>
                          <a:spcPts val="0"/>
                        </a:spcAft>
                        <a:buNone/>
                      </a:pPr>
                      <a:r>
                        <a:rPr lang="en-US" sz="1800" dirty="0"/>
                        <a:t>5.</a:t>
                      </a:r>
                      <a:endParaRPr sz="1800" dirty="0"/>
                    </a:p>
                  </a:txBody>
                  <a:tcPr marL="91450" marR="91450" marT="45725" marB="45725"/>
                </a:tc>
                <a:tc>
                  <a:txBody>
                    <a:bodyPr/>
                    <a:lstStyle/>
                    <a:p>
                      <a:pPr marL="0" marR="0" lvl="0" indent="0" algn="l" rtl="0">
                        <a:spcBef>
                          <a:spcPts val="0"/>
                        </a:spcBef>
                        <a:spcAft>
                          <a:spcPts val="0"/>
                        </a:spcAft>
                        <a:buNone/>
                      </a:pPr>
                      <a:r>
                        <a:rPr lang="en-US" sz="1800" dirty="0"/>
                        <a:t>Early Warning Systems and Emergency Preparedness</a:t>
                      </a:r>
                      <a:endParaRPr sz="1800" dirty="0"/>
                    </a:p>
                  </a:txBody>
                  <a:tcPr marL="91450" marR="91450" marT="45725" marB="45725"/>
                </a:tc>
                <a:tc>
                  <a:txBody>
                    <a:bodyPr/>
                    <a:lstStyle/>
                    <a:p>
                      <a:pPr marL="0" marR="0" lvl="0" indent="0" algn="r" rtl="0">
                        <a:spcBef>
                          <a:spcPts val="0"/>
                        </a:spcBef>
                        <a:spcAft>
                          <a:spcPts val="0"/>
                        </a:spcAft>
                        <a:buNone/>
                      </a:pPr>
                      <a:r>
                        <a:rPr lang="en-US" sz="1800" dirty="0"/>
                        <a:t>6,885.00</a:t>
                      </a:r>
                      <a:endParaRPr sz="1800" dirty="0"/>
                    </a:p>
                  </a:txBody>
                  <a:tcPr marL="91450" marR="91450" marT="45725" marB="45725"/>
                </a:tc>
                <a:extLst>
                  <a:ext uri="{0D108BD9-81ED-4DB2-BD59-A6C34878D82A}">
                    <a16:rowId xmlns:a16="http://schemas.microsoft.com/office/drawing/2014/main" val="2340898025"/>
                  </a:ext>
                </a:extLst>
              </a:tr>
              <a:tr h="630375">
                <a:tc>
                  <a:txBody>
                    <a:bodyPr/>
                    <a:lstStyle/>
                    <a:p>
                      <a:pPr marL="0" marR="0" lvl="0" indent="0" algn="l" rtl="0">
                        <a:spcBef>
                          <a:spcPts val="0"/>
                        </a:spcBef>
                        <a:spcAft>
                          <a:spcPts val="0"/>
                        </a:spcAft>
                        <a:buNone/>
                      </a:pPr>
                      <a:endParaRPr lang="en-US" sz="1800" dirty="0"/>
                    </a:p>
                    <a:p>
                      <a:pPr marL="0" marR="0" lvl="0" indent="0" algn="l" rtl="0">
                        <a:spcBef>
                          <a:spcPts val="0"/>
                        </a:spcBef>
                        <a:spcAft>
                          <a:spcPts val="0"/>
                        </a:spcAft>
                        <a:buNone/>
                      </a:pPr>
                      <a:r>
                        <a:rPr lang="en-US" sz="1800" dirty="0"/>
                        <a:t>TOTAL</a:t>
                      </a:r>
                      <a:endParaRPr sz="1800" dirty="0"/>
                    </a:p>
                  </a:txBody>
                  <a:tcPr marL="91450" marR="91450" marT="45725" marB="45725"/>
                </a:tc>
                <a:tc>
                  <a:txBody>
                    <a:bodyPr/>
                    <a:lstStyle/>
                    <a:p>
                      <a:pPr marL="0" marR="0" lvl="0" indent="0" algn="l" rtl="0">
                        <a:spcBef>
                          <a:spcPts val="0"/>
                        </a:spcBef>
                        <a:spcAft>
                          <a:spcPts val="0"/>
                        </a:spcAft>
                        <a:buNone/>
                      </a:pPr>
                      <a:endParaRPr lang="en-US"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r" rtl="0">
                        <a:spcBef>
                          <a:spcPts val="0"/>
                        </a:spcBef>
                        <a:spcAft>
                          <a:spcPts val="0"/>
                        </a:spcAft>
                        <a:buNone/>
                      </a:pPr>
                      <a:endParaRPr lang="en-US" sz="1800" dirty="0"/>
                    </a:p>
                    <a:p>
                      <a:pPr marL="0" marR="0" lvl="0" indent="0" algn="r" rtl="0">
                        <a:spcBef>
                          <a:spcPts val="0"/>
                        </a:spcBef>
                        <a:spcAft>
                          <a:spcPts val="0"/>
                        </a:spcAft>
                        <a:buNone/>
                      </a:pPr>
                      <a:r>
                        <a:rPr lang="en-US" sz="1800" dirty="0"/>
                        <a:t>250,000.00</a:t>
                      </a:r>
                      <a:endParaRPr sz="1800" dirty="0"/>
                    </a:p>
                  </a:txBody>
                  <a:tcPr marL="91450" marR="91450" marT="45725" marB="45725"/>
                </a:tc>
                <a:extLst>
                  <a:ext uri="{0D108BD9-81ED-4DB2-BD59-A6C34878D82A}">
                    <a16:rowId xmlns:a16="http://schemas.microsoft.com/office/drawing/2014/main" val="3000117039"/>
                  </a:ext>
                </a:extLst>
              </a:tr>
            </a:tbl>
          </a:graphicData>
        </a:graphic>
      </p:graphicFrame>
    </p:spTree>
    <p:extLst>
      <p:ext uri="{BB962C8B-B14F-4D97-AF65-F5344CB8AC3E}">
        <p14:creationId xmlns:p14="http://schemas.microsoft.com/office/powerpoint/2010/main" val="506436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2"/>
          <p:cNvSpPr txBox="1">
            <a:spLocks noGrp="1"/>
          </p:cNvSpPr>
          <p:nvPr>
            <p:ph type="sldNum" idx="12"/>
          </p:nvPr>
        </p:nvSpPr>
        <p:spPr>
          <a:xfrm>
            <a:off x="724952" y="6466512"/>
            <a:ext cx="4071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63</a:t>
            </a:fld>
            <a:endParaRPr/>
          </a:p>
        </p:txBody>
      </p:sp>
      <p:sp>
        <p:nvSpPr>
          <p:cNvPr id="571" name="Google Shape;571;p72"/>
          <p:cNvSpPr txBox="1">
            <a:spLocks noGrp="1"/>
          </p:cNvSpPr>
          <p:nvPr>
            <p:ph type="title"/>
          </p:nvPr>
        </p:nvSpPr>
        <p:spPr>
          <a:xfrm>
            <a:off x="578609" y="5988"/>
            <a:ext cx="8229600" cy="4086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400"/>
              <a:buFont typeface="Arial"/>
              <a:buNone/>
            </a:pPr>
            <a:r>
              <a:rPr lang="en-US" sz="2400" dirty="0"/>
              <a:t>COMPENSATION OF EMPLOYEES</a:t>
            </a:r>
            <a:endParaRPr sz="2400" dirty="0"/>
          </a:p>
        </p:txBody>
      </p:sp>
      <p:graphicFrame>
        <p:nvGraphicFramePr>
          <p:cNvPr id="5" name="Content Placeholder 4">
            <a:extLst>
              <a:ext uri="{FF2B5EF4-FFF2-40B4-BE49-F238E27FC236}">
                <a16:creationId xmlns:a16="http://schemas.microsoft.com/office/drawing/2014/main" id="{9CBB67DA-E88A-4B98-9314-C74E17B8B606}"/>
              </a:ext>
            </a:extLst>
          </p:cNvPr>
          <p:cNvGraphicFramePr>
            <a:graphicFrameLocks/>
          </p:cNvGraphicFramePr>
          <p:nvPr>
            <p:extLst>
              <p:ext uri="{D42A27DB-BD31-4B8C-83A1-F6EECF244321}">
                <p14:modId xmlns:p14="http://schemas.microsoft.com/office/powerpoint/2010/main" val="1999995874"/>
              </p:ext>
            </p:extLst>
          </p:nvPr>
        </p:nvGraphicFramePr>
        <p:xfrm>
          <a:off x="66174" y="523375"/>
          <a:ext cx="9011651" cy="4461443"/>
        </p:xfrm>
        <a:graphic>
          <a:graphicData uri="http://schemas.openxmlformats.org/drawingml/2006/table">
            <a:tbl>
              <a:tblPr>
                <a:tableStyleId>{3C2FFA5D-87B4-456A-9821-1D502468CF0F}</a:tableStyleId>
              </a:tblPr>
              <a:tblGrid>
                <a:gridCol w="332902">
                  <a:extLst>
                    <a:ext uri="{9D8B030D-6E8A-4147-A177-3AD203B41FA5}">
                      <a16:colId xmlns:a16="http://schemas.microsoft.com/office/drawing/2014/main" val="20000"/>
                    </a:ext>
                  </a:extLst>
                </a:gridCol>
                <a:gridCol w="2614835">
                  <a:extLst>
                    <a:ext uri="{9D8B030D-6E8A-4147-A177-3AD203B41FA5}">
                      <a16:colId xmlns:a16="http://schemas.microsoft.com/office/drawing/2014/main" val="20001"/>
                    </a:ext>
                  </a:extLst>
                </a:gridCol>
                <a:gridCol w="1359568">
                  <a:extLst>
                    <a:ext uri="{9D8B030D-6E8A-4147-A177-3AD203B41FA5}">
                      <a16:colId xmlns:a16="http://schemas.microsoft.com/office/drawing/2014/main" val="3934040066"/>
                    </a:ext>
                  </a:extLst>
                </a:gridCol>
                <a:gridCol w="1888958">
                  <a:extLst>
                    <a:ext uri="{9D8B030D-6E8A-4147-A177-3AD203B41FA5}">
                      <a16:colId xmlns:a16="http://schemas.microsoft.com/office/drawing/2014/main" val="3961849496"/>
                    </a:ext>
                  </a:extLst>
                </a:gridCol>
                <a:gridCol w="2815388">
                  <a:extLst>
                    <a:ext uri="{9D8B030D-6E8A-4147-A177-3AD203B41FA5}">
                      <a16:colId xmlns:a16="http://schemas.microsoft.com/office/drawing/2014/main" val="2766906660"/>
                    </a:ext>
                  </a:extLst>
                </a:gridCol>
              </a:tblGrid>
              <a:tr h="336920">
                <a:tc>
                  <a:txBody>
                    <a:bodyPr/>
                    <a:lstStyle/>
                    <a:p>
                      <a:pPr algn="ctr" fontAlgn="b"/>
                      <a:r>
                        <a:rPr lang="en-US" sz="1600" b="1" u="none" strike="noStrike" dirty="0">
                          <a:effectLst/>
                        </a:rPr>
                        <a:t>SN</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u="none" strike="noStrike" dirty="0">
                          <a:solidFill>
                            <a:srgbClr val="000000"/>
                          </a:solidFill>
                          <a:effectLst/>
                        </a:rPr>
                        <a:t>DEPARTMENT</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u="none" strike="noStrike">
                          <a:effectLst/>
                        </a:rPr>
                        <a:t>NUMBER AT POST - IGF</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u="none" strike="noStrike">
                          <a:effectLst/>
                        </a:rPr>
                        <a:t>NUMBER AT POST - GoG</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u="none" strike="noStrike" dirty="0">
                          <a:solidFill>
                            <a:srgbClr val="000000"/>
                          </a:solidFill>
                          <a:effectLst/>
                        </a:rPr>
                        <a:t>AMOUNT</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0"/>
                  </a:ext>
                </a:extLst>
              </a:tr>
              <a:tr h="336920">
                <a:tc>
                  <a:txBody>
                    <a:bodyPr/>
                    <a:lstStyle/>
                    <a:p>
                      <a:pPr algn="ctr" fontAlgn="b"/>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endParaRPr lang="en-US" sz="1600" b="1" u="none" strike="noStrike" dirty="0">
                        <a:effectLst/>
                        <a:latin typeface="Tahoma" pitchFamily="34" charset="0"/>
                        <a:ea typeface="Tahoma" pitchFamily="34" charset="0"/>
                        <a:cs typeface="Tahoma" pitchFamily="34" charset="0"/>
                      </a:endParaRPr>
                    </a:p>
                  </a:txBody>
                  <a:tcPr marL="3937" marR="3937" marT="3937" marB="0" anchor="b"/>
                </a:tc>
                <a:tc>
                  <a:txBody>
                    <a:bodyPr/>
                    <a:lstStyle/>
                    <a:p>
                      <a:pPr algn="l" fontAlgn="b"/>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1"/>
                  </a:ext>
                </a:extLst>
              </a:tr>
              <a:tr h="28489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1.</a:t>
                      </a:r>
                    </a:p>
                  </a:txBody>
                  <a:tcPr marL="3937" marR="3937" marT="3937" marB="0" anchor="b"/>
                </a:tc>
                <a:tc>
                  <a:txBody>
                    <a:bodyPr/>
                    <a:lstStyle/>
                    <a:p>
                      <a:pPr algn="l" fontAlgn="b"/>
                      <a:r>
                        <a:rPr lang="en-US" sz="1600" u="none" strike="noStrike" dirty="0">
                          <a:effectLst/>
                        </a:rPr>
                        <a:t>Central Administration</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8</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29</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dirty="0">
                          <a:solidFill>
                            <a:schemeClr val="dk1"/>
                          </a:solidFill>
                        </a:rPr>
                        <a:t>1,296,315.61</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2"/>
                  </a:ext>
                </a:extLst>
              </a:tr>
              <a:tr h="284951">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2.</a:t>
                      </a:r>
                    </a:p>
                  </a:txBody>
                  <a:tcPr marL="3937" marR="3937" marT="3937" marB="0" anchor="b"/>
                </a:tc>
                <a:tc>
                  <a:txBody>
                    <a:bodyPr/>
                    <a:lstStyle/>
                    <a:p>
                      <a:pPr algn="l" fontAlgn="b"/>
                      <a:r>
                        <a:rPr lang="en-US" sz="1600" u="none" strike="noStrike" dirty="0">
                          <a:effectLst/>
                        </a:rPr>
                        <a:t>Finance</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dirty="0">
                          <a:solidFill>
                            <a:srgbClr val="000000"/>
                          </a:solidFill>
                          <a:effectLst/>
                        </a:rPr>
                        <a:t>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dirty="0">
                          <a:solidFill>
                            <a:schemeClr val="dk1"/>
                          </a:solidFill>
                        </a:rPr>
                        <a:t>114,805.18</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3"/>
                  </a:ext>
                </a:extLst>
              </a:tr>
              <a:tr h="271463">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3.</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Human Resource</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0</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1</a:t>
                      </a:r>
                    </a:p>
                  </a:txBody>
                  <a:tcPr marL="3937" marR="3937" marT="3937" marB="0" anchor="b"/>
                </a:tc>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23,852.14</a:t>
                      </a:r>
                    </a:p>
                  </a:txBody>
                  <a:tcPr marL="3937" marR="3937" marT="3937" marB="0" anchor="b"/>
                </a:tc>
                <a:extLst>
                  <a:ext uri="{0D108BD9-81ED-4DB2-BD59-A6C34878D82A}">
                    <a16:rowId xmlns:a16="http://schemas.microsoft.com/office/drawing/2014/main" val="25354722"/>
                  </a:ext>
                </a:extLst>
              </a:tr>
              <a:tr h="372954">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4.</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Statistics</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0</a:t>
                      </a:r>
                    </a:p>
                  </a:txBody>
                  <a:tcPr marL="3937" marR="3937" marT="3937" marB="0" anchor="b"/>
                </a:tc>
                <a:tc>
                  <a:txBody>
                    <a:bodyPr/>
                    <a:lstStyle/>
                    <a:p>
                      <a:pPr algn="l" fontAlgn="b"/>
                      <a:r>
                        <a:rPr lang="en-US" sz="1600" b="0" i="0" u="none" strike="noStrike" dirty="0">
                          <a:solidFill>
                            <a:srgbClr val="000000"/>
                          </a:solidFill>
                          <a:effectLst/>
                          <a:latin typeface="Tahoma" pitchFamily="34" charset="0"/>
                          <a:ea typeface="Tahoma" pitchFamily="34" charset="0"/>
                          <a:cs typeface="Tahoma" pitchFamily="34" charset="0"/>
                        </a:rPr>
                        <a:t>1</a:t>
                      </a:r>
                    </a:p>
                  </a:txBody>
                  <a:tcPr marL="3937" marR="3937" marT="3937" marB="0" anchor="b"/>
                </a:tc>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24,670.00</a:t>
                      </a:r>
                    </a:p>
                  </a:txBody>
                  <a:tcPr marL="3937" marR="3937" marT="3937" marB="0" anchor="b"/>
                </a:tc>
                <a:extLst>
                  <a:ext uri="{0D108BD9-81ED-4DB2-BD59-A6C34878D82A}">
                    <a16:rowId xmlns:a16="http://schemas.microsoft.com/office/drawing/2014/main" val="754634577"/>
                  </a:ext>
                </a:extLst>
              </a:tr>
              <a:tr h="28489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5.</a:t>
                      </a:r>
                    </a:p>
                  </a:txBody>
                  <a:tcPr marL="3937" marR="3937" marT="3937" marB="0" anchor="b"/>
                </a:tc>
                <a:tc>
                  <a:txBody>
                    <a:bodyPr/>
                    <a:lstStyle/>
                    <a:p>
                      <a:pPr algn="l" fontAlgn="b"/>
                      <a:r>
                        <a:rPr lang="en-US" sz="1600" u="none" strike="noStrike" dirty="0">
                          <a:effectLst/>
                        </a:rPr>
                        <a:t>Environmental Health</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dirty="0">
                          <a:solidFill>
                            <a:srgbClr val="000000"/>
                          </a:solidFill>
                          <a:effectLst/>
                        </a:rPr>
                        <a:t>16</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dirty="0">
                          <a:solidFill>
                            <a:schemeClr val="dk1"/>
                          </a:solidFill>
                        </a:rPr>
                        <a:t>234,193.34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7"/>
                  </a:ext>
                </a:extLst>
              </a:tr>
              <a:tr h="28489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6.</a:t>
                      </a:r>
                    </a:p>
                  </a:txBody>
                  <a:tcPr marL="3937" marR="3937" marT="3937" marB="0" anchor="b"/>
                </a:tc>
                <a:tc>
                  <a:txBody>
                    <a:bodyPr/>
                    <a:lstStyle/>
                    <a:p>
                      <a:pPr algn="l" fontAlgn="b"/>
                      <a:r>
                        <a:rPr lang="en-US" sz="1600" u="none" strike="noStrike" dirty="0">
                          <a:effectLst/>
                        </a:rPr>
                        <a:t>Agriculture</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a:solidFill>
                            <a:srgbClr val="000000"/>
                          </a:solidFill>
                          <a:effectLst/>
                        </a:rPr>
                        <a:t>0</a:t>
                      </a:r>
                      <a:endParaRPr lang="en-US" sz="1600" b="0" i="0" u="none" strike="noStrike">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15</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dirty="0">
                          <a:solidFill>
                            <a:schemeClr val="dk1"/>
                          </a:solidFill>
                        </a:rPr>
                        <a:t>445,195.66</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8"/>
                  </a:ext>
                </a:extLst>
              </a:tr>
              <a:tr h="50260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7.</a:t>
                      </a:r>
                    </a:p>
                  </a:txBody>
                  <a:tcPr marL="3937" marR="3937" marT="3937" marB="0" anchor="b"/>
                </a:tc>
                <a:tc>
                  <a:txBody>
                    <a:bodyPr/>
                    <a:lstStyle/>
                    <a:p>
                      <a:pPr algn="l" fontAlgn="b"/>
                      <a:r>
                        <a:rPr lang="en-US" sz="1600" u="none" strike="noStrike" dirty="0">
                          <a:effectLst/>
                        </a:rPr>
                        <a:t>Social Welfare &amp; Community Development</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a:solidFill>
                            <a:srgbClr val="000000"/>
                          </a:solidFill>
                          <a:effectLst/>
                        </a:rPr>
                        <a:t>0</a:t>
                      </a:r>
                      <a:endParaRPr lang="en-US" sz="1600" b="0" i="0" u="none" strike="noStrike">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a:solidFill>
                            <a:srgbClr val="000000"/>
                          </a:solidFill>
                          <a:effectLst/>
                        </a:rPr>
                        <a:t>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i="0" u="none" strike="noStrike" dirty="0">
                          <a:solidFill>
                            <a:schemeClr val="dk1"/>
                          </a:solidFill>
                          <a:effectLst/>
                          <a:latin typeface="+mn-lt"/>
                          <a:ea typeface="+mn-ea"/>
                          <a:cs typeface="+mn-cs"/>
                        </a:rPr>
                        <a:t>96,390.94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09"/>
                  </a:ext>
                </a:extLst>
              </a:tr>
              <a:tr h="28489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8.</a:t>
                      </a:r>
                    </a:p>
                  </a:txBody>
                  <a:tcPr marL="3937" marR="3937" marT="3937" marB="0" anchor="b"/>
                </a:tc>
                <a:tc>
                  <a:txBody>
                    <a:bodyPr/>
                    <a:lstStyle/>
                    <a:p>
                      <a:pPr algn="l" fontAlgn="b"/>
                      <a:r>
                        <a:rPr lang="en-US" sz="1600" u="none" strike="noStrike" dirty="0">
                          <a:effectLst/>
                        </a:rPr>
                        <a:t> Physical Planning</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dirty="0">
                          <a:solidFill>
                            <a:srgbClr val="000000"/>
                          </a:solidFill>
                          <a:effectLst/>
                        </a:rPr>
                        <a:t>0</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1</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i="0" u="none" strike="noStrike" dirty="0">
                          <a:solidFill>
                            <a:srgbClr val="000000"/>
                          </a:solidFill>
                          <a:effectLst/>
                          <a:latin typeface="+mn-lt"/>
                          <a:ea typeface="+mn-ea"/>
                          <a:cs typeface="+mn-cs"/>
                        </a:rPr>
                        <a:t>23,852.14</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13"/>
                  </a:ext>
                </a:extLst>
              </a:tr>
              <a:tr h="284890">
                <a:tc>
                  <a:txBody>
                    <a:bodyPr/>
                    <a:lstStyle/>
                    <a:p>
                      <a:pPr algn="ctr" fontAlgn="b"/>
                      <a:r>
                        <a:rPr lang="en-US" sz="1600" b="0" i="0" u="none" strike="noStrike" dirty="0">
                          <a:solidFill>
                            <a:srgbClr val="000000"/>
                          </a:solidFill>
                          <a:effectLst/>
                          <a:latin typeface="Tahoma" pitchFamily="34" charset="0"/>
                          <a:ea typeface="Tahoma" pitchFamily="34" charset="0"/>
                          <a:cs typeface="Tahoma" pitchFamily="34" charset="0"/>
                        </a:rPr>
                        <a:t>9.</a:t>
                      </a:r>
                    </a:p>
                  </a:txBody>
                  <a:tcPr marL="3937" marR="3937" marT="3937" marB="0" anchor="b"/>
                </a:tc>
                <a:tc>
                  <a:txBody>
                    <a:bodyPr/>
                    <a:lstStyle/>
                    <a:p>
                      <a:pPr algn="l" fontAlgn="b"/>
                      <a:r>
                        <a:rPr lang="en-US" sz="1600" u="none" strike="noStrike" dirty="0">
                          <a:effectLst/>
                        </a:rPr>
                        <a:t>Works</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i="0" u="none" strike="noStrike" dirty="0">
                          <a:solidFill>
                            <a:srgbClr val="000000"/>
                          </a:solidFill>
                          <a:effectLst/>
                          <a:latin typeface="+mn-lt"/>
                          <a:ea typeface="+mn-ea"/>
                          <a:cs typeface="+mn-cs"/>
                        </a:rPr>
                        <a:t>6</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0" u="none" strike="noStrike" dirty="0">
                          <a:solidFill>
                            <a:srgbClr val="000000"/>
                          </a:solidFill>
                          <a:effectLst/>
                        </a:rPr>
                        <a:t>5</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0" dirty="0">
                          <a:solidFill>
                            <a:schemeClr val="dk1"/>
                          </a:solidFill>
                        </a:rPr>
                        <a:t>160,227.27</a:t>
                      </a:r>
                      <a:endParaRPr lang="en-US" sz="1600" b="0"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14"/>
                  </a:ext>
                </a:extLst>
              </a:tr>
              <a:tr h="776488">
                <a:tc>
                  <a:txBody>
                    <a:bodyPr/>
                    <a:lstStyle/>
                    <a:p>
                      <a:pPr algn="ctr" fontAlgn="b"/>
                      <a:r>
                        <a:rPr lang="en-US" sz="1600" u="none" strike="noStrike" dirty="0">
                          <a:effectLst/>
                        </a:rPr>
                        <a:t> </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u="none" strike="noStrike" dirty="0">
                          <a:effectLst/>
                        </a:rPr>
                        <a:t>GRAND TOTAL </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i="0" u="none" strike="noStrike" dirty="0">
                          <a:solidFill>
                            <a:srgbClr val="000000"/>
                          </a:solidFill>
                          <a:effectLst/>
                          <a:latin typeface="+mn-lt"/>
                          <a:ea typeface="+mn-ea"/>
                          <a:cs typeface="+mn-cs"/>
                        </a:rPr>
                        <a:t>18</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l" fontAlgn="b"/>
                      <a:r>
                        <a:rPr lang="en-US" sz="1600" b="1" i="0" u="none" strike="noStrike" dirty="0">
                          <a:solidFill>
                            <a:srgbClr val="000000"/>
                          </a:solidFill>
                          <a:effectLst/>
                          <a:latin typeface="+mn-lt"/>
                          <a:ea typeface="+mn-ea"/>
                          <a:cs typeface="+mn-cs"/>
                        </a:rPr>
                        <a:t>76</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tc>
                  <a:txBody>
                    <a:bodyPr/>
                    <a:lstStyle/>
                    <a:p>
                      <a:pPr algn="ctr" fontAlgn="b"/>
                      <a:r>
                        <a:rPr lang="en-US" sz="1600" b="1" dirty="0">
                          <a:solidFill>
                            <a:schemeClr val="dk1"/>
                          </a:solidFill>
                        </a:rPr>
                        <a:t>2,419,502.28</a:t>
                      </a:r>
                      <a:endParaRPr lang="en-US" sz="1600" b="1" i="0" u="none" strike="noStrike" dirty="0">
                        <a:solidFill>
                          <a:srgbClr val="000000"/>
                        </a:solidFill>
                        <a:effectLst/>
                        <a:latin typeface="Tahoma" pitchFamily="34" charset="0"/>
                        <a:ea typeface="Tahoma" pitchFamily="34" charset="0"/>
                        <a:cs typeface="Tahoma" pitchFamily="34" charset="0"/>
                      </a:endParaRPr>
                    </a:p>
                  </a:txBody>
                  <a:tcPr marL="3937" marR="3937" marT="3937"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69487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5D9E3661-CEA5-4C08-AA02-78508B47F448}"/>
              </a:ext>
            </a:extLst>
          </p:cNvPr>
          <p:cNvGraphicFramePr>
            <a:graphicFrameLocks/>
          </p:cNvGraphicFramePr>
          <p:nvPr>
            <p:extLst>
              <p:ext uri="{D42A27DB-BD31-4B8C-83A1-F6EECF244321}">
                <p14:modId xmlns:p14="http://schemas.microsoft.com/office/powerpoint/2010/main" val="1119473341"/>
              </p:ext>
            </p:extLst>
          </p:nvPr>
        </p:nvGraphicFramePr>
        <p:xfrm>
          <a:off x="533400" y="2469887"/>
          <a:ext cx="7108735" cy="3022502"/>
        </p:xfrm>
        <a:graphic>
          <a:graphicData uri="http://schemas.openxmlformats.org/drawingml/2006/table">
            <a:tbl>
              <a:tblPr>
                <a:tableStyleId>{5C22544A-7EE6-4342-B048-85BDC9FD1C3A}</a:tableStyleId>
              </a:tblPr>
              <a:tblGrid>
                <a:gridCol w="538188">
                  <a:extLst>
                    <a:ext uri="{9D8B030D-6E8A-4147-A177-3AD203B41FA5}">
                      <a16:colId xmlns:a16="http://schemas.microsoft.com/office/drawing/2014/main" val="20000"/>
                    </a:ext>
                  </a:extLst>
                </a:gridCol>
                <a:gridCol w="1237929">
                  <a:extLst>
                    <a:ext uri="{9D8B030D-6E8A-4147-A177-3AD203B41FA5}">
                      <a16:colId xmlns:a16="http://schemas.microsoft.com/office/drawing/2014/main" val="20002"/>
                    </a:ext>
                  </a:extLst>
                </a:gridCol>
                <a:gridCol w="1999732">
                  <a:extLst>
                    <a:ext uri="{9D8B030D-6E8A-4147-A177-3AD203B41FA5}">
                      <a16:colId xmlns:a16="http://schemas.microsoft.com/office/drawing/2014/main" val="20003"/>
                    </a:ext>
                  </a:extLst>
                </a:gridCol>
                <a:gridCol w="1822119">
                  <a:extLst>
                    <a:ext uri="{9D8B030D-6E8A-4147-A177-3AD203B41FA5}">
                      <a16:colId xmlns:a16="http://schemas.microsoft.com/office/drawing/2014/main" val="20005"/>
                    </a:ext>
                  </a:extLst>
                </a:gridCol>
                <a:gridCol w="1510767">
                  <a:extLst>
                    <a:ext uri="{9D8B030D-6E8A-4147-A177-3AD203B41FA5}">
                      <a16:colId xmlns:a16="http://schemas.microsoft.com/office/drawing/2014/main" val="20006"/>
                    </a:ext>
                  </a:extLst>
                </a:gridCol>
              </a:tblGrid>
              <a:tr h="1401330">
                <a:tc>
                  <a:txBody>
                    <a:bodyPr/>
                    <a:lstStyle/>
                    <a:p>
                      <a:pPr algn="ctr" fontAlgn="b"/>
                      <a:r>
                        <a:rPr lang="en-US" sz="1400" b="1" u="none" strike="noStrike" dirty="0">
                          <a:effectLst/>
                          <a:latin typeface="Tahoma" pitchFamily="34" charset="0"/>
                          <a:ea typeface="Tahoma" pitchFamily="34" charset="0"/>
                          <a:cs typeface="Tahoma" pitchFamily="34" charset="0"/>
                        </a:rPr>
                        <a:t>S/N</a:t>
                      </a:r>
                      <a:endParaRPr lang="en-US" sz="1400" b="1" i="0" u="none" strike="noStrike" dirty="0">
                        <a:solidFill>
                          <a:srgbClr val="000000"/>
                        </a:solidFill>
                        <a:effectLst/>
                        <a:latin typeface="Tahoma" pitchFamily="34" charset="0"/>
                        <a:ea typeface="Tahoma" pitchFamily="34" charset="0"/>
                        <a:cs typeface="Tahoma" pitchFamily="34" charset="0"/>
                      </a:endParaRPr>
                    </a:p>
                  </a:txBody>
                  <a:tcPr marL="8455" marR="8455" marT="84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Tahoma" pitchFamily="34" charset="0"/>
                          <a:ea typeface="Tahoma" pitchFamily="34" charset="0"/>
                          <a:cs typeface="Tahoma" pitchFamily="34" charset="0"/>
                        </a:rPr>
                        <a:t>STAFF ID</a:t>
                      </a:r>
                      <a:endParaRPr lang="en-US" sz="1400" b="1" i="0" u="none" strike="noStrike" dirty="0">
                        <a:solidFill>
                          <a:srgbClr val="000000"/>
                        </a:solidFill>
                        <a:effectLst/>
                        <a:latin typeface="Tahoma" pitchFamily="34" charset="0"/>
                        <a:ea typeface="Tahoma" pitchFamily="34" charset="0"/>
                        <a:cs typeface="Tahoma" pitchFamily="34" charset="0"/>
                      </a:endParaRPr>
                    </a:p>
                  </a:txBody>
                  <a:tcPr marL="8455" marR="8455" marT="84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Tahoma" pitchFamily="34" charset="0"/>
                          <a:ea typeface="Tahoma" pitchFamily="34" charset="0"/>
                          <a:cs typeface="Tahoma" pitchFamily="34" charset="0"/>
                        </a:rPr>
                        <a:t>CURRENT GRADE / POSITION</a:t>
                      </a:r>
                      <a:endParaRPr lang="en-US" sz="1400" b="1" i="0" u="none" strike="noStrike" dirty="0">
                        <a:solidFill>
                          <a:srgbClr val="000000"/>
                        </a:solidFill>
                        <a:effectLst/>
                        <a:latin typeface="Tahoma" pitchFamily="34" charset="0"/>
                        <a:ea typeface="Tahoma" pitchFamily="34" charset="0"/>
                        <a:cs typeface="Tahoma" pitchFamily="34" charset="0"/>
                      </a:endParaRPr>
                    </a:p>
                  </a:txBody>
                  <a:tcPr marL="8455" marR="8455" marT="84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Tahoma" pitchFamily="34" charset="0"/>
                          <a:ea typeface="Tahoma" pitchFamily="34" charset="0"/>
                          <a:cs typeface="Tahoma" pitchFamily="34" charset="0"/>
                        </a:rPr>
                        <a:t>DATE OF APPOINTMENT</a:t>
                      </a:r>
                      <a:endParaRPr lang="en-US" sz="1400" b="1" i="0" u="none" strike="noStrike" dirty="0">
                        <a:solidFill>
                          <a:srgbClr val="000000"/>
                        </a:solidFill>
                        <a:effectLst/>
                        <a:latin typeface="Tahoma" pitchFamily="34" charset="0"/>
                        <a:ea typeface="Tahoma" pitchFamily="34" charset="0"/>
                        <a:cs typeface="Tahoma" pitchFamily="34" charset="0"/>
                      </a:endParaRPr>
                    </a:p>
                  </a:txBody>
                  <a:tcPr marL="8455" marR="8455" marT="84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Tahoma" pitchFamily="34" charset="0"/>
                          <a:ea typeface="Tahoma" pitchFamily="34" charset="0"/>
                          <a:cs typeface="Tahoma" pitchFamily="34" charset="0"/>
                        </a:rPr>
                        <a:t>DATE OF RETIREMENT</a:t>
                      </a:r>
                      <a:endParaRPr lang="en-US" sz="1400" b="1" i="0" u="none" strike="noStrike" dirty="0">
                        <a:solidFill>
                          <a:srgbClr val="000000"/>
                        </a:solidFill>
                        <a:effectLst/>
                        <a:latin typeface="Tahoma" pitchFamily="34" charset="0"/>
                        <a:ea typeface="Tahoma" pitchFamily="34" charset="0"/>
                        <a:cs typeface="Tahoma" pitchFamily="34" charset="0"/>
                      </a:endParaRPr>
                    </a:p>
                  </a:txBody>
                  <a:tcPr marL="8455" marR="8455" marT="84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1172">
                <a:tc>
                  <a:txBody>
                    <a:bodyPr/>
                    <a:lstStyle/>
                    <a:p>
                      <a:pPr algn="r" fontAlgn="b"/>
                      <a:r>
                        <a:rPr lang="en-US" sz="1400" b="0" i="0" u="none" strike="noStrike" dirty="0">
                          <a:solidFill>
                            <a:srgbClr val="000000"/>
                          </a:solidFill>
                          <a:effectLst/>
                          <a:latin typeface="Tahoma"/>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Book Antiqua" panose="02040602050305030304" pitchFamily="18" charset="0"/>
                        </a:rPr>
                        <a:t>52492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a:rPr>
                        <a:t>Chief Head Conservancy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a:rPr>
                        <a:t>16/01/1990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a:rPr>
                        <a:t>21/09/2022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itle 1">
            <a:extLst>
              <a:ext uri="{FF2B5EF4-FFF2-40B4-BE49-F238E27FC236}">
                <a16:creationId xmlns:a16="http://schemas.microsoft.com/office/drawing/2014/main" id="{249F72B1-EF0B-4DFF-B194-A19B48498F48}"/>
              </a:ext>
            </a:extLst>
          </p:cNvPr>
          <p:cNvSpPr txBox="1">
            <a:spLocks/>
          </p:cNvSpPr>
          <p:nvPr/>
        </p:nvSpPr>
        <p:spPr>
          <a:xfrm>
            <a:off x="0" y="1510802"/>
            <a:ext cx="9067800" cy="56841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ea typeface="Tahoma" pitchFamily="34" charset="0"/>
                <a:cs typeface="Tahoma" pitchFamily="34" charset="0"/>
              </a:rPr>
              <a:t>STAFF GOING ON RETIREMENT IN 2022</a:t>
            </a:r>
          </a:p>
        </p:txBody>
      </p:sp>
    </p:spTree>
    <p:extLst>
      <p:ext uri="{BB962C8B-B14F-4D97-AF65-F5344CB8AC3E}">
        <p14:creationId xmlns:p14="http://schemas.microsoft.com/office/powerpoint/2010/main" val="403156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05637"/>
            <a:ext cx="8068705" cy="710545"/>
          </a:xfrm>
        </p:spPr>
        <p:txBody>
          <a:bodyPr/>
          <a:lstStyle/>
          <a:p>
            <a:r>
              <a:rPr lang="en-US" dirty="0"/>
              <a:t>Conclusion </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964C0AA-13C5-42F8-8707-B9C6EA4D33F1}" type="slidenum">
              <a:rPr lang="en-GB" smtClean="0"/>
              <a:t>65</a:t>
            </a:fld>
            <a:endParaRPr lang="en-GB"/>
          </a:p>
        </p:txBody>
      </p:sp>
      <p:sp>
        <p:nvSpPr>
          <p:cNvPr id="4" name="Content Placeholder 2"/>
          <p:cNvSpPr txBox="1">
            <a:spLocks/>
          </p:cNvSpPr>
          <p:nvPr/>
        </p:nvSpPr>
        <p:spPr>
          <a:xfrm>
            <a:off x="300551" y="1254750"/>
            <a:ext cx="8534400" cy="3677468"/>
          </a:xfrm>
          <a:prstGeom prst="rect">
            <a:avLst/>
          </a:prstGeom>
        </p:spPr>
        <p:txBody>
          <a:bodyPr>
            <a:normAutofit/>
          </a:bodyPr>
          <a:lstStyle>
            <a:lvl1pPr marL="0" indent="-273600" algn="l" defTabSz="514350" rtl="0" eaLnBrk="1" latinLnBrk="0" hangingPunct="1">
              <a:lnSpc>
                <a:spcPct val="100000"/>
              </a:lnSpc>
              <a:spcBef>
                <a:spcPts val="0"/>
              </a:spcBef>
              <a:spcAft>
                <a:spcPts val="900"/>
              </a:spcAft>
              <a:buFontTx/>
              <a:buNone/>
              <a:defRPr sz="1400" kern="1200">
                <a:solidFill>
                  <a:schemeClr val="tx1"/>
                </a:solidFill>
                <a:latin typeface="+mn-lt"/>
                <a:ea typeface="+mn-ea"/>
                <a:cs typeface="+mn-cs"/>
              </a:defRPr>
            </a:lvl1pPr>
            <a:lvl2pPr marL="273600" indent="-273600" algn="l" defTabSz="514350" rtl="0" eaLnBrk="1" latinLnBrk="0" hangingPunct="1">
              <a:lnSpc>
                <a:spcPct val="100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2pPr>
            <a:lvl3pPr marL="547200" indent="-273600" algn="l" defTabSz="514350" rtl="0" eaLnBrk="1" latinLnBrk="0" hangingPunct="1">
              <a:lnSpc>
                <a:spcPct val="100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3pPr>
            <a:lvl4pPr marL="8244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4pPr>
            <a:lvl5pPr marL="1098000" indent="-273600" algn="l" defTabSz="514350" rtl="0" eaLnBrk="1" latinLnBrk="0" hangingPunct="1">
              <a:lnSpc>
                <a:spcPct val="100000"/>
              </a:lnSpc>
              <a:spcBef>
                <a:spcPts val="0"/>
              </a:spcBef>
              <a:spcAft>
                <a:spcPts val="900"/>
              </a:spcAft>
              <a:buFont typeface="Georgia" panose="02040502050405020303" pitchFamily="18" charset="0"/>
              <a:buChar char="›"/>
              <a:defRPr sz="1400" kern="1200">
                <a:solidFill>
                  <a:schemeClr val="tx1"/>
                </a:solidFill>
                <a:latin typeface="+mn-lt"/>
                <a:ea typeface="+mn-ea"/>
                <a:cs typeface="+mn-cs"/>
              </a:defRPr>
            </a:lvl5pPr>
            <a:lvl6pPr marL="13716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200" lvl="1" indent="0">
              <a:buFont typeface="Arial" panose="020B0604020202020204" pitchFamily="34" charset="0"/>
              <a:buNone/>
            </a:pPr>
            <a:endParaRPr lang="en-US" sz="2200" dirty="0">
              <a:latin typeface="Arial Unicode MS" pitchFamily="34" charset="-128"/>
              <a:ea typeface="Arial Unicode MS" pitchFamily="34" charset="-128"/>
              <a:cs typeface="Arial Unicode MS" pitchFamily="34" charset="-128"/>
            </a:endParaRPr>
          </a:p>
          <a:p>
            <a:pPr marL="457200" lvl="1" indent="0">
              <a:buFont typeface="Arial" panose="020B0604020202020204" pitchFamily="34" charset="0"/>
              <a:buNone/>
            </a:pPr>
            <a:r>
              <a:rPr lang="en-US" sz="2200" dirty="0">
                <a:latin typeface="Arial Unicode MS" pitchFamily="34" charset="-128"/>
                <a:ea typeface="Arial Unicode MS" pitchFamily="34" charset="-128"/>
                <a:cs typeface="Arial Unicode MS" pitchFamily="34" charset="-128"/>
              </a:rPr>
              <a:t>	</a:t>
            </a:r>
          </a:p>
          <a:p>
            <a:pPr lvl="1"/>
            <a:endParaRPr lang="en-US" sz="2400" dirty="0"/>
          </a:p>
          <a:p>
            <a:pPr lvl="2"/>
            <a:endParaRPr lang="en-US" sz="2000" dirty="0"/>
          </a:p>
          <a:p>
            <a:endParaRPr lang="en-US" dirty="0"/>
          </a:p>
        </p:txBody>
      </p:sp>
      <p:sp>
        <p:nvSpPr>
          <p:cNvPr id="5" name="Google Shape;579;p73"/>
          <p:cNvSpPr txBox="1"/>
          <p:nvPr/>
        </p:nvSpPr>
        <p:spPr>
          <a:xfrm>
            <a:off x="90269" y="1012874"/>
            <a:ext cx="8534400" cy="5634837"/>
          </a:xfrm>
          <a:prstGeom prst="rect">
            <a:avLst/>
          </a:prstGeom>
          <a:noFill/>
          <a:ln>
            <a:noFill/>
          </a:ln>
        </p:spPr>
        <p:txBody>
          <a:bodyPr spcFirstLastPara="1" wrap="square" lIns="91425" tIns="45700" rIns="91425" bIns="45700" anchor="t" anchorCtr="0">
            <a:noAutofit/>
          </a:bodyPr>
          <a:lstStyle/>
          <a:p>
            <a:pPr marL="457200" marR="0" lvl="1" indent="0" rtl="0">
              <a:lnSpc>
                <a:spcPct val="90000"/>
              </a:lnSpc>
              <a:spcBef>
                <a:spcPts val="0"/>
              </a:spcBef>
              <a:spcAft>
                <a:spcPts val="0"/>
              </a:spcAft>
              <a:buClr>
                <a:schemeClr val="dk1"/>
              </a:buClr>
              <a:buSzPts val="2400"/>
              <a:buFont typeface="Arial"/>
              <a:buNone/>
            </a:pPr>
            <a:r>
              <a:rPr lang="en-US" sz="1600" b="1" u="sng" dirty="0">
                <a:solidFill>
                  <a:schemeClr val="dk1"/>
                </a:solidFill>
                <a:latin typeface="Arimo"/>
                <a:ea typeface="Arimo"/>
                <a:cs typeface="Arimo"/>
                <a:sym typeface="Arimo"/>
              </a:rPr>
              <a:t>PROVISION OF TECHNICAL SUPPORT</a:t>
            </a:r>
            <a:r>
              <a:rPr lang="en-US" sz="1600" b="1" i="0" u="sng" strike="noStrike" cap="none" dirty="0">
                <a:solidFill>
                  <a:schemeClr val="dk1"/>
                </a:solidFill>
                <a:latin typeface="Arimo"/>
                <a:ea typeface="Arimo"/>
                <a:cs typeface="Arimo"/>
                <a:sym typeface="Arimo"/>
              </a:rPr>
              <a:t> </a:t>
            </a:r>
          </a:p>
          <a:p>
            <a:pPr marL="457200" marR="0" lvl="1" indent="0" algn="ctr" rtl="0">
              <a:lnSpc>
                <a:spcPct val="90000"/>
              </a:lnSpc>
              <a:spcBef>
                <a:spcPts val="0"/>
              </a:spcBef>
              <a:spcAft>
                <a:spcPts val="0"/>
              </a:spcAft>
              <a:buClr>
                <a:schemeClr val="dk1"/>
              </a:buClr>
              <a:buSzPts val="2400"/>
              <a:buFont typeface="Arial"/>
              <a:buNone/>
            </a:pPr>
            <a:endParaRPr lang="en-US" sz="1600" i="0" strike="noStrike" cap="none" dirty="0">
              <a:solidFill>
                <a:schemeClr val="dk1"/>
              </a:solidFill>
              <a:latin typeface="Arimo"/>
              <a:ea typeface="Arimo"/>
              <a:cs typeface="Arimo"/>
              <a:sym typeface="Arimo"/>
            </a:endParaRPr>
          </a:p>
          <a:p>
            <a:pPr marL="457200" marR="0" lvl="1" indent="0" algn="ctr" rtl="0">
              <a:lnSpc>
                <a:spcPct val="90000"/>
              </a:lnSpc>
              <a:spcBef>
                <a:spcPts val="0"/>
              </a:spcBef>
              <a:spcAft>
                <a:spcPts val="0"/>
              </a:spcAft>
              <a:buClr>
                <a:schemeClr val="dk1"/>
              </a:buClr>
              <a:buSzPts val="2400"/>
              <a:buFont typeface="Arial"/>
              <a:buNone/>
            </a:pPr>
            <a:endParaRPr lang="en-US" sz="1600" i="0" strike="noStrike" cap="none" dirty="0">
              <a:solidFill>
                <a:schemeClr val="dk1"/>
              </a:solidFill>
              <a:latin typeface="Arimo"/>
              <a:ea typeface="Arimo"/>
              <a:cs typeface="Arimo"/>
              <a:sym typeface="Arimo"/>
            </a:endParaRPr>
          </a:p>
          <a:p>
            <a:pPr marL="742950" marR="0" lvl="1" indent="-285750" rtl="0">
              <a:lnSpc>
                <a:spcPct val="90000"/>
              </a:lnSpc>
              <a:spcBef>
                <a:spcPts val="0"/>
              </a:spcBef>
              <a:spcAft>
                <a:spcPts val="0"/>
              </a:spcAft>
              <a:buClr>
                <a:schemeClr val="dk1"/>
              </a:buClr>
              <a:buSzPts val="2400"/>
              <a:buFont typeface="Arial" panose="020B0604020202020204" pitchFamily="34" charset="0"/>
              <a:buChar char="•"/>
            </a:pPr>
            <a:r>
              <a:rPr lang="en-US" sz="1600" dirty="0">
                <a:solidFill>
                  <a:schemeClr val="dk1"/>
                </a:solidFill>
                <a:latin typeface="Arimo"/>
                <a:ea typeface="Arimo"/>
                <a:cs typeface="Arimo"/>
                <a:sym typeface="Arimo"/>
              </a:rPr>
              <a:t>Ashanti Regional Coordinating Council</a:t>
            </a:r>
            <a:r>
              <a:rPr lang="en-US" sz="1600" i="0" strike="noStrike" cap="none" dirty="0">
                <a:solidFill>
                  <a:schemeClr val="dk1"/>
                </a:solidFill>
                <a:latin typeface="Arimo"/>
                <a:ea typeface="Arimo"/>
                <a:cs typeface="Arimo"/>
                <a:sym typeface="Arimo"/>
              </a:rPr>
              <a:t> </a:t>
            </a:r>
            <a:r>
              <a:rPr lang="en-US" sz="1600" i="0" strike="noStrike" cap="none">
                <a:solidFill>
                  <a:schemeClr val="dk1"/>
                </a:solidFill>
                <a:latin typeface="Arimo"/>
                <a:ea typeface="Arimo"/>
                <a:cs typeface="Arimo"/>
                <a:sym typeface="Arimo"/>
              </a:rPr>
              <a:t>( ARCC </a:t>
            </a:r>
            <a:r>
              <a:rPr lang="en-US" sz="1600" i="0" strike="noStrike" cap="none" dirty="0">
                <a:solidFill>
                  <a:schemeClr val="dk1"/>
                </a:solidFill>
                <a:latin typeface="Arimo"/>
                <a:ea typeface="Arimo"/>
                <a:cs typeface="Arimo"/>
                <a:sym typeface="Arimo"/>
              </a:rPr>
              <a:t>)</a:t>
            </a:r>
          </a:p>
          <a:p>
            <a:pPr marL="457200" marR="0" lvl="1" rtl="0">
              <a:lnSpc>
                <a:spcPct val="90000"/>
              </a:lnSpc>
              <a:spcBef>
                <a:spcPts val="0"/>
              </a:spcBef>
              <a:spcAft>
                <a:spcPts val="0"/>
              </a:spcAft>
              <a:buClr>
                <a:schemeClr val="dk1"/>
              </a:buClr>
              <a:buSzPts val="2400"/>
            </a:pPr>
            <a:endParaRPr lang="en-US" sz="1600"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endParaRPr lang="en-US" sz="1600" i="0" strike="noStrike" cap="none" dirty="0">
              <a:solidFill>
                <a:schemeClr val="dk1"/>
              </a:solidFill>
              <a:latin typeface="Arimo"/>
              <a:ea typeface="Arimo"/>
              <a:cs typeface="Arimo"/>
              <a:sym typeface="Arimo"/>
            </a:endParaRPr>
          </a:p>
          <a:p>
            <a:pPr marL="742950" marR="0" lvl="1" indent="-285750" rtl="0">
              <a:lnSpc>
                <a:spcPct val="90000"/>
              </a:lnSpc>
              <a:spcBef>
                <a:spcPts val="0"/>
              </a:spcBef>
              <a:spcAft>
                <a:spcPts val="0"/>
              </a:spcAft>
              <a:buClr>
                <a:schemeClr val="dk1"/>
              </a:buClr>
              <a:buSzPts val="2400"/>
              <a:buFont typeface="Arial" panose="020B0604020202020204" pitchFamily="34" charset="0"/>
              <a:buChar char="•"/>
            </a:pPr>
            <a:r>
              <a:rPr lang="en-US" sz="1600" i="0" strike="noStrike" cap="none" dirty="0">
                <a:solidFill>
                  <a:schemeClr val="dk1"/>
                </a:solidFill>
                <a:latin typeface="Arimo"/>
                <a:ea typeface="Arimo"/>
                <a:cs typeface="Arimo"/>
                <a:sym typeface="Arimo"/>
              </a:rPr>
              <a:t>  National Team – Ministry Of Finance</a:t>
            </a:r>
          </a:p>
          <a:p>
            <a:pPr marL="914400" marR="0" lvl="1" indent="-457200" algn="ctr" rtl="0">
              <a:lnSpc>
                <a:spcPct val="90000"/>
              </a:lnSpc>
              <a:spcBef>
                <a:spcPts val="0"/>
              </a:spcBef>
              <a:spcAft>
                <a:spcPts val="0"/>
              </a:spcAft>
              <a:buClr>
                <a:schemeClr val="dk1"/>
              </a:buClr>
              <a:buSzPts val="2400"/>
              <a:buFont typeface="Arial"/>
              <a:buAutoNum type="arabicPeriod"/>
            </a:pPr>
            <a:endParaRPr lang="en-US" sz="1600" i="0" strike="noStrike" cap="none" dirty="0">
              <a:solidFill>
                <a:schemeClr val="dk1"/>
              </a:solidFill>
              <a:latin typeface="Arimo"/>
              <a:ea typeface="Arimo"/>
              <a:cs typeface="Arimo"/>
              <a:sym typeface="Arimo"/>
            </a:endParaRPr>
          </a:p>
          <a:p>
            <a:pPr marL="914400" marR="0" lvl="1" indent="-457200" algn="ctr" rtl="0">
              <a:lnSpc>
                <a:spcPct val="90000"/>
              </a:lnSpc>
              <a:spcBef>
                <a:spcPts val="0"/>
              </a:spcBef>
              <a:spcAft>
                <a:spcPts val="0"/>
              </a:spcAft>
              <a:buClr>
                <a:schemeClr val="dk1"/>
              </a:buClr>
              <a:buSzPts val="2400"/>
              <a:buFont typeface="Arial"/>
              <a:buAutoNum type="arabicPeriod"/>
            </a:pPr>
            <a:endParaRPr lang="en-US" sz="1600" i="0" strike="noStrike" cap="none" dirty="0">
              <a:solidFill>
                <a:schemeClr val="dk1"/>
              </a:solidFill>
              <a:latin typeface="Arimo"/>
              <a:ea typeface="Arimo"/>
              <a:cs typeface="Arimo"/>
              <a:sym typeface="Arimo"/>
            </a:endParaRPr>
          </a:p>
          <a:p>
            <a:pPr marL="914400" marR="0" lvl="1" indent="-457200" algn="ctr" rtl="0">
              <a:lnSpc>
                <a:spcPct val="90000"/>
              </a:lnSpc>
              <a:spcBef>
                <a:spcPts val="0"/>
              </a:spcBef>
              <a:spcAft>
                <a:spcPts val="0"/>
              </a:spcAft>
              <a:buClr>
                <a:schemeClr val="dk1"/>
              </a:buClr>
              <a:buSzPts val="2400"/>
              <a:buFont typeface="Arial"/>
              <a:buAutoNum type="arabicPeriod"/>
            </a:pPr>
            <a:endParaRPr lang="en-US" sz="1600" dirty="0">
              <a:solidFill>
                <a:schemeClr val="dk1"/>
              </a:solidFill>
              <a:latin typeface="Arimo"/>
              <a:ea typeface="Arimo"/>
              <a:cs typeface="Arimo"/>
              <a:sym typeface="Arimo"/>
            </a:endParaRPr>
          </a:p>
          <a:p>
            <a:pPr marL="914400" marR="0" lvl="1" indent="-457200" algn="ctr" rtl="0">
              <a:lnSpc>
                <a:spcPct val="90000"/>
              </a:lnSpc>
              <a:spcBef>
                <a:spcPts val="0"/>
              </a:spcBef>
              <a:spcAft>
                <a:spcPts val="0"/>
              </a:spcAft>
              <a:buClr>
                <a:schemeClr val="dk1"/>
              </a:buClr>
              <a:buSzPts val="2400"/>
              <a:buFont typeface="Arial"/>
              <a:buAutoNum type="arabicPeriod"/>
            </a:pPr>
            <a:endParaRPr lang="en-US" sz="1600" i="0" strike="noStrike" cap="none" dirty="0">
              <a:solidFill>
                <a:schemeClr val="dk1"/>
              </a:solidFill>
              <a:latin typeface="Arimo"/>
              <a:ea typeface="Arimo"/>
              <a:cs typeface="Arimo"/>
              <a:sym typeface="Arimo"/>
            </a:endParaRPr>
          </a:p>
          <a:p>
            <a:pPr marL="914400" marR="0" lvl="1" indent="-457200" algn="ctr" rtl="0">
              <a:lnSpc>
                <a:spcPct val="90000"/>
              </a:lnSpc>
              <a:spcBef>
                <a:spcPts val="0"/>
              </a:spcBef>
              <a:spcAft>
                <a:spcPts val="0"/>
              </a:spcAft>
              <a:buClr>
                <a:schemeClr val="dk1"/>
              </a:buClr>
              <a:buSzPts val="2400"/>
              <a:buFont typeface="Arial"/>
              <a:buAutoNum type="arabicPeriod"/>
            </a:pPr>
            <a:endParaRPr lang="en-US" sz="1600" i="0" strike="noStrike" cap="none" dirty="0">
              <a:solidFill>
                <a:schemeClr val="dk1"/>
              </a:solidFill>
              <a:latin typeface="Arimo"/>
              <a:ea typeface="Arimo"/>
              <a:cs typeface="Arimo"/>
              <a:sym typeface="Arimo"/>
            </a:endParaRPr>
          </a:p>
          <a:p>
            <a:pPr marL="457200" marR="0" lvl="1" algn="ctr" rtl="0">
              <a:lnSpc>
                <a:spcPct val="90000"/>
              </a:lnSpc>
              <a:spcBef>
                <a:spcPts val="0"/>
              </a:spcBef>
              <a:spcAft>
                <a:spcPts val="0"/>
              </a:spcAft>
              <a:buClr>
                <a:schemeClr val="dk1"/>
              </a:buClr>
              <a:buSzPts val="2400"/>
            </a:pPr>
            <a:endParaRPr lang="en-US" sz="1600" i="0" strike="noStrike" cap="none"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r>
              <a:rPr lang="en-US" sz="1600" b="1" u="sng" dirty="0">
                <a:solidFill>
                  <a:schemeClr val="dk1"/>
                </a:solidFill>
                <a:latin typeface="Arimo"/>
                <a:ea typeface="Arimo"/>
                <a:cs typeface="Arimo"/>
                <a:sym typeface="Arimo"/>
              </a:rPr>
              <a:t>CHAIRMAN FOR HEARING</a:t>
            </a:r>
          </a:p>
          <a:p>
            <a:pPr marL="457200" marR="0" lvl="1" rtl="0">
              <a:lnSpc>
                <a:spcPct val="90000"/>
              </a:lnSpc>
              <a:spcBef>
                <a:spcPts val="0"/>
              </a:spcBef>
              <a:spcAft>
                <a:spcPts val="0"/>
              </a:spcAft>
              <a:buClr>
                <a:schemeClr val="dk1"/>
              </a:buClr>
              <a:buSzPts val="2400"/>
            </a:pPr>
            <a:endParaRPr lang="en-US" sz="1600" b="1" i="0" u="sng" strike="noStrike" cap="none"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r>
              <a:rPr lang="en-US" sz="1600" b="1" u="sng" dirty="0">
                <a:solidFill>
                  <a:schemeClr val="dk1"/>
                </a:solidFill>
                <a:latin typeface="Arimo"/>
                <a:ea typeface="Arimo"/>
                <a:cs typeface="Arimo"/>
                <a:sym typeface="Arimo"/>
              </a:rPr>
              <a:t>HON. REGIONAL MINISTER (ASHANTI REGION)</a:t>
            </a:r>
          </a:p>
          <a:p>
            <a:pPr marL="457200" marR="0" lvl="1" rtl="0">
              <a:lnSpc>
                <a:spcPct val="90000"/>
              </a:lnSpc>
              <a:spcBef>
                <a:spcPts val="0"/>
              </a:spcBef>
              <a:spcAft>
                <a:spcPts val="0"/>
              </a:spcAft>
              <a:buClr>
                <a:schemeClr val="dk1"/>
              </a:buClr>
              <a:buSzPts val="2400"/>
            </a:pPr>
            <a:endParaRPr lang="en-US" sz="1600" i="0" strike="noStrike" cap="none"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endParaRPr lang="en-US" sz="1600"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r>
              <a:rPr lang="en-US" sz="1600" b="1" i="0" u="sng" strike="noStrike" cap="none" dirty="0">
                <a:solidFill>
                  <a:schemeClr val="dk1"/>
                </a:solidFill>
                <a:latin typeface="Arimo"/>
                <a:ea typeface="Arimo"/>
                <a:cs typeface="Arimo"/>
                <a:sym typeface="Arimo"/>
              </a:rPr>
              <a:t>LEAD PERSONEL FOR DISCUSSION</a:t>
            </a:r>
          </a:p>
          <a:p>
            <a:pPr marL="457200" marR="0" lvl="1" rtl="0">
              <a:lnSpc>
                <a:spcPct val="90000"/>
              </a:lnSpc>
              <a:spcBef>
                <a:spcPts val="0"/>
              </a:spcBef>
              <a:spcAft>
                <a:spcPts val="0"/>
              </a:spcAft>
              <a:buClr>
                <a:schemeClr val="dk1"/>
              </a:buClr>
              <a:buSzPts val="2400"/>
            </a:pPr>
            <a:endParaRPr lang="en-US" sz="1600" b="1" u="sng"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r>
              <a:rPr lang="en-US" sz="1600" i="0" strike="noStrike" cap="none" dirty="0">
                <a:solidFill>
                  <a:schemeClr val="dk1"/>
                </a:solidFill>
                <a:latin typeface="Arimo"/>
                <a:ea typeface="Arimo"/>
                <a:cs typeface="Arimo"/>
                <a:sym typeface="Arimo"/>
              </a:rPr>
              <a:t>         Hon. </a:t>
            </a:r>
            <a:r>
              <a:rPr lang="en-US" sz="1600" dirty="0">
                <a:solidFill>
                  <a:schemeClr val="dk1"/>
                </a:solidFill>
                <a:latin typeface="Arimo"/>
                <a:ea typeface="Arimo"/>
                <a:cs typeface="Arimo"/>
                <a:sym typeface="Arimo"/>
              </a:rPr>
              <a:t>Michael </a:t>
            </a:r>
            <a:r>
              <a:rPr lang="en-US" sz="1600" dirty="0" err="1">
                <a:solidFill>
                  <a:schemeClr val="dk1"/>
                </a:solidFill>
                <a:latin typeface="Arimo"/>
                <a:ea typeface="Arimo"/>
                <a:cs typeface="Arimo"/>
                <a:sym typeface="Arimo"/>
              </a:rPr>
              <a:t>Donkor</a:t>
            </a:r>
            <a:endParaRPr lang="en-US" sz="1600" i="0" strike="noStrike" cap="none" dirty="0">
              <a:solidFill>
                <a:schemeClr val="dk1"/>
              </a:solidFill>
              <a:latin typeface="Arimo"/>
              <a:ea typeface="Arimo"/>
              <a:cs typeface="Arimo"/>
              <a:sym typeface="Arimo"/>
            </a:endParaRPr>
          </a:p>
          <a:p>
            <a:pPr marL="457200" marR="0" lvl="1" rtl="0">
              <a:lnSpc>
                <a:spcPct val="90000"/>
              </a:lnSpc>
              <a:spcBef>
                <a:spcPts val="0"/>
              </a:spcBef>
              <a:spcAft>
                <a:spcPts val="0"/>
              </a:spcAft>
              <a:buClr>
                <a:schemeClr val="dk1"/>
              </a:buClr>
              <a:buSzPts val="2400"/>
            </a:pPr>
            <a:r>
              <a:rPr lang="en-US" sz="1600" dirty="0">
                <a:solidFill>
                  <a:schemeClr val="dk1"/>
                </a:solidFill>
                <a:latin typeface="Arimo"/>
                <a:ea typeface="Arimo"/>
                <a:cs typeface="Arimo"/>
                <a:sym typeface="Arimo"/>
              </a:rPr>
              <a:t>( DCE. AMANSIE  CENTRAL DISTRICT ASSEMBLY )</a:t>
            </a:r>
          </a:p>
          <a:p>
            <a:pPr marL="457200" marR="0" lvl="1" algn="ctr" rtl="0">
              <a:lnSpc>
                <a:spcPct val="90000"/>
              </a:lnSpc>
              <a:spcBef>
                <a:spcPts val="0"/>
              </a:spcBef>
              <a:spcAft>
                <a:spcPts val="0"/>
              </a:spcAft>
              <a:buClr>
                <a:schemeClr val="dk1"/>
              </a:buClr>
              <a:buSzPts val="2400"/>
            </a:pPr>
            <a:r>
              <a:rPr lang="en-US" sz="1600" i="0" strike="noStrike" cap="none" dirty="0">
                <a:solidFill>
                  <a:schemeClr val="dk1"/>
                </a:solidFill>
                <a:latin typeface="Arimo"/>
                <a:ea typeface="Arimo"/>
                <a:cs typeface="Arimo"/>
                <a:sym typeface="Arimo"/>
              </a:rPr>
              <a:t>		</a:t>
            </a:r>
          </a:p>
          <a:p>
            <a:pPr marL="800100" marR="0" lvl="1" indent="-342900" algn="ctr" rtl="0">
              <a:lnSpc>
                <a:spcPct val="90000"/>
              </a:lnSpc>
              <a:spcBef>
                <a:spcPts val="0"/>
              </a:spcBef>
              <a:spcAft>
                <a:spcPts val="0"/>
              </a:spcAft>
              <a:buClr>
                <a:schemeClr val="dk1"/>
              </a:buClr>
              <a:buSzPts val="2400"/>
              <a:buFont typeface="Arial"/>
              <a:buAutoNum type="arabicPeriod"/>
            </a:pPr>
            <a:endParaRPr lang="en-US" sz="1600" dirty="0">
              <a:solidFill>
                <a:schemeClr val="dk1"/>
              </a:solidFill>
              <a:latin typeface="Arimo"/>
              <a:sym typeface="Arimo"/>
            </a:endParaRPr>
          </a:p>
          <a:p>
            <a:pPr marL="800100" marR="0" lvl="1" indent="-342900" algn="ctr" rtl="0">
              <a:lnSpc>
                <a:spcPct val="90000"/>
              </a:lnSpc>
              <a:spcBef>
                <a:spcPts val="0"/>
              </a:spcBef>
              <a:spcAft>
                <a:spcPts val="0"/>
              </a:spcAft>
              <a:buClr>
                <a:schemeClr val="dk1"/>
              </a:buClr>
              <a:buSzPts val="2400"/>
              <a:buFont typeface="Arial"/>
              <a:buAutoNum type="arabicPeriod"/>
            </a:pPr>
            <a:endParaRPr sz="1600" dirty="0"/>
          </a:p>
          <a:p>
            <a:pPr marL="457200" marR="0" lvl="1" indent="0" algn="ctr" rtl="0">
              <a:lnSpc>
                <a:spcPct val="90000"/>
              </a:lnSpc>
              <a:spcBef>
                <a:spcPts val="900"/>
              </a:spcBef>
              <a:spcAft>
                <a:spcPts val="0"/>
              </a:spcAft>
              <a:buClr>
                <a:schemeClr val="dk1"/>
              </a:buClr>
              <a:buSzPts val="2400"/>
              <a:buFont typeface="Arial"/>
              <a:buNone/>
            </a:pPr>
            <a:endParaRPr sz="1600" b="0" i="0" u="none" strike="noStrike" cap="none" dirty="0">
              <a:solidFill>
                <a:schemeClr val="dk1"/>
              </a:solidFill>
              <a:latin typeface="Arimo"/>
              <a:ea typeface="Arimo"/>
              <a:cs typeface="Arimo"/>
              <a:sym typeface="Arimo"/>
            </a:endParaRPr>
          </a:p>
          <a:p>
            <a:pPr marL="457200" marR="0" lvl="1" indent="0" algn="ctr" rtl="0">
              <a:lnSpc>
                <a:spcPct val="90000"/>
              </a:lnSpc>
              <a:spcBef>
                <a:spcPts val="900"/>
              </a:spcBef>
              <a:spcAft>
                <a:spcPts val="0"/>
              </a:spcAft>
              <a:buClr>
                <a:schemeClr val="dk1"/>
              </a:buClr>
              <a:buSzPts val="2400"/>
              <a:buFont typeface="Arial"/>
              <a:buNone/>
            </a:pPr>
            <a:endParaRPr sz="1600" dirty="0"/>
          </a:p>
          <a:p>
            <a:pPr marL="457200" marR="0" lvl="1" indent="0" algn="ctr" rtl="0">
              <a:lnSpc>
                <a:spcPct val="90000"/>
              </a:lnSpc>
              <a:spcBef>
                <a:spcPts val="900"/>
              </a:spcBef>
              <a:spcAft>
                <a:spcPts val="0"/>
              </a:spcAft>
              <a:buClr>
                <a:schemeClr val="dk1"/>
              </a:buClr>
              <a:buSzPts val="2200"/>
              <a:buFont typeface="Arial"/>
              <a:buNone/>
            </a:pPr>
            <a:endParaRPr sz="1600" b="0" i="0" u="none" strike="noStrike" cap="none" dirty="0">
              <a:solidFill>
                <a:schemeClr val="dk1"/>
              </a:solidFill>
              <a:latin typeface="Arimo"/>
              <a:ea typeface="Arimo"/>
              <a:cs typeface="Arimo"/>
              <a:sym typeface="Arimo"/>
            </a:endParaRPr>
          </a:p>
          <a:p>
            <a:pPr marL="457200" marR="0" lvl="1" indent="0" algn="ctr" rtl="0">
              <a:lnSpc>
                <a:spcPct val="90000"/>
              </a:lnSpc>
              <a:spcBef>
                <a:spcPts val="900"/>
              </a:spcBef>
              <a:spcAft>
                <a:spcPts val="0"/>
              </a:spcAft>
              <a:buClr>
                <a:schemeClr val="dk1"/>
              </a:buClr>
              <a:buSzPts val="2200"/>
              <a:buFont typeface="Arial"/>
              <a:buNone/>
            </a:pPr>
            <a:r>
              <a:rPr lang="en-US" sz="1600" b="0" i="0" u="none" strike="noStrike" cap="none" dirty="0">
                <a:solidFill>
                  <a:schemeClr val="dk1"/>
                </a:solidFill>
                <a:latin typeface="Arimo"/>
                <a:ea typeface="Arimo"/>
                <a:cs typeface="Arimo"/>
                <a:sym typeface="Arimo"/>
              </a:rPr>
              <a:t>	</a:t>
            </a:r>
            <a:endParaRPr sz="1600" dirty="0"/>
          </a:p>
          <a:p>
            <a:pPr marL="273599" marR="0" lvl="1" indent="-121199" algn="ctr" rtl="0">
              <a:lnSpc>
                <a:spcPct val="90000"/>
              </a:lnSpc>
              <a:spcBef>
                <a:spcPts val="900"/>
              </a:spcBef>
              <a:spcAft>
                <a:spcPts val="0"/>
              </a:spcAft>
              <a:buClr>
                <a:schemeClr val="dk1"/>
              </a:buClr>
              <a:buSzPts val="2400"/>
              <a:buFont typeface="Arial"/>
              <a:buNone/>
            </a:pPr>
            <a:endParaRPr sz="1600" b="0" i="0" u="none" strike="noStrike" cap="none" dirty="0">
              <a:solidFill>
                <a:schemeClr val="dk1"/>
              </a:solidFill>
              <a:latin typeface="Arial"/>
              <a:ea typeface="Arial"/>
              <a:cs typeface="Arial"/>
              <a:sym typeface="Arial"/>
            </a:endParaRPr>
          </a:p>
          <a:p>
            <a:pPr marL="547199" marR="0" lvl="2" indent="-146599" algn="ctr" rtl="0">
              <a:lnSpc>
                <a:spcPct val="90000"/>
              </a:lnSpc>
              <a:spcBef>
                <a:spcPts val="900"/>
              </a:spcBef>
              <a:spcAft>
                <a:spcPts val="0"/>
              </a:spcAft>
              <a:buClr>
                <a:schemeClr val="dk1"/>
              </a:buClr>
              <a:buSzPts val="2000"/>
              <a:buFont typeface="Courier New"/>
              <a:buNone/>
            </a:pPr>
            <a:endParaRPr sz="1600" b="0" i="0" u="none" strike="noStrike" cap="none" dirty="0">
              <a:solidFill>
                <a:schemeClr val="dk1"/>
              </a:solidFill>
              <a:latin typeface="Arial"/>
              <a:ea typeface="Arial"/>
              <a:cs typeface="Arial"/>
              <a:sym typeface="Arial"/>
            </a:endParaRPr>
          </a:p>
          <a:p>
            <a:pPr marL="0" marR="0" lvl="0" indent="0" algn="ctr" rtl="0">
              <a:lnSpc>
                <a:spcPct val="90000"/>
              </a:lnSpc>
              <a:spcBef>
                <a:spcPts val="900"/>
              </a:spcBef>
              <a:spcAft>
                <a:spcPts val="0"/>
              </a:spcAft>
              <a:buClr>
                <a:schemeClr val="dk1"/>
              </a:buClr>
              <a:buSzPts val="1400"/>
              <a:buFont typeface="Arial"/>
              <a:buNone/>
            </a:pPr>
            <a:endParaRPr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4987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4"/>
          <p:cNvSpPr txBox="1">
            <a:spLocks noGrp="1"/>
          </p:cNvSpPr>
          <p:nvPr>
            <p:ph type="body" idx="1"/>
          </p:nvPr>
        </p:nvSpPr>
        <p:spPr>
          <a:xfrm>
            <a:off x="2538412" y="4120541"/>
            <a:ext cx="4067100" cy="1581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33333"/>
              </a:buClr>
              <a:buSzPts val="900"/>
              <a:buFont typeface="Arial"/>
              <a:buNone/>
            </a:pPr>
            <a:endParaRPr dirty="0"/>
          </a:p>
        </p:txBody>
      </p:sp>
      <p:sp>
        <p:nvSpPr>
          <p:cNvPr id="585" name="Google Shape;585;p74"/>
          <p:cNvSpPr txBox="1"/>
          <p:nvPr/>
        </p:nvSpPr>
        <p:spPr>
          <a:xfrm>
            <a:off x="3251019" y="1442214"/>
            <a:ext cx="2352900" cy="947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dirty="0">
                <a:solidFill>
                  <a:schemeClr val="dk1"/>
                </a:solidFill>
                <a:latin typeface="Algerian" panose="04020705040A02060702" pitchFamily="82" charset="0"/>
                <a:sym typeface="Arial"/>
              </a:rPr>
              <a:t>THANK YOU</a:t>
            </a:r>
          </a:p>
        </p:txBody>
      </p:sp>
      <p:pic>
        <p:nvPicPr>
          <p:cNvPr id="3" name="Picture 2">
            <a:extLst>
              <a:ext uri="{FF2B5EF4-FFF2-40B4-BE49-F238E27FC236}">
                <a16:creationId xmlns:a16="http://schemas.microsoft.com/office/drawing/2014/main" id="{79C005D5-6C05-4C54-AD8E-B19238889E4E}"/>
              </a:ext>
            </a:extLst>
          </p:cNvPr>
          <p:cNvPicPr>
            <a:picLocks noChangeAspect="1"/>
          </p:cNvPicPr>
          <p:nvPr/>
        </p:nvPicPr>
        <p:blipFill>
          <a:blip r:embed="rId3"/>
          <a:stretch>
            <a:fillRect/>
          </a:stretch>
        </p:blipFill>
        <p:spPr>
          <a:xfrm>
            <a:off x="733926" y="2165684"/>
            <a:ext cx="7555832" cy="4559969"/>
          </a:xfrm>
          <a:prstGeom prst="rect">
            <a:avLst/>
          </a:prstGeom>
        </p:spPr>
      </p:pic>
    </p:spTree>
    <p:extLst>
      <p:ext uri="{BB962C8B-B14F-4D97-AF65-F5344CB8AC3E}">
        <p14:creationId xmlns:p14="http://schemas.microsoft.com/office/powerpoint/2010/main" val="162407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CF9A2A-CEBB-45EA-A6EB-0D2F86F451AC}"/>
              </a:ext>
            </a:extLst>
          </p:cNvPr>
          <p:cNvSpPr txBox="1">
            <a:spLocks/>
          </p:cNvSpPr>
          <p:nvPr/>
        </p:nvSpPr>
        <p:spPr>
          <a:xfrm>
            <a:off x="76200" y="609600"/>
            <a:ext cx="8991600" cy="6172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 algn="just"/>
            <a:endParaRPr lang="en-US" sz="1600" dirty="0">
              <a:latin typeface="Tahoma" pitchFamily="34" charset="0"/>
              <a:ea typeface="Tahoma" pitchFamily="34" charset="0"/>
              <a:cs typeface="Tahoma" pitchFamily="34" charset="0"/>
            </a:endParaRPr>
          </a:p>
        </p:txBody>
      </p:sp>
      <p:sp>
        <p:nvSpPr>
          <p:cNvPr id="6" name="Title 1">
            <a:extLst>
              <a:ext uri="{FF2B5EF4-FFF2-40B4-BE49-F238E27FC236}">
                <a16:creationId xmlns:a16="http://schemas.microsoft.com/office/drawing/2014/main" id="{76D26A99-EE47-42C7-9FE2-D11DEACC4B26}"/>
              </a:ext>
            </a:extLst>
          </p:cNvPr>
          <p:cNvSpPr txBox="1">
            <a:spLocks/>
          </p:cNvSpPr>
          <p:nvPr/>
        </p:nvSpPr>
        <p:spPr>
          <a:xfrm>
            <a:off x="1447800" y="0"/>
            <a:ext cx="6629400" cy="57253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4" name="Content Placeholder 2">
            <a:extLst>
              <a:ext uri="{FF2B5EF4-FFF2-40B4-BE49-F238E27FC236}">
                <a16:creationId xmlns:a16="http://schemas.microsoft.com/office/drawing/2014/main" id="{59DBB47E-E3FB-46B8-AE30-BE079B8B321F}"/>
              </a:ext>
            </a:extLst>
          </p:cNvPr>
          <p:cNvSpPr txBox="1">
            <a:spLocks/>
          </p:cNvSpPr>
          <p:nvPr/>
        </p:nvSpPr>
        <p:spPr>
          <a:xfrm>
            <a:off x="309488" y="609600"/>
            <a:ext cx="8682111" cy="632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Font typeface="Wingdings" pitchFamily="2" charset="2"/>
              <a:buChar char="q"/>
            </a:pPr>
            <a:r>
              <a:rPr lang="en-US" sz="1600" b="1" dirty="0">
                <a:latin typeface="Tahoma" pitchFamily="34" charset="0"/>
                <a:ea typeface="Tahoma" pitchFamily="34" charset="0"/>
                <a:cs typeface="Tahoma" pitchFamily="34" charset="0"/>
              </a:rPr>
              <a:t>EDUCATION</a:t>
            </a:r>
          </a:p>
          <a:p>
            <a:pPr marL="0" indent="0" algn="just">
              <a:lnSpc>
                <a:spcPct val="150000"/>
              </a:lnSpc>
              <a:buClrTx/>
              <a:buFont typeface="Arial" pitchFamily="34" charset="0"/>
              <a:buNone/>
            </a:pPr>
            <a:r>
              <a:rPr lang="en-US" sz="1600" dirty="0">
                <a:latin typeface="Tahoma" pitchFamily="34" charset="0"/>
                <a:ea typeface="Tahoma" pitchFamily="34" charset="0"/>
                <a:cs typeface="Tahoma" pitchFamily="34" charset="0"/>
              </a:rPr>
              <a:t>The District has 104 Pre-schools, 102 Primary schools, 45 Junior High Schools, 2 Senior High Schools and 1Vocational/Technical School. Accessibility to the Senior High School is very limited due to the limitation to some boarding facilities in the School</a:t>
            </a:r>
          </a:p>
          <a:p>
            <a:pPr marL="0" indent="0">
              <a:buClrTx/>
              <a:buFont typeface="Arial" pitchFamily="34" charset="0"/>
              <a:buNone/>
            </a:pPr>
            <a:endParaRPr lang="en-US" sz="1600" b="1" dirty="0">
              <a:latin typeface="Tahoma" pitchFamily="34" charset="0"/>
              <a:ea typeface="Tahoma" pitchFamily="34" charset="0"/>
              <a:cs typeface="Tahoma" pitchFamily="34" charset="0"/>
            </a:endParaRPr>
          </a:p>
          <a:p>
            <a:pPr>
              <a:buClrTx/>
              <a:buFont typeface="Wingdings" pitchFamily="2" charset="2"/>
              <a:buChar char="q"/>
            </a:pPr>
            <a:r>
              <a:rPr lang="en-US" sz="1600" b="1" dirty="0">
                <a:latin typeface="Tahoma" pitchFamily="34" charset="0"/>
                <a:ea typeface="Tahoma" pitchFamily="34" charset="0"/>
                <a:cs typeface="Tahoma" pitchFamily="34" charset="0"/>
              </a:rPr>
              <a:t>GEOLOGY AND MINERALS</a:t>
            </a:r>
          </a:p>
          <a:p>
            <a:pPr marL="0" indent="0" algn="just">
              <a:lnSpc>
                <a:spcPct val="170000"/>
              </a:lnSpc>
              <a:buClrTx/>
              <a:buFont typeface="Arial" pitchFamily="34" charset="0"/>
              <a:buNone/>
            </a:pPr>
            <a:r>
              <a:rPr lang="en-US" sz="1600" dirty="0">
                <a:latin typeface="Tahoma" pitchFamily="34" charset="0"/>
                <a:ea typeface="Tahoma" pitchFamily="34" charset="0"/>
                <a:cs typeface="Tahoma" pitchFamily="34" charset="0"/>
              </a:rPr>
              <a:t>The District is underlain by three geological formations. These are the </a:t>
            </a:r>
            <a:r>
              <a:rPr lang="en-US" sz="1600" dirty="0" err="1">
                <a:latin typeface="Tahoma" pitchFamily="34" charset="0"/>
                <a:ea typeface="Tahoma" pitchFamily="34" charset="0"/>
                <a:cs typeface="Tahoma" pitchFamily="34" charset="0"/>
              </a:rPr>
              <a:t>Birimian</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Tarkwaian</a:t>
            </a:r>
            <a:r>
              <a:rPr lang="en-US" sz="1600" dirty="0">
                <a:latin typeface="Tahoma" pitchFamily="34" charset="0"/>
                <a:ea typeface="Tahoma" pitchFamily="34" charset="0"/>
                <a:cs typeface="Tahoma" pitchFamily="34" charset="0"/>
              </a:rPr>
              <a:t> and Granite rocks which are rich in mineral deposits. Gold is abundant in the district and mostly located at </a:t>
            </a:r>
            <a:r>
              <a:rPr lang="en-US" sz="1600" dirty="0" err="1">
                <a:latin typeface="Tahoma" pitchFamily="34" charset="0"/>
                <a:ea typeface="Tahoma" pitchFamily="34" charset="0"/>
                <a:cs typeface="Tahoma" pitchFamily="34" charset="0"/>
              </a:rPr>
              <a:t>Apitisu</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Amamom</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Anyankyiremu</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Adubrim</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Fiankoma</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Jacobu</a:t>
            </a:r>
            <a:r>
              <a:rPr lang="en-US" sz="1600" dirty="0">
                <a:latin typeface="Tahoma" pitchFamily="34" charset="0"/>
                <a:ea typeface="Tahoma" pitchFamily="34" charset="0"/>
                <a:cs typeface="Tahoma" pitchFamily="34" charset="0"/>
              </a:rPr>
              <a:t> and </a:t>
            </a:r>
            <a:r>
              <a:rPr lang="en-US" sz="1600" dirty="0" err="1">
                <a:latin typeface="Tahoma" pitchFamily="34" charset="0"/>
                <a:ea typeface="Tahoma" pitchFamily="34" charset="0"/>
                <a:cs typeface="Tahoma" pitchFamily="34" charset="0"/>
              </a:rPr>
              <a:t>Aketechieso</a:t>
            </a:r>
            <a:r>
              <a:rPr lang="en-US" sz="1600" dirty="0">
                <a:latin typeface="Tahoma" pitchFamily="34" charset="0"/>
                <a:ea typeface="Tahoma" pitchFamily="34" charset="0"/>
                <a:cs typeface="Tahoma" pitchFamily="34" charset="0"/>
              </a:rPr>
              <a:t>.  In addition, there are sand and gravel deposits at </a:t>
            </a:r>
            <a:r>
              <a:rPr lang="en-US" sz="1600" dirty="0" err="1">
                <a:latin typeface="Tahoma" pitchFamily="34" charset="0"/>
                <a:ea typeface="Tahoma" pitchFamily="34" charset="0"/>
                <a:cs typeface="Tahoma" pitchFamily="34" charset="0"/>
              </a:rPr>
              <a:t>Patase</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Afoako</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Esreso</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Asikasu</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Nkoduasi</a:t>
            </a:r>
            <a:r>
              <a:rPr lang="en-US" sz="1600" dirty="0">
                <a:latin typeface="Tahoma" pitchFamily="34" charset="0"/>
                <a:ea typeface="Tahoma" pitchFamily="34" charset="0"/>
                <a:cs typeface="Tahoma" pitchFamily="34" charset="0"/>
              </a:rPr>
              <a:t> and </a:t>
            </a:r>
            <a:r>
              <a:rPr lang="en-US" sz="1600" dirty="0" err="1">
                <a:latin typeface="Tahoma" pitchFamily="34" charset="0"/>
                <a:ea typeface="Tahoma" pitchFamily="34" charset="0"/>
                <a:cs typeface="Tahoma" pitchFamily="34" charset="0"/>
              </a:rPr>
              <a:t>Amponya</a:t>
            </a:r>
            <a:r>
              <a:rPr lang="en-US" sz="1600" dirty="0">
                <a:latin typeface="Tahoma" pitchFamily="34" charset="0"/>
                <a:ea typeface="Tahoma" pitchFamily="34" charset="0"/>
                <a:cs typeface="Tahoma" pitchFamily="34" charset="0"/>
              </a:rPr>
              <a:t>.</a:t>
            </a:r>
          </a:p>
          <a:p>
            <a:pPr marL="0" indent="0" algn="just">
              <a:lnSpc>
                <a:spcPct val="170000"/>
              </a:lnSpc>
              <a:buClrTx/>
              <a:buFont typeface="Arial" pitchFamily="34" charset="0"/>
              <a:buNone/>
            </a:pPr>
            <a:r>
              <a:rPr lang="en-US" sz="1600" dirty="0">
                <a:latin typeface="Tahoma" pitchFamily="34" charset="0"/>
                <a:ea typeface="Tahoma" pitchFamily="34" charset="0"/>
                <a:cs typeface="Tahoma" pitchFamily="34" charset="0"/>
              </a:rPr>
              <a:t>It provides employment for most youths in the district, but has a major disadvantage of destroying the land.</a:t>
            </a:r>
          </a:p>
          <a:p>
            <a:pPr marL="0" indent="0">
              <a:buClrTx/>
              <a:buFont typeface="Arial" pitchFamily="34" charset="0"/>
              <a:buNone/>
            </a:pPr>
            <a:endParaRPr lang="en-US" sz="1800" dirty="0">
              <a:latin typeface="Tahoma" pitchFamily="34" charset="0"/>
              <a:ea typeface="Tahoma" pitchFamily="34" charset="0"/>
              <a:cs typeface="Tahoma" pitchFamily="34" charset="0"/>
            </a:endParaRPr>
          </a:p>
          <a:p>
            <a:pPr marL="0" indent="0">
              <a:buClrTx/>
              <a:buFont typeface="Arial" pitchFamily="34" charset="0"/>
              <a:buNone/>
            </a:pPr>
            <a:endParaRPr lang="en-US"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2787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7" name="Content Placeholder 3">
            <a:extLst>
              <a:ext uri="{FF2B5EF4-FFF2-40B4-BE49-F238E27FC236}">
                <a16:creationId xmlns:a16="http://schemas.microsoft.com/office/drawing/2014/main" id="{F87A1235-8753-4D33-9F86-2DE0EA189824}"/>
              </a:ext>
            </a:extLst>
          </p:cNvPr>
          <p:cNvSpPr txBox="1">
            <a:spLocks/>
          </p:cNvSpPr>
          <p:nvPr/>
        </p:nvSpPr>
        <p:spPr>
          <a:xfrm>
            <a:off x="76200" y="400110"/>
            <a:ext cx="8991600" cy="63816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ysClr val="windowText" lastClr="000000"/>
                </a:solidFill>
                <a:effectLst/>
                <a:uLnTx/>
                <a:uFillTx/>
                <a:latin typeface="Tahoma"/>
                <a:ea typeface="Calibri"/>
                <a:cs typeface="Times New Roman"/>
              </a:rPr>
              <a:t> </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0" marR="0" lvl="0" indent="-342900" algn="l" defTabSz="914400" rtl="0" eaLnBrk="1" fontAlgn="auto" latinLnBrk="0" hangingPunct="1">
              <a:lnSpc>
                <a:spcPct val="115000"/>
              </a:lnSpc>
              <a:spcBef>
                <a:spcPts val="0"/>
              </a:spcBef>
              <a:spcAft>
                <a:spcPts val="1000"/>
              </a:spcAft>
              <a:buClrTx/>
              <a:buSzTx/>
              <a:buFont typeface="Arial" pitchFamily="34" charset="0"/>
              <a:buChar char="•"/>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The following are some of the issues of the district which emanated out of a field survey:</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Low Revenue Mobilisation in the district</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Electricity Coverage/Supply</a:t>
            </a: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Poor road condition </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Market Infrastructure</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Agricultural Extension Officers</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Educational Infrastructure</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Health Facilities</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Potable Drinking Water</a:t>
            </a: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Toilet Facilities</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Drainage System</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Inadequate Residential Accommodation for Public Sector Workers</a:t>
            </a:r>
          </a:p>
          <a:p>
            <a:pPr marL="342900" marR="0" lvl="0" indent="-342900" algn="l" defTabSz="914400" rtl="0" eaLnBrk="1" fontAlgn="auto" latinLnBrk="0" hangingPunct="1">
              <a:lnSpc>
                <a:spcPct val="100000"/>
              </a:lnSpc>
              <a:spcBef>
                <a:spcPts val="0"/>
              </a:spcBef>
              <a:spcAft>
                <a:spcPts val="1000"/>
              </a:spcAft>
              <a:buClrTx/>
              <a:buSzTx/>
              <a:buFont typeface="Wingdings"/>
              <a:buChar char=""/>
              <a:tabLst>
                <a:tab pos="457200" algn="l"/>
              </a:tabLst>
              <a:defRPr/>
            </a:pPr>
            <a:r>
              <a:rPr kumimoji="0" lang="en-GB" sz="1800" b="0" i="0" u="none" strike="noStrike" kern="1200" cap="none" spc="0" normalizeH="0" baseline="0" noProof="0" dirty="0">
                <a:ln>
                  <a:noFill/>
                </a:ln>
                <a:solidFill>
                  <a:srgbClr val="312E1B"/>
                </a:solidFill>
                <a:effectLst/>
                <a:uLnTx/>
                <a:uFillTx/>
                <a:latin typeface="Tahoma"/>
                <a:ea typeface="Calibri"/>
                <a:cs typeface="Times New Roman"/>
              </a:rPr>
              <a:t>Land Degradation </a:t>
            </a:r>
            <a:endParaRPr kumimoji="0" lang="en-US" sz="18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34A67C6D-2E5E-4AD6-958F-0E1700050B9A}"/>
              </a:ext>
            </a:extLst>
          </p:cNvPr>
          <p:cNvSpPr/>
          <p:nvPr/>
        </p:nvSpPr>
        <p:spPr>
          <a:xfrm>
            <a:off x="0" y="152400"/>
            <a:ext cx="9067800" cy="461665"/>
          </a:xfrm>
          <a:prstGeom prst="rect">
            <a:avLst/>
          </a:prstGeom>
        </p:spPr>
        <p:txBody>
          <a:bodyPr wrap="square">
            <a:spAutoFit/>
          </a:bodyPr>
          <a:lstStyle/>
          <a:p>
            <a:pPr algn="ctr">
              <a:buClrTx/>
              <a:buFontTx/>
              <a:buNone/>
              <a:tabLst>
                <a:tab pos="228600" algn="l"/>
              </a:tabLst>
            </a:pPr>
            <a:r>
              <a:rPr lang="en-GB" sz="2400" b="1" kern="1200" dirty="0">
                <a:solidFill>
                  <a:prstClr val="black"/>
                </a:solidFill>
                <a:latin typeface="Calibri"/>
                <a:ea typeface="Times New Roman"/>
                <a:cs typeface="+mn-cs"/>
              </a:rPr>
              <a:t>KEY DEVELOPMENT ISSUES /CHALLENGES</a:t>
            </a:r>
            <a:endParaRPr lang="en-US" sz="2400" kern="1200" dirty="0">
              <a:solidFill>
                <a:prstClr val="black"/>
              </a:solidFill>
              <a:latin typeface="Calibri"/>
              <a:ea typeface="Times New Roman"/>
              <a:cs typeface="+mn-cs"/>
            </a:endParaRPr>
          </a:p>
        </p:txBody>
      </p:sp>
    </p:spTree>
    <p:extLst>
      <p:ext uri="{BB962C8B-B14F-4D97-AF65-F5344CB8AC3E}">
        <p14:creationId xmlns:p14="http://schemas.microsoft.com/office/powerpoint/2010/main" val="37990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76F294-FCE5-4F6A-B4AE-B40FA518ED00}"/>
              </a:ext>
            </a:extLst>
          </p:cNvPr>
          <p:cNvGraphicFramePr>
            <a:graphicFrameLocks noGrp="1"/>
          </p:cNvGraphicFramePr>
          <p:nvPr>
            <p:extLst>
              <p:ext uri="{D42A27DB-BD31-4B8C-83A1-F6EECF244321}">
                <p14:modId xmlns:p14="http://schemas.microsoft.com/office/powerpoint/2010/main" val="2051901516"/>
              </p:ext>
            </p:extLst>
          </p:nvPr>
        </p:nvGraphicFramePr>
        <p:xfrm>
          <a:off x="182880" y="590842"/>
          <a:ext cx="8525022" cy="6062377"/>
        </p:xfrm>
        <a:graphic>
          <a:graphicData uri="http://schemas.openxmlformats.org/drawingml/2006/table">
            <a:tbl>
              <a:tblPr firstRow="1" bandRow="1"/>
              <a:tblGrid>
                <a:gridCol w="8525022">
                  <a:extLst>
                    <a:ext uri="{9D8B030D-6E8A-4147-A177-3AD203B41FA5}">
                      <a16:colId xmlns:a16="http://schemas.microsoft.com/office/drawing/2014/main" val="20000"/>
                    </a:ext>
                  </a:extLst>
                </a:gridCol>
              </a:tblGrid>
              <a:tr h="42235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r>
                        <a:rPr lang="en-US" sz="1800" b="0" dirty="0">
                          <a:solidFill>
                            <a:schemeClr val="tx2"/>
                          </a:solidFill>
                          <a:latin typeface="Tahoma" pitchFamily="34" charset="0"/>
                          <a:ea typeface="Tahoma" pitchFamily="34" charset="0"/>
                          <a:cs typeface="Tahoma" pitchFamily="34" charset="0"/>
                        </a:rPr>
                        <a:t>The following are the major policy objectives of the 2022 Composite Budget: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279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indent="-285750" algn="l" fontAlgn="b">
                        <a:buFont typeface="Wingdings" panose="05000000000000000000" pitchFamily="2" charset="2"/>
                        <a:buChar char="v"/>
                      </a:pPr>
                      <a:r>
                        <a:rPr lang="en-US" sz="1400" b="0" i="0" u="none" strike="noStrike" cap="none" dirty="0">
                          <a:solidFill>
                            <a:schemeClr val="dk1"/>
                          </a:solidFill>
                          <a:effectLst/>
                          <a:latin typeface="Calibri"/>
                          <a:ea typeface="Tahoma" pitchFamily="34" charset="0"/>
                          <a:cs typeface="Tahoma" pitchFamily="34" charset="0"/>
                          <a:sym typeface="Arial"/>
                        </a:rPr>
                        <a:t> Ensure Universal Access To Affordable, Reliable &amp; Modern Energy Services.</a:t>
                      </a:r>
                      <a:endParaRPr lang="en-US" sz="1400" b="0" i="0" u="none" strike="noStrike" cap="none" dirty="0">
                        <a:solidFill>
                          <a:srgbClr val="000000"/>
                        </a:solidFill>
                        <a:effectLst/>
                        <a:latin typeface="Calibri"/>
                        <a:ea typeface="Tahoma" pitchFamily="34" charset="0"/>
                        <a:cs typeface="Tahoma" pitchFamily="34" charset="0"/>
                        <a:sym typeface="Aria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167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Achieve universal health coverage and access to quality health-care service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279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Sanitation for all and to end Open Defecation by 2030, Universal access to Safe Drinking Water by 2030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279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Ensure free, equitable and quality education for all by 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167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Improve  Agriculture production efficiency and yield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167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End abuse, exploitation and violence in </a:t>
                      </a:r>
                      <a:r>
                        <a:rPr lang="en-US" sz="1400">
                          <a:solidFill>
                            <a:schemeClr val="tx1"/>
                          </a:solidFill>
                          <a:latin typeface="Tahoma" pitchFamily="34" charset="0"/>
                          <a:ea typeface="Tahoma" pitchFamily="34" charset="0"/>
                          <a:cs typeface="Tahoma" pitchFamily="34" charset="0"/>
                        </a:rPr>
                        <a:t>the District</a:t>
                      </a:r>
                      <a:endParaRPr lang="en-US" sz="1400" dirty="0">
                        <a:solidFill>
                          <a:schemeClr val="tx1"/>
                        </a:solidFill>
                        <a:latin typeface="Tahoma" pitchFamily="34" charset="0"/>
                        <a:ea typeface="Tahoma" pitchFamily="34" charset="0"/>
                        <a:cs typeface="Tahoma"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5279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Integrate climate change measures, Reduce  vulnerability to climate-related events and disasters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167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u="none" strike="noStrike" dirty="0">
                          <a:effectLst/>
                          <a:latin typeface="Tahoma" pitchFamily="34" charset="0"/>
                          <a:ea typeface="Tahoma" pitchFamily="34" charset="0"/>
                          <a:cs typeface="Tahoma" pitchFamily="34" charset="0"/>
                        </a:rPr>
                        <a:t>To  Improve Production Efficiency And Yield In The District</a:t>
                      </a:r>
                      <a:endParaRPr lang="en-US" sz="1400" b="1" i="0" u="none" strike="noStrike" dirty="0">
                        <a:solidFill>
                          <a:srgbClr val="000000"/>
                        </a:solidFill>
                        <a:effectLst/>
                        <a:latin typeface="Tahoma" pitchFamily="34" charset="0"/>
                        <a:ea typeface="Tahoma" pitchFamily="34" charset="0"/>
                        <a:cs typeface="Tahoma"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3167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Strengthen domestic resource mobilization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57172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schemeClr val="tx1"/>
                          </a:solidFill>
                          <a:latin typeface="Tahoma" pitchFamily="34" charset="0"/>
                          <a:ea typeface="Tahoma" pitchFamily="34" charset="0"/>
                          <a:cs typeface="Tahoma" pitchFamily="34" charset="0"/>
                        </a:rPr>
                        <a:t>Improve transport and road safety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137266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400" dirty="0">
                        <a:solidFill>
                          <a:schemeClr val="tx1"/>
                        </a:solidFill>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solidFill>
                          <a:schemeClr val="tx1"/>
                        </a:solidFill>
                        <a:latin typeface="Tahoma" pitchFamily="34" charset="0"/>
                        <a:ea typeface="Tahoma" pitchFamily="34" charset="0"/>
                        <a:cs typeface="Tahoma"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bl>
          </a:graphicData>
        </a:graphic>
      </p:graphicFrame>
      <p:sp>
        <p:nvSpPr>
          <p:cNvPr id="5" name="Rectangle 4">
            <a:extLst>
              <a:ext uri="{FF2B5EF4-FFF2-40B4-BE49-F238E27FC236}">
                <a16:creationId xmlns:a16="http://schemas.microsoft.com/office/drawing/2014/main" id="{1B707D5D-877B-4808-9841-A5A88AEFC00F}"/>
              </a:ext>
            </a:extLst>
          </p:cNvPr>
          <p:cNvSpPr/>
          <p:nvPr/>
        </p:nvSpPr>
        <p:spPr>
          <a:xfrm>
            <a:off x="517358" y="84221"/>
            <a:ext cx="8668242" cy="461665"/>
          </a:xfrm>
          <a:prstGeom prst="rect">
            <a:avLst/>
          </a:prstGeom>
        </p:spPr>
        <p:txBody>
          <a:bodyPr wrap="square">
            <a:spAutoFit/>
          </a:bodyPr>
          <a:lstStyle/>
          <a:p>
            <a:pPr marL="457200" lvl="1" algn="ctr">
              <a:spcBef>
                <a:spcPct val="20000"/>
              </a:spcBef>
              <a:buClrTx/>
              <a:buFontTx/>
              <a:buNone/>
            </a:pPr>
            <a:r>
              <a:rPr lang="en-US" sz="2400" b="1" kern="1200" dirty="0">
                <a:solidFill>
                  <a:prstClr val="black"/>
                </a:solidFill>
                <a:latin typeface="Calibri"/>
                <a:ea typeface="Arial Unicode MS" pitchFamily="34" charset="-128"/>
                <a:cs typeface="Arial Unicode MS" pitchFamily="34" charset="-128"/>
              </a:rPr>
              <a:t>ADOPTED POLICY OBJECTIVES </a:t>
            </a:r>
          </a:p>
        </p:txBody>
      </p:sp>
    </p:spTree>
    <p:extLst>
      <p:ext uri="{BB962C8B-B14F-4D97-AF65-F5344CB8AC3E}">
        <p14:creationId xmlns:p14="http://schemas.microsoft.com/office/powerpoint/2010/main" val="937120225"/>
      </p:ext>
    </p:extLst>
  </p:cSld>
  <p:clrMapOvr>
    <a:masterClrMapping/>
  </p:clrMapOvr>
</p:sld>
</file>

<file path=ppt/theme/theme1.xml><?xml version="1.0" encoding="utf-8"?>
<a:theme xmlns:a="http://schemas.openxmlformats.org/drawingml/2006/main" name="MOF-THEME-ONE">
  <a:themeElements>
    <a:clrScheme name="MOF BLUE">
      <a:dk1>
        <a:sysClr val="windowText" lastClr="000000"/>
      </a:dk1>
      <a:lt1>
        <a:sysClr val="window" lastClr="FFFFFF"/>
      </a:lt1>
      <a:dk2>
        <a:srgbClr val="19347C"/>
      </a:dk2>
      <a:lt2>
        <a:srgbClr val="FFFFFF"/>
      </a:lt2>
      <a:accent1>
        <a:srgbClr val="006FB9"/>
      </a:accent1>
      <a:accent2>
        <a:srgbClr val="00B1EB"/>
      </a:accent2>
      <a:accent3>
        <a:srgbClr val="81D5FF"/>
      </a:accent3>
      <a:accent4>
        <a:srgbClr val="3C3C3B"/>
      </a:accent4>
      <a:accent5>
        <a:srgbClr val="929292"/>
      </a:accent5>
      <a:accent6>
        <a:srgbClr val="19347C"/>
      </a:accent6>
      <a:hlink>
        <a:srgbClr val="006FB9"/>
      </a:hlink>
      <a:folHlink>
        <a:srgbClr val="00B1EB"/>
      </a:folHlink>
    </a:clrScheme>
    <a:fontScheme name="MoF arial">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c" id="{8B877D80-FC5A-4ED0-BAEB-14C256152A4E}" vid="{5562171A-2698-47F8-B424-F2FD41E5D5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0E16D2AFD2545A4395CE909ACEEEC" ma:contentTypeVersion="0" ma:contentTypeDescription="Create a new document." ma:contentTypeScope="" ma:versionID="7899dc2aef34df137fd982e819c613e8">
  <xsd:schema xmlns:xsd="http://www.w3.org/2001/XMLSchema" xmlns:xs="http://www.w3.org/2001/XMLSchema" xmlns:p="http://schemas.microsoft.com/office/2006/metadata/properties" xmlns:ns2="44a47ee1-c9fe-4154-a1a0-b1291fa46732" targetNamespace="http://schemas.microsoft.com/office/2006/metadata/properties" ma:root="true" ma:fieldsID="f9e79cbecc584df55a118d57bec79fbd" ns2:_="">
    <xsd:import namespace="44a47ee1-c9fe-4154-a1a0-b1291fa4673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7ee1-c9fe-4154-a1a0-b1291fa467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4a47ee1-c9fe-4154-a1a0-b1291fa46732">PZSSA5SZN3AP-257-112</_dlc_DocId>
    <_dlc_DocIdUrl xmlns="44a47ee1-c9fe-4154-a1a0-b1291fa46732">
      <Url>https://intranet.mofep.gov.gh/branding/_layouts/DocIdRedir.aspx?ID=PZSSA5SZN3AP-257-112</Url>
      <Description>PZSSA5SZN3AP-257-112</Description>
    </_dlc_DocIdUrl>
  </documentManagement>
</p:properties>
</file>

<file path=customXml/itemProps1.xml><?xml version="1.0" encoding="utf-8"?>
<ds:datastoreItem xmlns:ds="http://schemas.openxmlformats.org/officeDocument/2006/customXml" ds:itemID="{D3E3BD68-6595-4A68-8BF5-0B8C6A5BE47D}">
  <ds:schemaRefs>
    <ds:schemaRef ds:uri="http://schemas.microsoft.com/sharepoint/events"/>
  </ds:schemaRefs>
</ds:datastoreItem>
</file>

<file path=customXml/itemProps2.xml><?xml version="1.0" encoding="utf-8"?>
<ds:datastoreItem xmlns:ds="http://schemas.openxmlformats.org/officeDocument/2006/customXml" ds:itemID="{9BAFCFB0-C027-4A14-B140-17523C5FF85A}">
  <ds:schemaRefs>
    <ds:schemaRef ds:uri="http://schemas.microsoft.com/sharepoint/v3/contenttype/forms"/>
  </ds:schemaRefs>
</ds:datastoreItem>
</file>

<file path=customXml/itemProps3.xml><?xml version="1.0" encoding="utf-8"?>
<ds:datastoreItem xmlns:ds="http://schemas.openxmlformats.org/officeDocument/2006/customXml" ds:itemID="{0AFC4679-B61E-4390-AE90-4B92C1A7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7ee1-c9fe-4154-a1a0-b1291fa46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DECA9C8-0BD5-4F0C-9B7E-B43847BCF987}">
  <ds:schemaRefs>
    <ds:schemaRef ds:uri="http://schemas.microsoft.com/office/2006/metadata/properties"/>
    <ds:schemaRef ds:uri="http://www.w3.org/XML/1998/namespace"/>
    <ds:schemaRef ds:uri="44a47ee1-c9fe-4154-a1a0-b1291fa46732"/>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MoF PowerPoint - Basic (1)</Template>
  <TotalTime>12631</TotalTime>
  <Words>7067</Words>
  <Application>Microsoft Office PowerPoint</Application>
  <PresentationFormat>On-screen Show (4:3)</PresentationFormat>
  <Paragraphs>2557</Paragraphs>
  <Slides>66</Slides>
  <Notes>32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Algerian</vt:lpstr>
      <vt:lpstr>Arial</vt:lpstr>
      <vt:lpstr>Arial Unicode MS</vt:lpstr>
      <vt:lpstr>Arimo</vt:lpstr>
      <vt:lpstr>Book Antiqua</vt:lpstr>
      <vt:lpstr>Calibri</vt:lpstr>
      <vt:lpstr>Century Gothic</vt:lpstr>
      <vt:lpstr>Courier New</vt:lpstr>
      <vt:lpstr>Georgia</vt:lpstr>
      <vt:lpstr>Myriad Pro</vt:lpstr>
      <vt:lpstr>Tahoma</vt:lpstr>
      <vt:lpstr>Times New Roman</vt:lpstr>
      <vt:lpstr>Wingdings</vt:lpstr>
      <vt:lpstr>Wingdings 2</vt:lpstr>
      <vt:lpstr>MOF-THEME-ONE</vt:lpstr>
      <vt:lpstr>AMANSIE CENTRAL DISTRICT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PERFORMANCE-REVENUE </vt:lpstr>
      <vt:lpstr>FINANCIAL PERFORMANCE-EXPENDITURE </vt:lpstr>
      <vt:lpstr>FINANCIAL PERFORMANCE-REVENUE </vt:lpstr>
      <vt:lpstr>FINANCIAL PERFORMANCE-EXPENDITURE </vt:lpstr>
      <vt:lpstr>FINANCIAL PERFORMANCE-EXPENDITURE </vt:lpstr>
      <vt:lpstr>PowerPoint Presentation</vt:lpstr>
      <vt:lpstr>PowerPoint Presentation</vt:lpstr>
      <vt:lpstr>PowerPoint Presentation</vt:lpstr>
      <vt:lpstr>PowerPoint Presentation</vt:lpstr>
      <vt:lpstr>Provision of 597 Dual desks and 465 Mono desks to various schools in the district. </vt:lpstr>
      <vt:lpstr>Five (5) rice demonstrations established at Kentey, Mmoodebam’, Mile 14, and Essaase.</vt:lpstr>
      <vt:lpstr>Seventeen (17) maize demonstrations conducted during the period at the office and all operational areas.</vt:lpstr>
      <vt:lpstr> Policy Outcome Indicators and Targets </vt:lpstr>
      <vt:lpstr>PowerPoint Presentation</vt:lpstr>
      <vt:lpstr>PowerPoint Presentation</vt:lpstr>
      <vt:lpstr>PowerPoint Presentation</vt:lpstr>
      <vt:lpstr>PowerPoint Presentation</vt:lpstr>
      <vt:lpstr>2021 Budget Programme Performance </vt:lpstr>
      <vt:lpstr>Financials 2021 Key projects and programmes from all funding sources</vt:lpstr>
      <vt:lpstr>Sanitation Budget Performance</vt:lpstr>
      <vt:lpstr>DP Supported Programmes</vt:lpstr>
      <vt:lpstr>DP Supported Programmes</vt:lpstr>
      <vt:lpstr>Government Flagship Projects/Programmes</vt:lpstr>
      <vt:lpstr>PowerPoint Presentation</vt:lpstr>
      <vt:lpstr>MMDA Adopted Policy Objectives for 2022</vt:lpstr>
      <vt:lpstr>MMDA Adopted Policy Objectives for 2022</vt:lpstr>
      <vt:lpstr>MMDA Adopted Policy Objectives for 2022</vt:lpstr>
      <vt:lpstr> Policy Outcome Indicators and Targets </vt:lpstr>
      <vt:lpstr>EXPENDITURE BY BUDGET PROGRAMME AND ECONOMIC CLASSIFICATION-ALL FUNDING SOURCES </vt:lpstr>
      <vt:lpstr>PowerPoint Presentation</vt:lpstr>
      <vt:lpstr>PowerPoint Presentation</vt:lpstr>
      <vt:lpstr>PowerPoint Presentation</vt:lpstr>
      <vt:lpstr>PowerPoint Presentation</vt:lpstr>
      <vt:lpstr>2022 EXPENDITURE BY BUDGET PROGRAMME, PROJECTS  AND ECONOMIC CLASSIFICATION </vt:lpstr>
      <vt:lpstr>2022 EXPENDITURE BY BUDGET PROGRAMME, PROJECTS  AND ECONOMIC CLASSIFICATION </vt:lpstr>
      <vt:lpstr>PowerPoint Presentation</vt:lpstr>
      <vt:lpstr>Government Flagship Projects/Programmes For 2022</vt:lpstr>
      <vt:lpstr>2022-2025 Expenditure Projections by Economic Classification- all funding sources</vt:lpstr>
      <vt:lpstr>SUMMARY OF EXPENDITURE BUDGET BY DEPARTMENT, ECON. CLASSIFICATION AND FUNDING SOURCES-2022</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PROJECTS AND PROGRAMS FOR 2022 AND CORRESPONDING COST AND JUSTIFICATION</vt:lpstr>
      <vt:lpstr>Sanitation Budget</vt:lpstr>
      <vt:lpstr>DP SUPPORT.</vt:lpstr>
      <vt:lpstr>DP SUPPORT - SOCIAL PROTECTION</vt:lpstr>
      <vt:lpstr>COMPENSATION OF EMPLOYEES</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this Paragraph Style for Only 2 Lines of Text</dc:title>
  <dc:creator>Victor Enninful</dc:creator>
  <cp:lastModifiedBy>Administrator</cp:lastModifiedBy>
  <cp:revision>419</cp:revision>
  <dcterms:created xsi:type="dcterms:W3CDTF">2019-01-24T17:16:20Z</dcterms:created>
  <dcterms:modified xsi:type="dcterms:W3CDTF">2022-08-02T16:59:08Z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0x01010064B0E16D2AFD2545A4395CE909ACEEEC</vt:lpwstr>
  </property>
  <property fmtid="{D5CDD505-2E9C-101B-9397-08002B2CF9AE}" pid="3" name="_dlc_DocIdItemGuid">
    <vt:lpwstr>e9a1c9d2-129c-4571-b70d-52db57a735aa</vt:lpwstr>
  </property>
</Properties>
</file>