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79" r:id="rId3"/>
    <p:sldId id="430" r:id="rId4"/>
    <p:sldId id="429" r:id="rId5"/>
    <p:sldId id="431" r:id="rId6"/>
    <p:sldId id="433" r:id="rId7"/>
    <p:sldId id="264" r:id="rId8"/>
    <p:sldId id="257" r:id="rId9"/>
    <p:sldId id="385" r:id="rId10"/>
    <p:sldId id="386" r:id="rId11"/>
    <p:sldId id="387" r:id="rId12"/>
    <p:sldId id="389" r:id="rId13"/>
    <p:sldId id="432" r:id="rId14"/>
    <p:sldId id="396" r:id="rId15"/>
    <p:sldId id="390" r:id="rId16"/>
    <p:sldId id="391" r:id="rId17"/>
    <p:sldId id="395" r:id="rId18"/>
    <p:sldId id="394" r:id="rId19"/>
    <p:sldId id="393" r:id="rId20"/>
    <p:sldId id="400" r:id="rId21"/>
    <p:sldId id="399" r:id="rId22"/>
    <p:sldId id="398" r:id="rId23"/>
    <p:sldId id="397" r:id="rId24"/>
    <p:sldId id="392" r:id="rId25"/>
    <p:sldId id="401" r:id="rId26"/>
    <p:sldId id="404" r:id="rId27"/>
    <p:sldId id="405" r:id="rId28"/>
    <p:sldId id="403" r:id="rId29"/>
    <p:sldId id="407" r:id="rId30"/>
    <p:sldId id="408" r:id="rId31"/>
    <p:sldId id="410" r:id="rId32"/>
    <p:sldId id="413" r:id="rId33"/>
    <p:sldId id="412" r:id="rId34"/>
    <p:sldId id="411" r:id="rId35"/>
    <p:sldId id="418" r:id="rId36"/>
    <p:sldId id="417" r:id="rId37"/>
    <p:sldId id="416" r:id="rId38"/>
    <p:sldId id="415" r:id="rId39"/>
    <p:sldId id="414" r:id="rId40"/>
    <p:sldId id="422" r:id="rId41"/>
    <p:sldId id="402" r:id="rId42"/>
    <p:sldId id="426" r:id="rId43"/>
    <p:sldId id="419" r:id="rId44"/>
    <p:sldId id="420" r:id="rId45"/>
    <p:sldId id="421" r:id="rId46"/>
    <p:sldId id="424" r:id="rId47"/>
    <p:sldId id="423" r:id="rId48"/>
    <p:sldId id="382" r:id="rId49"/>
    <p:sldId id="380" r:id="rId50"/>
    <p:sldId id="378" r:id="rId51"/>
    <p:sldId id="384" r:id="rId52"/>
    <p:sldId id="425" r:id="rId53"/>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32" autoAdjust="0"/>
    <p:restoredTop sz="94660"/>
  </p:normalViewPr>
  <p:slideViewPr>
    <p:cSldViewPr snapToGrid="0">
      <p:cViewPr varScale="1">
        <p:scale>
          <a:sx n="71" d="100"/>
          <a:sy n="71" d="100"/>
        </p:scale>
        <p:origin x="-12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4691C9E0-73B5-47A0-B993-BE68863CDB22}" type="datetimeFigureOut">
              <a:rPr lang="en-GB" smtClean="0"/>
              <a:t>16/09/2022</a:t>
            </a:fld>
            <a:endParaRPr lang="en-GB"/>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4B2AB46F-7B1B-4000-AF8C-2228BDAAD636}" type="slidenum">
              <a:rPr lang="en-GB" smtClean="0"/>
              <a:t>‹#›</a:t>
            </a:fld>
            <a:endParaRPr lang="en-GB"/>
          </a:p>
        </p:txBody>
      </p:sp>
    </p:spTree>
    <p:extLst>
      <p:ext uri="{BB962C8B-B14F-4D97-AF65-F5344CB8AC3E}">
        <p14:creationId xmlns:p14="http://schemas.microsoft.com/office/powerpoint/2010/main" val="253260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12CEAF93-6F60-4866-9893-E598A7062AFB}" type="datetimeFigureOut">
              <a:rPr lang="en-US" smtClean="0"/>
              <a:pPr/>
              <a:t>9/16/2022</a:t>
            </a:fld>
            <a:endParaRPr 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B1CA23F1-CEAE-456B-8AC6-1BF6D1D8A0B9}" type="slidenum">
              <a:rPr lang="en-US" smtClean="0"/>
              <a:pPr/>
              <a:t>‹#›</a:t>
            </a:fld>
            <a:endParaRPr lang="en-US"/>
          </a:p>
        </p:txBody>
      </p:sp>
    </p:spTree>
    <p:extLst>
      <p:ext uri="{BB962C8B-B14F-4D97-AF65-F5344CB8AC3E}">
        <p14:creationId xmlns:p14="http://schemas.microsoft.com/office/powerpoint/2010/main" val="16102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65e7bc0b_1_119:notes"/>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465e7bc0b_1_119:notes"/>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357771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e63b02ec1_0_27:notes"/>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e63b02ec1_0_27:notes"/>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68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7f48402e30_0_15473:notes"/>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7f48402e30_0_15473:notes"/>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10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707C55-C014-4C88-A2A8-F1408885939F}"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D2345-B3EA-4DD0-9933-F9DB0D58D97E}" type="slidenum">
              <a:rPr lang="en-US" smtClean="0"/>
              <a:pPr/>
              <a:t>‹#›</a:t>
            </a:fld>
            <a:endParaRPr lang="en-US"/>
          </a:p>
        </p:txBody>
      </p:sp>
      <p:grpSp>
        <p:nvGrpSpPr>
          <p:cNvPr id="8" name="Google Shape;85;p11"/>
          <p:cNvGrpSpPr/>
          <p:nvPr userDrawn="1"/>
        </p:nvGrpSpPr>
        <p:grpSpPr>
          <a:xfrm rot="-4837446">
            <a:off x="-357674" y="-2334525"/>
            <a:ext cx="11474367" cy="14331248"/>
            <a:chOff x="7507475" y="-151125"/>
            <a:chExt cx="3759657" cy="4870548"/>
          </a:xfrm>
          <a:solidFill>
            <a:srgbClr val="FFCA08">
              <a:alpha val="12157"/>
            </a:srgbClr>
          </a:solidFill>
        </p:grpSpPr>
        <p:sp>
          <p:nvSpPr>
            <p:cNvPr id="9" name="Google Shape;86;p11"/>
            <p:cNvSpPr/>
            <p:nvPr/>
          </p:nvSpPr>
          <p:spPr>
            <a:xfrm>
              <a:off x="7507475" y="-151125"/>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87;p11"/>
            <p:cNvSpPr/>
            <p:nvPr/>
          </p:nvSpPr>
          <p:spPr>
            <a:xfrm>
              <a:off x="8673332" y="1861798"/>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88809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07C55-C014-4C88-A2A8-F1408885939F}"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19969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07C55-C014-4C88-A2A8-F1408885939F}"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253381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5" name="Google Shape;55;p7"/>
          <p:cNvSpPr/>
          <p:nvPr/>
        </p:nvSpPr>
        <p:spPr>
          <a:xfrm rot="5400000">
            <a:off x="-238922" y="5533899"/>
            <a:ext cx="1582741" cy="1104902"/>
          </a:xfrm>
          <a:custGeom>
            <a:avLst/>
            <a:gdLst/>
            <a:ahLst/>
            <a:cxnLst/>
            <a:rect l="l" t="t" r="r" b="b"/>
            <a:pathLst>
              <a:path w="67786" h="47321" extrusionOk="0">
                <a:moveTo>
                  <a:pt x="67786" y="1"/>
                </a:moveTo>
                <a:lnTo>
                  <a:pt x="1" y="47321"/>
                </a:lnTo>
                <a:lnTo>
                  <a:pt x="67786" y="47321"/>
                </a:lnTo>
                <a:lnTo>
                  <a:pt x="67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 name="Google Shape;50;p7"/>
          <p:cNvGrpSpPr/>
          <p:nvPr/>
        </p:nvGrpSpPr>
        <p:grpSpPr>
          <a:xfrm rot="-4837446">
            <a:off x="-721438" y="-980927"/>
            <a:ext cx="8921829" cy="8408363"/>
            <a:chOff x="7507475" y="-158650"/>
            <a:chExt cx="2923300" cy="2857625"/>
          </a:xfrm>
          <a:solidFill>
            <a:srgbClr val="FFCA08">
              <a:alpha val="12157"/>
            </a:srgbClr>
          </a:solidFill>
        </p:grpSpPr>
        <p:sp>
          <p:nvSpPr>
            <p:cNvPr id="51" name="Google Shape;51;p7"/>
            <p:cNvSpPr/>
            <p:nvPr/>
          </p:nvSpPr>
          <p:spPr>
            <a:xfrm>
              <a:off x="7507475" y="-151125"/>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7836975" y="-158650"/>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7"/>
          <p:cNvSpPr txBox="1">
            <a:spLocks noGrp="1"/>
          </p:cNvSpPr>
          <p:nvPr>
            <p:ph type="title"/>
          </p:nvPr>
        </p:nvSpPr>
        <p:spPr>
          <a:xfrm>
            <a:off x="3136400" y="1585967"/>
            <a:ext cx="5919200" cy="1007600"/>
          </a:xfrm>
          <a:prstGeom prst="rect">
            <a:avLst/>
          </a:prstGeom>
        </p:spPr>
        <p:txBody>
          <a:bodyPr spcFirstLastPara="1" wrap="square" lIns="91425" tIns="91425" rIns="91425" bIns="91425" anchor="b" anchorCtr="0">
            <a:noAutofit/>
          </a:bodyPr>
          <a:lstStyle>
            <a:lvl1pPr lvl="0" algn="ctr">
              <a:spcBef>
                <a:spcPts val="0"/>
              </a:spcBef>
              <a:spcAft>
                <a:spcPts val="0"/>
              </a:spcAft>
              <a:buSzPts val="2800"/>
              <a:buNone/>
              <a:defRPr/>
            </a:lvl1pPr>
            <a:lvl2pPr lvl="1" algn="ctr">
              <a:spcBef>
                <a:spcPts val="0"/>
              </a:spcBef>
              <a:spcAft>
                <a:spcPts val="0"/>
              </a:spcAft>
              <a:buSzPts val="2400"/>
              <a:buNone/>
              <a:defRPr sz="3200"/>
            </a:lvl2pPr>
            <a:lvl3pPr lvl="2" algn="ctr">
              <a:spcBef>
                <a:spcPts val="0"/>
              </a:spcBef>
              <a:spcAft>
                <a:spcPts val="0"/>
              </a:spcAft>
              <a:buSzPts val="2400"/>
              <a:buNone/>
              <a:defRPr sz="3200"/>
            </a:lvl3pPr>
            <a:lvl4pPr lvl="3" algn="ctr">
              <a:spcBef>
                <a:spcPts val="0"/>
              </a:spcBef>
              <a:spcAft>
                <a:spcPts val="0"/>
              </a:spcAft>
              <a:buSzPts val="2400"/>
              <a:buNone/>
              <a:defRPr sz="3200"/>
            </a:lvl4pPr>
            <a:lvl5pPr lvl="4" algn="ctr">
              <a:spcBef>
                <a:spcPts val="0"/>
              </a:spcBef>
              <a:spcAft>
                <a:spcPts val="0"/>
              </a:spcAft>
              <a:buSzPts val="2400"/>
              <a:buNone/>
              <a:defRPr sz="3200"/>
            </a:lvl5pPr>
            <a:lvl6pPr lvl="5" algn="ctr">
              <a:spcBef>
                <a:spcPts val="0"/>
              </a:spcBef>
              <a:spcAft>
                <a:spcPts val="0"/>
              </a:spcAft>
              <a:buSzPts val="2400"/>
              <a:buNone/>
              <a:defRPr sz="3200"/>
            </a:lvl6pPr>
            <a:lvl7pPr lvl="6" algn="ctr">
              <a:spcBef>
                <a:spcPts val="0"/>
              </a:spcBef>
              <a:spcAft>
                <a:spcPts val="0"/>
              </a:spcAft>
              <a:buSzPts val="2400"/>
              <a:buNone/>
              <a:defRPr sz="3200"/>
            </a:lvl7pPr>
            <a:lvl8pPr lvl="7" algn="ctr">
              <a:spcBef>
                <a:spcPts val="0"/>
              </a:spcBef>
              <a:spcAft>
                <a:spcPts val="0"/>
              </a:spcAft>
              <a:buSzPts val="2400"/>
              <a:buNone/>
              <a:defRPr sz="3200"/>
            </a:lvl8pPr>
            <a:lvl9pPr lvl="8" algn="ctr">
              <a:spcBef>
                <a:spcPts val="0"/>
              </a:spcBef>
              <a:spcAft>
                <a:spcPts val="0"/>
              </a:spcAft>
              <a:buSzPts val="2400"/>
              <a:buNone/>
              <a:defRPr sz="3200"/>
            </a:lvl9pPr>
          </a:lstStyle>
          <a:p>
            <a:endParaRPr/>
          </a:p>
        </p:txBody>
      </p:sp>
      <p:sp>
        <p:nvSpPr>
          <p:cNvPr id="58" name="Google Shape;58;p7"/>
          <p:cNvSpPr txBox="1">
            <a:spLocks noGrp="1"/>
          </p:cNvSpPr>
          <p:nvPr>
            <p:ph type="body" idx="1"/>
          </p:nvPr>
        </p:nvSpPr>
        <p:spPr>
          <a:xfrm>
            <a:off x="3824200" y="3429000"/>
            <a:ext cx="4543600" cy="2044000"/>
          </a:xfrm>
          <a:prstGeom prst="rect">
            <a:avLst/>
          </a:prstGeom>
        </p:spPr>
        <p:txBody>
          <a:bodyPr spcFirstLastPara="1" wrap="square" lIns="91425" tIns="91425" rIns="91425" bIns="91425" anchor="t" anchorCtr="0">
            <a:noAutofit/>
          </a:bodyPr>
          <a:lstStyle>
            <a:lvl1pPr marL="609585" lvl="0" indent="-474121" algn="ctr">
              <a:spcBef>
                <a:spcPts val="0"/>
              </a:spcBef>
              <a:spcAft>
                <a:spcPts val="0"/>
              </a:spcAft>
              <a:buSzPts val="2000"/>
              <a:buChar char="●"/>
              <a:defRPr/>
            </a:lvl1pPr>
            <a:lvl2pPr marL="1219170" lvl="1" indent="-474121" algn="ctr">
              <a:spcBef>
                <a:spcPts val="2133"/>
              </a:spcBef>
              <a:spcAft>
                <a:spcPts val="0"/>
              </a:spcAft>
              <a:buSzPts val="2000"/>
              <a:buChar char="○"/>
              <a:defRPr sz="2667"/>
            </a:lvl2pPr>
            <a:lvl3pPr marL="1828754" lvl="2" indent="-474121" algn="ctr">
              <a:spcBef>
                <a:spcPts val="2133"/>
              </a:spcBef>
              <a:spcAft>
                <a:spcPts val="0"/>
              </a:spcAft>
              <a:buSzPts val="2000"/>
              <a:buChar char="■"/>
              <a:defRPr sz="2667"/>
            </a:lvl3pPr>
            <a:lvl4pPr marL="2438339" lvl="3" indent="-474121" algn="ctr">
              <a:spcBef>
                <a:spcPts val="2133"/>
              </a:spcBef>
              <a:spcAft>
                <a:spcPts val="0"/>
              </a:spcAft>
              <a:buSzPts val="2000"/>
              <a:buChar char="●"/>
              <a:defRPr sz="2667"/>
            </a:lvl4pPr>
            <a:lvl5pPr marL="3047924" lvl="4" indent="-474121" algn="ctr">
              <a:spcBef>
                <a:spcPts val="2133"/>
              </a:spcBef>
              <a:spcAft>
                <a:spcPts val="0"/>
              </a:spcAft>
              <a:buSzPts val="2000"/>
              <a:buChar char="○"/>
              <a:defRPr sz="2667"/>
            </a:lvl5pPr>
            <a:lvl6pPr marL="3657509" lvl="5" indent="-474121" algn="ctr">
              <a:spcBef>
                <a:spcPts val="2133"/>
              </a:spcBef>
              <a:spcAft>
                <a:spcPts val="0"/>
              </a:spcAft>
              <a:buSzPts val="2000"/>
              <a:buChar char="■"/>
              <a:defRPr sz="2667"/>
            </a:lvl6pPr>
            <a:lvl7pPr marL="4267093" lvl="6" indent="-474121" algn="ctr">
              <a:spcBef>
                <a:spcPts val="2133"/>
              </a:spcBef>
              <a:spcAft>
                <a:spcPts val="0"/>
              </a:spcAft>
              <a:buSzPts val="2000"/>
              <a:buChar char="●"/>
              <a:defRPr sz="2667"/>
            </a:lvl7pPr>
            <a:lvl8pPr marL="4876678" lvl="7" indent="-474121" algn="ctr">
              <a:spcBef>
                <a:spcPts val="2133"/>
              </a:spcBef>
              <a:spcAft>
                <a:spcPts val="0"/>
              </a:spcAft>
              <a:buSzPts val="2000"/>
              <a:buChar char="○"/>
              <a:defRPr sz="2667"/>
            </a:lvl8pPr>
            <a:lvl9pPr marL="5486263" lvl="8" indent="-474121" algn="ctr">
              <a:spcBef>
                <a:spcPts val="2133"/>
              </a:spcBef>
              <a:spcAft>
                <a:spcPts val="2133"/>
              </a:spcAft>
              <a:buSzPts val="2000"/>
              <a:buChar char="■"/>
              <a:defRPr sz="2667"/>
            </a:lvl9pPr>
          </a:lstStyle>
          <a:p>
            <a:endParaRPr/>
          </a:p>
        </p:txBody>
      </p:sp>
    </p:spTree>
    <p:extLst>
      <p:ext uri="{BB962C8B-B14F-4D97-AF65-F5344CB8AC3E}">
        <p14:creationId xmlns:p14="http://schemas.microsoft.com/office/powerpoint/2010/main" val="414369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1178697" y="1451900"/>
            <a:ext cx="4616800" cy="42204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sz="1733"/>
            </a:lvl1pPr>
            <a:lvl2pPr marL="1219170" lvl="1" indent="-414856" rtl="0">
              <a:spcBef>
                <a:spcPts val="2133"/>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35" name="Google Shape;35;p5"/>
          <p:cNvSpPr txBox="1">
            <a:spLocks noGrp="1"/>
          </p:cNvSpPr>
          <p:nvPr>
            <p:ph type="body" idx="2"/>
          </p:nvPr>
        </p:nvSpPr>
        <p:spPr>
          <a:xfrm>
            <a:off x="6396503" y="1451900"/>
            <a:ext cx="4616800" cy="42204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sz="1733"/>
            </a:lvl1pPr>
            <a:lvl2pPr marL="1219170" lvl="1" indent="-414856" rtl="0">
              <a:spcBef>
                <a:spcPts val="2133"/>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36" name="Google Shape;36;p5"/>
          <p:cNvSpPr/>
          <p:nvPr/>
        </p:nvSpPr>
        <p:spPr>
          <a:xfrm rot="9269306">
            <a:off x="9023276" y="-85875"/>
            <a:ext cx="7280585" cy="831654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chemeClr val="accent1">
              <a:alpha val="169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5"/>
          <p:cNvSpPr txBox="1">
            <a:spLocks noGrp="1"/>
          </p:cNvSpPr>
          <p:nvPr>
            <p:ph type="title"/>
          </p:nvPr>
        </p:nvSpPr>
        <p:spPr>
          <a:xfrm>
            <a:off x="517200" y="533033"/>
            <a:ext cx="10874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8428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1187807" y="896464"/>
            <a:ext cx="4756000" cy="1122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dirty="0"/>
          </a:p>
        </p:txBody>
      </p:sp>
      <p:sp>
        <p:nvSpPr>
          <p:cNvPr id="273" name="Google Shape;273;p28"/>
          <p:cNvSpPr txBox="1">
            <a:spLocks noGrp="1"/>
          </p:cNvSpPr>
          <p:nvPr>
            <p:ph type="subTitle" idx="1"/>
          </p:nvPr>
        </p:nvSpPr>
        <p:spPr>
          <a:xfrm>
            <a:off x="1187807" y="1988497"/>
            <a:ext cx="427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2000"/>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274" name="Google Shape;274;p28"/>
          <p:cNvSpPr txBox="1"/>
          <p:nvPr userDrawn="1"/>
        </p:nvSpPr>
        <p:spPr>
          <a:xfrm>
            <a:off x="817451" y="4556333"/>
            <a:ext cx="4425600" cy="889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400"/>
              </a:spcBef>
              <a:spcAft>
                <a:spcPts val="0"/>
              </a:spcAft>
              <a:buNone/>
            </a:pPr>
            <a:endParaRPr sz="1467" dirty="0">
              <a:solidFill>
                <a:schemeClr val="accent1"/>
              </a:solidFill>
              <a:latin typeface="Archivo"/>
              <a:ea typeface="Archivo"/>
              <a:cs typeface="Archivo"/>
              <a:sym typeface="Archivo"/>
            </a:endParaRPr>
          </a:p>
          <a:p>
            <a:pPr marL="0" lvl="0" indent="0" algn="l" rtl="0">
              <a:spcBef>
                <a:spcPts val="0"/>
              </a:spcBef>
              <a:spcAft>
                <a:spcPts val="0"/>
              </a:spcAft>
              <a:buNone/>
            </a:pPr>
            <a:endParaRPr sz="1467" dirty="0">
              <a:solidFill>
                <a:schemeClr val="accent1"/>
              </a:solidFill>
              <a:latin typeface="Archivo"/>
              <a:ea typeface="Archivo"/>
              <a:cs typeface="Archivo"/>
              <a:sym typeface="Archivo"/>
            </a:endParaRPr>
          </a:p>
        </p:txBody>
      </p:sp>
      <p:sp>
        <p:nvSpPr>
          <p:cNvPr id="5" name="Google Shape;278;p29"/>
          <p:cNvSpPr/>
          <p:nvPr userDrawn="1"/>
        </p:nvSpPr>
        <p:spPr>
          <a:xfrm rot="11391195">
            <a:off x="1219296" y="1085928"/>
            <a:ext cx="3604938" cy="3977747"/>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rgbClr val="FFC000">
              <a:alpha val="169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278;p29"/>
          <p:cNvSpPr/>
          <p:nvPr userDrawn="1"/>
        </p:nvSpPr>
        <p:spPr>
          <a:xfrm rot="20700000">
            <a:off x="6945858" y="859838"/>
            <a:ext cx="4798172" cy="487678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solidFill>
            <a:srgbClr val="FFC000">
              <a:alpha val="169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48898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780"/>
        <p:cNvGrpSpPr/>
        <p:nvPr/>
      </p:nvGrpSpPr>
      <p:grpSpPr>
        <a:xfrm>
          <a:off x="0" y="0"/>
          <a:ext cx="0" cy="0"/>
          <a:chOff x="0" y="0"/>
          <a:chExt cx="0" cy="0"/>
        </a:xfrm>
      </p:grpSpPr>
      <p:sp>
        <p:nvSpPr>
          <p:cNvPr id="781" name="Google Shape;781;p31"/>
          <p:cNvSpPr txBox="1">
            <a:spLocks noGrp="1"/>
          </p:cNvSpPr>
          <p:nvPr>
            <p:ph type="title"/>
          </p:nvPr>
        </p:nvSpPr>
        <p:spPr>
          <a:xfrm>
            <a:off x="7456800" y="1971284"/>
            <a:ext cx="3472000" cy="1137200"/>
          </a:xfrm>
          <a:prstGeom prst="rect">
            <a:avLst/>
          </a:prstGeom>
        </p:spPr>
        <p:txBody>
          <a:bodyPr spcFirstLastPara="1" wrap="square" lIns="91425" tIns="91425" rIns="91425" bIns="91425" anchor="b" anchorCtr="0">
            <a:noAutofit/>
          </a:bodyPr>
          <a:lstStyle>
            <a:lvl1pPr lvl="0" rtl="0">
              <a:spcBef>
                <a:spcPts val="0"/>
              </a:spcBef>
              <a:spcAft>
                <a:spcPts val="0"/>
              </a:spcAft>
              <a:buSzPts val="2150"/>
              <a:buNone/>
              <a:defRPr sz="28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82" name="Google Shape;782;p31"/>
          <p:cNvSpPr txBox="1">
            <a:spLocks noGrp="1"/>
          </p:cNvSpPr>
          <p:nvPr>
            <p:ph type="subTitle" idx="1"/>
          </p:nvPr>
        </p:nvSpPr>
        <p:spPr>
          <a:xfrm>
            <a:off x="7456800" y="3175912"/>
            <a:ext cx="3396800" cy="17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sz="1867">
                <a:solidFill>
                  <a:schemeClr val="accent3"/>
                </a:solidFill>
              </a:defRPr>
            </a:lvl1pPr>
            <a:lvl2pPr lvl="1" rtl="0">
              <a:lnSpc>
                <a:spcPct val="100000"/>
              </a:lnSpc>
              <a:spcBef>
                <a:spcPts val="0"/>
              </a:spcBef>
              <a:spcAft>
                <a:spcPts val="0"/>
              </a:spcAft>
              <a:buClr>
                <a:schemeClr val="accent3"/>
              </a:buClr>
              <a:buSzPts val="2100"/>
              <a:buNone/>
              <a:defRPr sz="2800">
                <a:solidFill>
                  <a:schemeClr val="accent3"/>
                </a:solidFill>
              </a:defRPr>
            </a:lvl2pPr>
            <a:lvl3pPr lvl="2" rtl="0">
              <a:lnSpc>
                <a:spcPct val="100000"/>
              </a:lnSpc>
              <a:spcBef>
                <a:spcPts val="0"/>
              </a:spcBef>
              <a:spcAft>
                <a:spcPts val="0"/>
              </a:spcAft>
              <a:buClr>
                <a:schemeClr val="accent3"/>
              </a:buClr>
              <a:buSzPts val="2100"/>
              <a:buNone/>
              <a:defRPr sz="2800">
                <a:solidFill>
                  <a:schemeClr val="accent3"/>
                </a:solidFill>
              </a:defRPr>
            </a:lvl3pPr>
            <a:lvl4pPr lvl="3" rtl="0">
              <a:lnSpc>
                <a:spcPct val="100000"/>
              </a:lnSpc>
              <a:spcBef>
                <a:spcPts val="0"/>
              </a:spcBef>
              <a:spcAft>
                <a:spcPts val="0"/>
              </a:spcAft>
              <a:buClr>
                <a:schemeClr val="accent3"/>
              </a:buClr>
              <a:buSzPts val="2100"/>
              <a:buNone/>
              <a:defRPr sz="2800">
                <a:solidFill>
                  <a:schemeClr val="accent3"/>
                </a:solidFill>
              </a:defRPr>
            </a:lvl4pPr>
            <a:lvl5pPr lvl="4" rtl="0">
              <a:lnSpc>
                <a:spcPct val="100000"/>
              </a:lnSpc>
              <a:spcBef>
                <a:spcPts val="0"/>
              </a:spcBef>
              <a:spcAft>
                <a:spcPts val="0"/>
              </a:spcAft>
              <a:buClr>
                <a:schemeClr val="accent3"/>
              </a:buClr>
              <a:buSzPts val="2100"/>
              <a:buNone/>
              <a:defRPr sz="2800">
                <a:solidFill>
                  <a:schemeClr val="accent3"/>
                </a:solidFill>
              </a:defRPr>
            </a:lvl5pPr>
            <a:lvl6pPr lvl="5" rtl="0">
              <a:lnSpc>
                <a:spcPct val="100000"/>
              </a:lnSpc>
              <a:spcBef>
                <a:spcPts val="0"/>
              </a:spcBef>
              <a:spcAft>
                <a:spcPts val="0"/>
              </a:spcAft>
              <a:buClr>
                <a:schemeClr val="accent3"/>
              </a:buClr>
              <a:buSzPts val="2100"/>
              <a:buNone/>
              <a:defRPr sz="2800">
                <a:solidFill>
                  <a:schemeClr val="accent3"/>
                </a:solidFill>
              </a:defRPr>
            </a:lvl6pPr>
            <a:lvl7pPr lvl="6" rtl="0">
              <a:lnSpc>
                <a:spcPct val="100000"/>
              </a:lnSpc>
              <a:spcBef>
                <a:spcPts val="0"/>
              </a:spcBef>
              <a:spcAft>
                <a:spcPts val="0"/>
              </a:spcAft>
              <a:buClr>
                <a:schemeClr val="accent3"/>
              </a:buClr>
              <a:buSzPts val="2100"/>
              <a:buNone/>
              <a:defRPr sz="2800">
                <a:solidFill>
                  <a:schemeClr val="accent3"/>
                </a:solidFill>
              </a:defRPr>
            </a:lvl7pPr>
            <a:lvl8pPr lvl="7" rtl="0">
              <a:lnSpc>
                <a:spcPct val="100000"/>
              </a:lnSpc>
              <a:spcBef>
                <a:spcPts val="0"/>
              </a:spcBef>
              <a:spcAft>
                <a:spcPts val="0"/>
              </a:spcAft>
              <a:buClr>
                <a:schemeClr val="accent3"/>
              </a:buClr>
              <a:buSzPts val="2100"/>
              <a:buNone/>
              <a:defRPr sz="2800">
                <a:solidFill>
                  <a:schemeClr val="accent3"/>
                </a:solidFill>
              </a:defRPr>
            </a:lvl8pPr>
            <a:lvl9pPr lvl="8" rtl="0">
              <a:lnSpc>
                <a:spcPct val="100000"/>
              </a:lnSpc>
              <a:spcBef>
                <a:spcPts val="0"/>
              </a:spcBef>
              <a:spcAft>
                <a:spcPts val="0"/>
              </a:spcAft>
              <a:buClr>
                <a:schemeClr val="accent3"/>
              </a:buClr>
              <a:buSzPts val="2100"/>
              <a:buNone/>
              <a:defRPr sz="2800">
                <a:solidFill>
                  <a:schemeClr val="accent3"/>
                </a:solidFill>
              </a:defRPr>
            </a:lvl9pPr>
          </a:lstStyle>
          <a:p>
            <a:endParaRPr/>
          </a:p>
        </p:txBody>
      </p:sp>
      <p:cxnSp>
        <p:nvCxnSpPr>
          <p:cNvPr id="783" name="Google Shape;783;p31"/>
          <p:cNvCxnSpPr/>
          <p:nvPr/>
        </p:nvCxnSpPr>
        <p:spPr>
          <a:xfrm>
            <a:off x="2623667" y="6369384"/>
            <a:ext cx="9568400" cy="0"/>
          </a:xfrm>
          <a:prstGeom prst="straightConnector1">
            <a:avLst/>
          </a:prstGeom>
          <a:noFill/>
          <a:ln w="9525" cap="flat" cmpd="sng">
            <a:solidFill>
              <a:srgbClr val="0C343D"/>
            </a:solidFill>
            <a:prstDash val="solid"/>
            <a:round/>
            <a:headEnd type="none" w="med" len="med"/>
            <a:tailEnd type="none" w="med" len="med"/>
          </a:ln>
        </p:spPr>
      </p:cxnSp>
      <p:grpSp>
        <p:nvGrpSpPr>
          <p:cNvPr id="784" name="Google Shape;784;p31"/>
          <p:cNvGrpSpPr/>
          <p:nvPr/>
        </p:nvGrpSpPr>
        <p:grpSpPr>
          <a:xfrm>
            <a:off x="333900" y="6363834"/>
            <a:ext cx="1591400" cy="274300"/>
            <a:chOff x="250425" y="4752475"/>
            <a:chExt cx="1193550" cy="205725"/>
          </a:xfrm>
        </p:grpSpPr>
        <p:grpSp>
          <p:nvGrpSpPr>
            <p:cNvPr id="785" name="Google Shape;785;p31"/>
            <p:cNvGrpSpPr/>
            <p:nvPr/>
          </p:nvGrpSpPr>
          <p:grpSpPr>
            <a:xfrm>
              <a:off x="250425" y="4890100"/>
              <a:ext cx="1193550" cy="68100"/>
              <a:chOff x="557300" y="431950"/>
              <a:chExt cx="1193550" cy="68100"/>
            </a:xfrm>
          </p:grpSpPr>
          <p:sp>
            <p:nvSpPr>
              <p:cNvPr id="786" name="Google Shape;786;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3" name="Google Shape;793;p31"/>
            <p:cNvGrpSpPr/>
            <p:nvPr/>
          </p:nvGrpSpPr>
          <p:grpSpPr>
            <a:xfrm>
              <a:off x="250425" y="4752475"/>
              <a:ext cx="1193550" cy="68100"/>
              <a:chOff x="557300" y="431950"/>
              <a:chExt cx="1193550" cy="68100"/>
            </a:xfrm>
          </p:grpSpPr>
          <p:sp>
            <p:nvSpPr>
              <p:cNvPr id="794" name="Google Shape;794;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cxnSp>
        <p:nvCxnSpPr>
          <p:cNvPr id="801" name="Google Shape;801;p31"/>
          <p:cNvCxnSpPr/>
          <p:nvPr/>
        </p:nvCxnSpPr>
        <p:spPr>
          <a:xfrm>
            <a:off x="8446800" y="1259733"/>
            <a:ext cx="3745200" cy="0"/>
          </a:xfrm>
          <a:prstGeom prst="straightConnector1">
            <a:avLst/>
          </a:prstGeom>
          <a:noFill/>
          <a:ln w="9525" cap="flat" cmpd="sng">
            <a:solidFill>
              <a:srgbClr val="0C343D"/>
            </a:solidFill>
            <a:prstDash val="solid"/>
            <a:round/>
            <a:headEnd type="none" w="med" len="med"/>
            <a:tailEnd type="none" w="med" len="med"/>
          </a:ln>
        </p:spPr>
      </p:cxnSp>
      <p:grpSp>
        <p:nvGrpSpPr>
          <p:cNvPr id="802" name="Google Shape;802;p31"/>
          <p:cNvGrpSpPr/>
          <p:nvPr/>
        </p:nvGrpSpPr>
        <p:grpSpPr>
          <a:xfrm rot="-5400000">
            <a:off x="10750455" y="-154871"/>
            <a:ext cx="648133" cy="1591400"/>
            <a:chOff x="8255228" y="345697"/>
            <a:chExt cx="486100" cy="1193550"/>
          </a:xfrm>
        </p:grpSpPr>
        <p:grpSp>
          <p:nvGrpSpPr>
            <p:cNvPr id="803" name="Google Shape;803;p31"/>
            <p:cNvGrpSpPr/>
            <p:nvPr/>
          </p:nvGrpSpPr>
          <p:grpSpPr>
            <a:xfrm rot="-5400000">
              <a:off x="8041690" y="839610"/>
              <a:ext cx="1193550" cy="205725"/>
              <a:chOff x="250425" y="4752475"/>
              <a:chExt cx="1193550" cy="205725"/>
            </a:xfrm>
          </p:grpSpPr>
          <p:grpSp>
            <p:nvGrpSpPr>
              <p:cNvPr id="804" name="Google Shape;804;p31"/>
              <p:cNvGrpSpPr/>
              <p:nvPr/>
            </p:nvGrpSpPr>
            <p:grpSpPr>
              <a:xfrm>
                <a:off x="250425" y="4890100"/>
                <a:ext cx="1193550" cy="68100"/>
                <a:chOff x="557300" y="431950"/>
                <a:chExt cx="1193550" cy="68100"/>
              </a:xfrm>
            </p:grpSpPr>
            <p:sp>
              <p:nvSpPr>
                <p:cNvPr id="805" name="Google Shape;805;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2" name="Google Shape;812;p31"/>
              <p:cNvGrpSpPr/>
              <p:nvPr/>
            </p:nvGrpSpPr>
            <p:grpSpPr>
              <a:xfrm>
                <a:off x="250425" y="4752475"/>
                <a:ext cx="1193550" cy="68100"/>
                <a:chOff x="557300" y="431950"/>
                <a:chExt cx="1193550" cy="68100"/>
              </a:xfrm>
            </p:grpSpPr>
            <p:sp>
              <p:nvSpPr>
                <p:cNvPr id="813" name="Google Shape;813;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20" name="Google Shape;820;p31"/>
            <p:cNvGrpSpPr/>
            <p:nvPr/>
          </p:nvGrpSpPr>
          <p:grpSpPr>
            <a:xfrm rot="-5400000">
              <a:off x="7761315" y="839610"/>
              <a:ext cx="1193550" cy="205725"/>
              <a:chOff x="250425" y="4752475"/>
              <a:chExt cx="1193550" cy="205725"/>
            </a:xfrm>
          </p:grpSpPr>
          <p:grpSp>
            <p:nvGrpSpPr>
              <p:cNvPr id="821" name="Google Shape;821;p31"/>
              <p:cNvGrpSpPr/>
              <p:nvPr/>
            </p:nvGrpSpPr>
            <p:grpSpPr>
              <a:xfrm>
                <a:off x="250425" y="4890100"/>
                <a:ext cx="1193550" cy="68100"/>
                <a:chOff x="557300" y="431950"/>
                <a:chExt cx="1193550" cy="68100"/>
              </a:xfrm>
            </p:grpSpPr>
            <p:sp>
              <p:nvSpPr>
                <p:cNvPr id="822" name="Google Shape;822;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31"/>
              <p:cNvGrpSpPr/>
              <p:nvPr/>
            </p:nvGrpSpPr>
            <p:grpSpPr>
              <a:xfrm>
                <a:off x="250425" y="4752475"/>
                <a:ext cx="1193550" cy="68100"/>
                <a:chOff x="557300" y="431950"/>
                <a:chExt cx="1193550" cy="68100"/>
              </a:xfrm>
            </p:grpSpPr>
            <p:sp>
              <p:nvSpPr>
                <p:cNvPr id="830" name="Google Shape;830;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55538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07C55-C014-4C88-A2A8-F1408885939F}"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D2345-B3EA-4DD0-9933-F9DB0D58D97E}" type="slidenum">
              <a:rPr lang="en-US" smtClean="0"/>
              <a:pPr/>
              <a:t>‹#›</a:t>
            </a:fld>
            <a:endParaRPr lang="en-US"/>
          </a:p>
        </p:txBody>
      </p:sp>
      <p:grpSp>
        <p:nvGrpSpPr>
          <p:cNvPr id="7" name="Google Shape;85;p11"/>
          <p:cNvGrpSpPr/>
          <p:nvPr userDrawn="1"/>
        </p:nvGrpSpPr>
        <p:grpSpPr>
          <a:xfrm rot="8100000">
            <a:off x="2990523" y="-2157543"/>
            <a:ext cx="8954156" cy="11183557"/>
            <a:chOff x="7507475" y="-151125"/>
            <a:chExt cx="3759657" cy="4870548"/>
          </a:xfrm>
          <a:solidFill>
            <a:srgbClr val="FFCA08">
              <a:alpha val="12157"/>
            </a:srgbClr>
          </a:solidFill>
        </p:grpSpPr>
        <p:sp>
          <p:nvSpPr>
            <p:cNvPr id="8" name="Google Shape;86;p11"/>
            <p:cNvSpPr/>
            <p:nvPr/>
          </p:nvSpPr>
          <p:spPr>
            <a:xfrm>
              <a:off x="7507475" y="-151125"/>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87;p11"/>
            <p:cNvSpPr/>
            <p:nvPr/>
          </p:nvSpPr>
          <p:spPr>
            <a:xfrm>
              <a:off x="8673332" y="1861798"/>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12423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707C55-C014-4C88-A2A8-F1408885939F}"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D2345-B3EA-4DD0-9933-F9DB0D58D97E}" type="slidenum">
              <a:rPr lang="en-US" smtClean="0"/>
              <a:pPr/>
              <a:t>‹#›</a:t>
            </a:fld>
            <a:endParaRPr lang="en-US"/>
          </a:p>
        </p:txBody>
      </p:sp>
      <p:grpSp>
        <p:nvGrpSpPr>
          <p:cNvPr id="7" name="Google Shape;85;p11"/>
          <p:cNvGrpSpPr/>
          <p:nvPr userDrawn="1"/>
        </p:nvGrpSpPr>
        <p:grpSpPr>
          <a:xfrm rot="4583129">
            <a:off x="1966049" y="-2578865"/>
            <a:ext cx="8752129" cy="10931229"/>
            <a:chOff x="7507475" y="-151125"/>
            <a:chExt cx="3759657" cy="4870548"/>
          </a:xfrm>
          <a:solidFill>
            <a:srgbClr val="FFCA08">
              <a:alpha val="12157"/>
            </a:srgbClr>
          </a:solidFill>
        </p:grpSpPr>
        <p:sp>
          <p:nvSpPr>
            <p:cNvPr id="8" name="Google Shape;86;p11"/>
            <p:cNvSpPr/>
            <p:nvPr/>
          </p:nvSpPr>
          <p:spPr>
            <a:xfrm>
              <a:off x="7507475" y="-151125"/>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87;p11"/>
            <p:cNvSpPr/>
            <p:nvPr/>
          </p:nvSpPr>
          <p:spPr>
            <a:xfrm>
              <a:off x="8673332" y="1861798"/>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167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07C55-C014-4C88-A2A8-F1408885939F}"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D2345-B3EA-4DD0-9933-F9DB0D58D97E}" type="slidenum">
              <a:rPr lang="en-US" smtClean="0"/>
              <a:pPr/>
              <a:t>‹#›</a:t>
            </a:fld>
            <a:endParaRPr lang="en-US"/>
          </a:p>
        </p:txBody>
      </p:sp>
      <p:grpSp>
        <p:nvGrpSpPr>
          <p:cNvPr id="8" name="Google Shape;85;p11"/>
          <p:cNvGrpSpPr/>
          <p:nvPr userDrawn="1"/>
        </p:nvGrpSpPr>
        <p:grpSpPr>
          <a:xfrm rot="-4837446">
            <a:off x="1731012" y="-2571514"/>
            <a:ext cx="9184614" cy="12796148"/>
            <a:chOff x="7507475" y="-151125"/>
            <a:chExt cx="3759657" cy="4870548"/>
          </a:xfrm>
          <a:solidFill>
            <a:srgbClr val="FFCA08">
              <a:alpha val="12157"/>
            </a:srgbClr>
          </a:solidFill>
        </p:grpSpPr>
        <p:sp>
          <p:nvSpPr>
            <p:cNvPr id="9" name="Google Shape;86;p11"/>
            <p:cNvSpPr/>
            <p:nvPr/>
          </p:nvSpPr>
          <p:spPr>
            <a:xfrm>
              <a:off x="7507475" y="-151125"/>
              <a:ext cx="2385650" cy="2826400"/>
            </a:xfrm>
            <a:custGeom>
              <a:avLst/>
              <a:gdLst/>
              <a:ahLst/>
              <a:cxnLst/>
              <a:rect l="l" t="t" r="r" b="b"/>
              <a:pathLst>
                <a:path w="95426" h="113056" extrusionOk="0">
                  <a:moveTo>
                    <a:pt x="45726" y="0"/>
                  </a:moveTo>
                  <a:lnTo>
                    <a:pt x="44897" y="867"/>
                  </a:lnTo>
                  <a:lnTo>
                    <a:pt x="93534" y="47428"/>
                  </a:lnTo>
                  <a:lnTo>
                    <a:pt x="0" y="112068"/>
                  </a:lnTo>
                  <a:lnTo>
                    <a:pt x="682" y="113055"/>
                  </a:lnTo>
                  <a:lnTo>
                    <a:pt x="95425" y="47579"/>
                  </a:lnTo>
                  <a:lnTo>
                    <a:pt x="45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87;p11"/>
            <p:cNvSpPr/>
            <p:nvPr/>
          </p:nvSpPr>
          <p:spPr>
            <a:xfrm>
              <a:off x="8673332" y="1861798"/>
              <a:ext cx="2593800" cy="2857625"/>
            </a:xfrm>
            <a:custGeom>
              <a:avLst/>
              <a:gdLst/>
              <a:ahLst/>
              <a:cxnLst/>
              <a:rect l="l" t="t" r="r" b="b"/>
              <a:pathLst>
                <a:path w="103752" h="114305" extrusionOk="0">
                  <a:moveTo>
                    <a:pt x="95406" y="0"/>
                  </a:moveTo>
                  <a:lnTo>
                    <a:pt x="78126" y="74781"/>
                  </a:lnTo>
                  <a:cubicBezTo>
                    <a:pt x="43397" y="91960"/>
                    <a:pt x="1461" y="112640"/>
                    <a:pt x="1" y="113126"/>
                  </a:cubicBezTo>
                  <a:lnTo>
                    <a:pt x="153" y="113705"/>
                  </a:lnTo>
                  <a:lnTo>
                    <a:pt x="153" y="114305"/>
                  </a:lnTo>
                  <a:cubicBezTo>
                    <a:pt x="791" y="114305"/>
                    <a:pt x="38775" y="95593"/>
                    <a:pt x="78296" y="76037"/>
                  </a:cubicBezTo>
                  <a:lnTo>
                    <a:pt x="100276" y="111977"/>
                  </a:lnTo>
                  <a:lnTo>
                    <a:pt x="101299" y="111351"/>
                  </a:lnTo>
                  <a:lnTo>
                    <a:pt x="79376" y="75503"/>
                  </a:lnTo>
                  <a:cubicBezTo>
                    <a:pt x="87555" y="71455"/>
                    <a:pt x="95786" y="67380"/>
                    <a:pt x="103752" y="63432"/>
                  </a:cubicBezTo>
                  <a:lnTo>
                    <a:pt x="103219" y="62358"/>
                  </a:lnTo>
                  <a:cubicBezTo>
                    <a:pt x="96309" y="65783"/>
                    <a:pt x="88157" y="69818"/>
                    <a:pt x="79516" y="74092"/>
                  </a:cubicBezTo>
                  <a:lnTo>
                    <a:pt x="96575" y="270"/>
                  </a:lnTo>
                  <a:lnTo>
                    <a:pt x="954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60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707C55-C014-4C88-A2A8-F1408885939F}"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3523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707C55-C014-4C88-A2A8-F1408885939F}"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65102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07C55-C014-4C88-A2A8-F1408885939F}"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122344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707C55-C014-4C88-A2A8-F1408885939F}"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235380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707C55-C014-4C88-A2A8-F1408885939F}"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D2345-B3EA-4DD0-9933-F9DB0D58D97E}" type="slidenum">
              <a:rPr lang="en-US" smtClean="0"/>
              <a:pPr/>
              <a:t>‹#›</a:t>
            </a:fld>
            <a:endParaRPr lang="en-US"/>
          </a:p>
        </p:txBody>
      </p:sp>
    </p:spTree>
    <p:extLst>
      <p:ext uri="{BB962C8B-B14F-4D97-AF65-F5344CB8AC3E}">
        <p14:creationId xmlns:p14="http://schemas.microsoft.com/office/powerpoint/2010/main" val="359227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60000"/>
          </a:schemeClr>
        </a:solidFill>
        <a:effectLst/>
      </p:bgPr>
    </p:bg>
    <p:spTree>
      <p:nvGrpSpPr>
        <p:cNvPr id="1" name=""/>
        <p:cNvGrpSpPr/>
        <p:nvPr/>
      </p:nvGrpSpPr>
      <p:grpSpPr>
        <a:xfrm>
          <a:off x="0" y="0"/>
          <a:ext cx="0" cy="0"/>
          <a:chOff x="0" y="0"/>
          <a:chExt cx="0" cy="0"/>
        </a:xfrm>
      </p:grpSpPr>
      <p:grpSp>
        <p:nvGrpSpPr>
          <p:cNvPr id="10" name="Google Shape;784;p31"/>
          <p:cNvGrpSpPr/>
          <p:nvPr userDrawn="1"/>
        </p:nvGrpSpPr>
        <p:grpSpPr>
          <a:xfrm>
            <a:off x="333900" y="6363834"/>
            <a:ext cx="1591400" cy="274300"/>
            <a:chOff x="250425" y="4752475"/>
            <a:chExt cx="1193550" cy="205725"/>
          </a:xfrm>
        </p:grpSpPr>
        <p:grpSp>
          <p:nvGrpSpPr>
            <p:cNvPr id="11" name="Google Shape;785;p31"/>
            <p:cNvGrpSpPr/>
            <p:nvPr/>
          </p:nvGrpSpPr>
          <p:grpSpPr>
            <a:xfrm>
              <a:off x="250425" y="4890100"/>
              <a:ext cx="1193550" cy="68100"/>
              <a:chOff x="557300" y="431950"/>
              <a:chExt cx="1193550" cy="68100"/>
            </a:xfrm>
          </p:grpSpPr>
          <p:sp>
            <p:nvSpPr>
              <p:cNvPr id="20" name="Google Shape;786;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787;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788;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789;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790;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791;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792;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793;p31"/>
            <p:cNvGrpSpPr/>
            <p:nvPr/>
          </p:nvGrpSpPr>
          <p:grpSpPr>
            <a:xfrm>
              <a:off x="250425" y="4752475"/>
              <a:ext cx="1193550" cy="68100"/>
              <a:chOff x="557300" y="431950"/>
              <a:chExt cx="1193550" cy="68100"/>
            </a:xfrm>
          </p:grpSpPr>
          <p:sp>
            <p:nvSpPr>
              <p:cNvPr id="13" name="Google Shape;794;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795;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796;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797;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798;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799;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800;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 name="Google Shape;802;p31"/>
          <p:cNvGrpSpPr/>
          <p:nvPr userDrawn="1"/>
        </p:nvGrpSpPr>
        <p:grpSpPr>
          <a:xfrm rot="-5400000">
            <a:off x="10750455" y="-154871"/>
            <a:ext cx="648133" cy="1591400"/>
            <a:chOff x="8255228" y="345697"/>
            <a:chExt cx="486100" cy="1193550"/>
          </a:xfrm>
        </p:grpSpPr>
        <p:grpSp>
          <p:nvGrpSpPr>
            <p:cNvPr id="28" name="Google Shape;803;p31"/>
            <p:cNvGrpSpPr/>
            <p:nvPr/>
          </p:nvGrpSpPr>
          <p:grpSpPr>
            <a:xfrm rot="-5400000">
              <a:off x="8041690" y="839610"/>
              <a:ext cx="1193550" cy="205725"/>
              <a:chOff x="250425" y="4752475"/>
              <a:chExt cx="1193550" cy="205725"/>
            </a:xfrm>
          </p:grpSpPr>
          <p:grpSp>
            <p:nvGrpSpPr>
              <p:cNvPr id="46" name="Google Shape;804;p31"/>
              <p:cNvGrpSpPr/>
              <p:nvPr/>
            </p:nvGrpSpPr>
            <p:grpSpPr>
              <a:xfrm>
                <a:off x="250425" y="4890100"/>
                <a:ext cx="1193550" cy="68100"/>
                <a:chOff x="557300" y="431950"/>
                <a:chExt cx="1193550" cy="68100"/>
              </a:xfrm>
            </p:grpSpPr>
            <p:sp>
              <p:nvSpPr>
                <p:cNvPr id="55" name="Google Shape;805;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806;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807;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808;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809;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810;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811;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 name="Google Shape;812;p31"/>
              <p:cNvGrpSpPr/>
              <p:nvPr/>
            </p:nvGrpSpPr>
            <p:grpSpPr>
              <a:xfrm>
                <a:off x="250425" y="4752475"/>
                <a:ext cx="1193550" cy="68100"/>
                <a:chOff x="557300" y="431950"/>
                <a:chExt cx="1193550" cy="68100"/>
              </a:xfrm>
            </p:grpSpPr>
            <p:sp>
              <p:nvSpPr>
                <p:cNvPr id="48" name="Google Shape;813;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814;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815;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816;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817;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818;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819;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9" name="Google Shape;820;p31"/>
            <p:cNvGrpSpPr/>
            <p:nvPr/>
          </p:nvGrpSpPr>
          <p:grpSpPr>
            <a:xfrm rot="-5400000">
              <a:off x="7761315" y="839610"/>
              <a:ext cx="1193550" cy="205725"/>
              <a:chOff x="250425" y="4752475"/>
              <a:chExt cx="1193550" cy="205725"/>
            </a:xfrm>
          </p:grpSpPr>
          <p:grpSp>
            <p:nvGrpSpPr>
              <p:cNvPr id="30" name="Google Shape;821;p31"/>
              <p:cNvGrpSpPr/>
              <p:nvPr/>
            </p:nvGrpSpPr>
            <p:grpSpPr>
              <a:xfrm>
                <a:off x="250425" y="4890100"/>
                <a:ext cx="1193550" cy="68100"/>
                <a:chOff x="557300" y="431950"/>
                <a:chExt cx="1193550" cy="68100"/>
              </a:xfrm>
            </p:grpSpPr>
            <p:sp>
              <p:nvSpPr>
                <p:cNvPr id="39" name="Google Shape;822;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823;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824;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825;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826;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827;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828;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829;p31"/>
              <p:cNvGrpSpPr/>
              <p:nvPr/>
            </p:nvGrpSpPr>
            <p:grpSpPr>
              <a:xfrm>
                <a:off x="250425" y="4752475"/>
                <a:ext cx="1193550" cy="68100"/>
                <a:chOff x="557300" y="431950"/>
                <a:chExt cx="1193550" cy="68100"/>
              </a:xfrm>
            </p:grpSpPr>
            <p:sp>
              <p:nvSpPr>
                <p:cNvPr id="32" name="Google Shape;830;p31"/>
                <p:cNvSpPr/>
                <p:nvPr/>
              </p:nvSpPr>
              <p:spPr>
                <a:xfrm>
                  <a:off x="5573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831;p31"/>
                <p:cNvSpPr/>
                <p:nvPr/>
              </p:nvSpPr>
              <p:spPr>
                <a:xfrm>
                  <a:off x="7448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832;p31"/>
                <p:cNvSpPr/>
                <p:nvPr/>
              </p:nvSpPr>
              <p:spPr>
                <a:xfrm>
                  <a:off x="9324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833;p31"/>
                <p:cNvSpPr/>
                <p:nvPr/>
              </p:nvSpPr>
              <p:spPr>
                <a:xfrm>
                  <a:off x="112002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834;p31"/>
                <p:cNvSpPr/>
                <p:nvPr/>
              </p:nvSpPr>
              <p:spPr>
                <a:xfrm>
                  <a:off x="130760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835;p31"/>
                <p:cNvSpPr/>
                <p:nvPr/>
              </p:nvSpPr>
              <p:spPr>
                <a:xfrm>
                  <a:off x="1495175"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836;p31"/>
                <p:cNvSpPr/>
                <p:nvPr/>
              </p:nvSpPr>
              <p:spPr>
                <a:xfrm>
                  <a:off x="1682750" y="431950"/>
                  <a:ext cx="68100" cy="6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 name="Title Placeholder 1"/>
          <p:cNvSpPr>
            <a:spLocks noGrp="1"/>
          </p:cNvSpPr>
          <p:nvPr>
            <p:ph type="title"/>
          </p:nvPr>
        </p:nvSpPr>
        <p:spPr>
          <a:xfrm>
            <a:off x="3581400" y="365125"/>
            <a:ext cx="7772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07C55-C014-4C88-A2A8-F1408885939F}" type="datetimeFigureOut">
              <a:rPr lang="en-US" smtClean="0"/>
              <a:pPr/>
              <a:t>9/16/2022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D2345-B3EA-4DD0-9933-F9DB0D58D97E}" type="slidenum">
              <a:rPr lang="en-US" smtClean="0"/>
              <a:pPr/>
              <a:t>‹#›</a:t>
            </a:fld>
            <a:endParaRPr lang="en-US"/>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1"/>
            <a:ext cx="2914503" cy="1428750"/>
          </a:xfrm>
          <a:prstGeom prst="rect">
            <a:avLst/>
          </a:prstGeom>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51438" y="5350827"/>
            <a:ext cx="1204724" cy="1003936"/>
          </a:xfrm>
          <a:prstGeom prst="rect">
            <a:avLst/>
          </a:prstGeom>
        </p:spPr>
      </p:pic>
      <p:cxnSp>
        <p:nvCxnSpPr>
          <p:cNvPr id="9" name="Google Shape;783;p31"/>
          <p:cNvCxnSpPr/>
          <p:nvPr userDrawn="1"/>
        </p:nvCxnSpPr>
        <p:spPr>
          <a:xfrm>
            <a:off x="2623667" y="6369384"/>
            <a:ext cx="9568400" cy="0"/>
          </a:xfrm>
          <a:prstGeom prst="straightConnector1">
            <a:avLst/>
          </a:prstGeom>
          <a:noFill/>
          <a:ln w="9525" cap="flat" cmpd="sng">
            <a:solidFill>
              <a:srgbClr val="0C343D"/>
            </a:solidFill>
            <a:prstDash val="solid"/>
            <a:round/>
            <a:headEnd type="none" w="med" len="med"/>
            <a:tailEnd type="none" w="med" len="med"/>
          </a:ln>
        </p:spPr>
      </p:cxnSp>
    </p:spTree>
    <p:extLst>
      <p:ext uri="{BB962C8B-B14F-4D97-AF65-F5344CB8AC3E}">
        <p14:creationId xmlns:p14="http://schemas.microsoft.com/office/powerpoint/2010/main" val="3004297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3757" y="4034154"/>
            <a:ext cx="9210260" cy="1651029"/>
          </a:xfrm>
        </p:spPr>
        <p:txBody>
          <a:bodyPr>
            <a:noAutofit/>
          </a:bodyPr>
          <a:lstStyle/>
          <a:p>
            <a:r>
              <a:rPr lang="en-US" sz="4400" b="1" dirty="0" smtClean="0">
                <a:solidFill>
                  <a:srgbClr val="FF0000"/>
                </a:solidFill>
                <a:effectLst>
                  <a:outerShdw blurRad="38100" dist="38100" dir="2700000" algn="tl">
                    <a:srgbClr val="000000">
                      <a:alpha val="43137"/>
                    </a:srgbClr>
                  </a:outerShdw>
                </a:effectLst>
              </a:rPr>
              <a:t>‘</a:t>
            </a:r>
            <a:r>
              <a:rPr lang="en-US" sz="4400" b="1" dirty="0" smtClean="0">
                <a:solidFill>
                  <a:srgbClr val="FF0000"/>
                </a:solidFill>
              </a:rPr>
              <a:t>The Threats And Challenges Of National Security Provision In Ghana’</a:t>
            </a:r>
            <a:endParaRPr lang="en-US" sz="4400" dirty="0">
              <a:latin typeface="Archivo Black"/>
              <a:ea typeface="+mj-ea"/>
              <a:cs typeface="+mj-cs"/>
            </a:endParaRPr>
          </a:p>
        </p:txBody>
      </p:sp>
      <p:sp>
        <p:nvSpPr>
          <p:cNvPr id="9" name="Title 1"/>
          <p:cNvSpPr txBox="1">
            <a:spLocks/>
          </p:cNvSpPr>
          <p:nvPr/>
        </p:nvSpPr>
        <p:spPr>
          <a:xfrm>
            <a:off x="1908313" y="278296"/>
            <a:ext cx="8203096" cy="35250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r>
              <a:rPr lang="en-US" sz="4400" b="1" dirty="0" smtClean="0">
                <a:effectLst>
                  <a:outerShdw blurRad="38100" dist="38100" dir="2700000" algn="tl">
                    <a:srgbClr val="000000">
                      <a:alpha val="43137"/>
                    </a:srgbClr>
                  </a:outerShdw>
                </a:effectLst>
                <a:latin typeface="+mn-lt"/>
              </a:rPr>
              <a:t>National Security &amp; National Security Framework for Countering Violent Extremism and Terrorism in Ghana</a:t>
            </a:r>
            <a:endParaRPr lang="en-US" sz="4400" b="1" dirty="0">
              <a:latin typeface="+mn-lt"/>
            </a:endParaRPr>
          </a:p>
        </p:txBody>
      </p:sp>
      <p:cxnSp>
        <p:nvCxnSpPr>
          <p:cNvPr id="8" name="Straight Connector 7">
            <a:extLst>
              <a:ext uri="{FF2B5EF4-FFF2-40B4-BE49-F238E27FC236}">
                <a16:creationId xmlns:a16="http://schemas.microsoft.com/office/drawing/2014/main" xmlns="" id="{B100285E-D8E1-4275-82EC-F7A61B249F02}"/>
              </a:ext>
            </a:extLst>
          </p:cNvPr>
          <p:cNvCxnSpPr/>
          <p:nvPr/>
        </p:nvCxnSpPr>
        <p:spPr>
          <a:xfrm>
            <a:off x="1502229" y="3823731"/>
            <a:ext cx="9503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647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174" y="219351"/>
            <a:ext cx="7772400" cy="1325563"/>
          </a:xfrm>
        </p:spPr>
        <p:txBody>
          <a:bodyPr/>
          <a:lstStyle/>
          <a:p>
            <a:pPr algn="ctr"/>
            <a:r>
              <a:rPr lang="en-US" b="1" dirty="0" smtClean="0">
                <a:latin typeface="+mn-lt"/>
              </a:rPr>
              <a:t>DEFINITIONS (CONT’D)</a:t>
            </a:r>
            <a:endParaRPr lang="en-US" b="1" dirty="0">
              <a:latin typeface="+mn-lt"/>
            </a:endParaRPr>
          </a:p>
        </p:txBody>
      </p:sp>
      <p:sp>
        <p:nvSpPr>
          <p:cNvPr id="4" name="Content Placeholder 3"/>
          <p:cNvSpPr>
            <a:spLocks noGrp="1"/>
          </p:cNvSpPr>
          <p:nvPr>
            <p:ph sz="half" idx="2"/>
          </p:nvPr>
        </p:nvSpPr>
        <p:spPr>
          <a:xfrm>
            <a:off x="5380383" y="1825625"/>
            <a:ext cx="5761385" cy="4351338"/>
          </a:xfrm>
        </p:spPr>
        <p:txBody>
          <a:bodyPr>
            <a:normAutofit fontScale="92500" lnSpcReduction="10000"/>
          </a:bodyPr>
          <a:lstStyle/>
          <a:p>
            <a:pPr algn="ctr">
              <a:buNone/>
            </a:pPr>
            <a:r>
              <a:rPr lang="en-US" b="1" u="sng" dirty="0" smtClean="0"/>
              <a:t>EXTREMISM</a:t>
            </a:r>
            <a:r>
              <a:rPr lang="en-US" b="1" dirty="0" smtClean="0"/>
              <a:t> </a:t>
            </a:r>
          </a:p>
          <a:p>
            <a:pPr algn="ctr">
              <a:buNone/>
            </a:pPr>
            <a:r>
              <a:rPr lang="en-US" dirty="0" smtClean="0"/>
              <a:t>A person who holds </a:t>
            </a:r>
            <a:r>
              <a:rPr lang="en-US" b="1" u="sng" dirty="0" smtClean="0"/>
              <a:t>extreme</a:t>
            </a:r>
            <a:r>
              <a:rPr lang="en-US" dirty="0" smtClean="0"/>
              <a:t> political or religious views, especially one who advocates illegal, violent or other extreme actions. </a:t>
            </a:r>
          </a:p>
          <a:p>
            <a:pPr algn="ctr">
              <a:buNone/>
            </a:pPr>
            <a:r>
              <a:rPr lang="en-US" dirty="0" smtClean="0"/>
              <a:t>It is the state of being extreme or the promotion of extreme measures or views. </a:t>
            </a:r>
          </a:p>
          <a:p>
            <a:pPr algn="ctr">
              <a:buNone/>
            </a:pPr>
            <a:r>
              <a:rPr lang="en-US" dirty="0" smtClean="0"/>
              <a:t>Extremism is usually used in political or religious sense. It is considered to be outside the mainstream of attitudes of society</a:t>
            </a:r>
          </a:p>
        </p:txBody>
      </p:sp>
      <p:pic>
        <p:nvPicPr>
          <p:cNvPr id="4098" name="Picture 2"/>
          <p:cNvPicPr>
            <a:picLocks noChangeAspect="1" noChangeArrowheads="1"/>
          </p:cNvPicPr>
          <p:nvPr/>
        </p:nvPicPr>
        <p:blipFill>
          <a:blip r:embed="rId2" cstate="print"/>
          <a:srcRect/>
          <a:stretch>
            <a:fillRect/>
          </a:stretch>
        </p:blipFill>
        <p:spPr bwMode="auto">
          <a:xfrm>
            <a:off x="371889" y="2107097"/>
            <a:ext cx="4822963" cy="351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96345" y="1987824"/>
            <a:ext cx="5380382" cy="3631097"/>
          </a:xfrm>
          <a:prstGeom prst="rect">
            <a:avLst/>
          </a:prstGeom>
          <a:noFill/>
          <a:ln w="9525">
            <a:noFill/>
            <a:miter lim="800000"/>
            <a:headEnd/>
            <a:tailEnd/>
          </a:ln>
          <a:effectLst/>
        </p:spPr>
      </p:pic>
      <p:sp>
        <p:nvSpPr>
          <p:cNvPr id="2" name="Title 1"/>
          <p:cNvSpPr>
            <a:spLocks noGrp="1"/>
          </p:cNvSpPr>
          <p:nvPr>
            <p:ph type="title"/>
          </p:nvPr>
        </p:nvSpPr>
        <p:spPr>
          <a:xfrm>
            <a:off x="2335695" y="272359"/>
            <a:ext cx="7772400" cy="1325563"/>
          </a:xfrm>
        </p:spPr>
        <p:txBody>
          <a:bodyPr/>
          <a:lstStyle/>
          <a:p>
            <a:pPr algn="ctr"/>
            <a:r>
              <a:rPr lang="en-US" b="1" dirty="0" smtClean="0">
                <a:latin typeface="+mn-lt"/>
              </a:rPr>
              <a:t>DEFINITIONS (CONT’D)</a:t>
            </a:r>
            <a:endParaRPr lang="en-US" b="1" dirty="0">
              <a:latin typeface="+mn-lt"/>
            </a:endParaRPr>
          </a:p>
        </p:txBody>
      </p:sp>
      <p:sp>
        <p:nvSpPr>
          <p:cNvPr id="4" name="Content Placeholder 3"/>
          <p:cNvSpPr>
            <a:spLocks noGrp="1"/>
          </p:cNvSpPr>
          <p:nvPr>
            <p:ph sz="half" idx="2"/>
          </p:nvPr>
        </p:nvSpPr>
        <p:spPr>
          <a:xfrm>
            <a:off x="6172200" y="1457739"/>
            <a:ext cx="5181600" cy="4386470"/>
          </a:xfrm>
        </p:spPr>
        <p:txBody>
          <a:bodyPr>
            <a:normAutofit fontScale="92500" lnSpcReduction="10000"/>
          </a:bodyPr>
          <a:lstStyle/>
          <a:p>
            <a:pPr algn="ctr">
              <a:buNone/>
            </a:pPr>
            <a:r>
              <a:rPr lang="en-US" b="1" u="sng" dirty="0" smtClean="0"/>
              <a:t>VIOLENT EXTREMISM </a:t>
            </a:r>
            <a:r>
              <a:rPr lang="en-US" b="1" dirty="0" smtClean="0"/>
              <a:t> </a:t>
            </a:r>
          </a:p>
          <a:p>
            <a:pPr algn="ctr">
              <a:buNone/>
            </a:pPr>
            <a:r>
              <a:rPr lang="en-US" dirty="0" smtClean="0"/>
              <a:t>The FBI defines Violent Extremism as “</a:t>
            </a:r>
            <a:r>
              <a:rPr lang="en-US" b="1" u="sng" dirty="0" smtClean="0"/>
              <a:t>encouraging, condoning, justifying or supporting</a:t>
            </a:r>
            <a:r>
              <a:rPr lang="en-US" dirty="0" smtClean="0"/>
              <a:t> the commission of a violent act </a:t>
            </a:r>
            <a:r>
              <a:rPr lang="en-US" b="1" u="sng" dirty="0" smtClean="0"/>
              <a:t>to achieve political, ideological, religious, social or economic goals</a:t>
            </a:r>
            <a:r>
              <a:rPr lang="en-US" dirty="0" smtClean="0"/>
              <a:t>”.</a:t>
            </a:r>
          </a:p>
          <a:p>
            <a:pPr algn="ctr">
              <a:buNone/>
            </a:pPr>
            <a:r>
              <a:rPr lang="en-US" dirty="0" smtClean="0"/>
              <a:t>   It is advocating, engaging in, preparing or otherwise to undertake such activities.</a:t>
            </a:r>
          </a:p>
          <a:p>
            <a:pPr algn="ctr">
              <a:buNone/>
            </a:pPr>
            <a:r>
              <a:rPr lang="en-US" b="1" dirty="0" smtClean="0"/>
              <a:t>NOTE</a:t>
            </a:r>
            <a:r>
              <a:rPr lang="en-US" dirty="0" smtClean="0"/>
              <a:t>: Not all extremist are violent</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678" y="179595"/>
            <a:ext cx="7772400" cy="1325563"/>
          </a:xfrm>
        </p:spPr>
        <p:txBody>
          <a:bodyPr/>
          <a:lstStyle/>
          <a:p>
            <a:pPr algn="ctr"/>
            <a:r>
              <a:rPr lang="en-US" b="1" dirty="0" smtClean="0"/>
              <a:t>DEFINITIONS (CONT’D)</a:t>
            </a:r>
            <a:endParaRPr lang="en-US" b="1" dirty="0"/>
          </a:p>
        </p:txBody>
      </p:sp>
      <p:sp>
        <p:nvSpPr>
          <p:cNvPr id="4" name="Content Placeholder 3"/>
          <p:cNvSpPr>
            <a:spLocks noGrp="1"/>
          </p:cNvSpPr>
          <p:nvPr>
            <p:ph sz="half" idx="2"/>
          </p:nvPr>
        </p:nvSpPr>
        <p:spPr>
          <a:xfrm>
            <a:off x="5128591" y="1825625"/>
            <a:ext cx="6225209" cy="4351338"/>
          </a:xfrm>
        </p:spPr>
        <p:txBody>
          <a:bodyPr>
            <a:normAutofit fontScale="92500" lnSpcReduction="10000"/>
          </a:bodyPr>
          <a:lstStyle/>
          <a:p>
            <a:pPr algn="ctr">
              <a:buNone/>
            </a:pPr>
            <a:r>
              <a:rPr lang="en-GB" b="1" u="sng" dirty="0" smtClean="0"/>
              <a:t>TERRORISM</a:t>
            </a:r>
          </a:p>
          <a:p>
            <a:pPr algn="ctr">
              <a:buNone/>
            </a:pPr>
            <a:r>
              <a:rPr lang="en-GB" dirty="0" smtClean="0"/>
              <a:t>The unlawful use of violence and intimidation, especially against civilians, in pursuit of political religious and cultural aims and beliefs. </a:t>
            </a:r>
          </a:p>
          <a:p>
            <a:pPr algn="ctr">
              <a:buNone/>
            </a:pPr>
            <a:r>
              <a:rPr lang="en-GB" dirty="0" smtClean="0"/>
              <a:t>Calculated use of unlawful violence to inculcate fear; intended to coerce or intimidate </a:t>
            </a:r>
            <a:r>
              <a:rPr lang="en-GB" dirty="0" err="1" smtClean="0"/>
              <a:t>govts</a:t>
            </a:r>
            <a:r>
              <a:rPr lang="en-GB" dirty="0" smtClean="0"/>
              <a:t> or societies in pursuit of goals that are generally political, </a:t>
            </a:r>
            <a:r>
              <a:rPr lang="en-GB" dirty="0" err="1" smtClean="0"/>
              <a:t>religiousor</a:t>
            </a:r>
            <a:r>
              <a:rPr lang="en-GB" dirty="0" smtClean="0"/>
              <a:t> ideological.</a:t>
            </a:r>
          </a:p>
          <a:p>
            <a:pPr algn="ctr">
              <a:buNone/>
            </a:pPr>
            <a:r>
              <a:rPr lang="en-GB" dirty="0" smtClean="0"/>
              <a:t>(</a:t>
            </a:r>
            <a:r>
              <a:rPr lang="en-GB" dirty="0" err="1" smtClean="0">
                <a:solidFill>
                  <a:srgbClr val="FF0000"/>
                </a:solidFill>
              </a:rPr>
              <a:t>Amammosem</a:t>
            </a:r>
            <a:r>
              <a:rPr lang="en-GB" dirty="0" smtClean="0">
                <a:solidFill>
                  <a:srgbClr val="FF0000"/>
                </a:solidFill>
              </a:rPr>
              <a:t> or </a:t>
            </a:r>
            <a:r>
              <a:rPr lang="en-GB" dirty="0" err="1" smtClean="0">
                <a:solidFill>
                  <a:srgbClr val="FF0000"/>
                </a:solidFill>
              </a:rPr>
              <a:t>Atuatee</a:t>
            </a:r>
            <a:r>
              <a:rPr lang="en-GB" dirty="0" smtClean="0"/>
              <a:t>)</a:t>
            </a:r>
            <a:endParaRPr lang="en-US" dirty="0"/>
          </a:p>
        </p:txBody>
      </p:sp>
      <p:pic>
        <p:nvPicPr>
          <p:cNvPr id="5" name="Picture 2" descr="http://www.product-reviews.net/wp-content/userimages/2008/02/conflict-denied-ops.jpg"/>
          <p:cNvPicPr>
            <a:picLocks noGrp="1" noChangeAspect="1" noChangeArrowheads="1"/>
          </p:cNvPicPr>
          <p:nvPr>
            <p:ph sz="half" idx="2"/>
          </p:nvPr>
        </p:nvPicPr>
        <p:blipFill>
          <a:blip r:embed="rId2" cstate="print"/>
          <a:srcRect/>
          <a:stretch>
            <a:fillRect/>
          </a:stretch>
        </p:blipFill>
        <p:spPr bwMode="auto">
          <a:xfrm>
            <a:off x="1193117" y="1364974"/>
            <a:ext cx="3670435" cy="47861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626086" y="1497496"/>
            <a:ext cx="5406887" cy="4679466"/>
          </a:xfrm>
        </p:spPr>
        <p:txBody>
          <a:bodyPr/>
          <a:lstStyle/>
          <a:p>
            <a:pPr algn="ctr">
              <a:buNone/>
            </a:pPr>
            <a:r>
              <a:rPr lang="en-US" b="1" u="sng" dirty="0" smtClean="0"/>
              <a:t>GLOBALIZATION</a:t>
            </a:r>
          </a:p>
          <a:p>
            <a:pPr algn="ctr">
              <a:buNone/>
            </a:pPr>
            <a:r>
              <a:rPr lang="en-US" dirty="0" smtClean="0"/>
              <a:t>Globalization is the word used to describe the growing interdependence of the world's </a:t>
            </a:r>
            <a:r>
              <a:rPr lang="en-US" b="1" dirty="0" smtClean="0"/>
              <a:t>economies</a:t>
            </a:r>
            <a:r>
              <a:rPr lang="en-US" dirty="0" smtClean="0"/>
              <a:t>, </a:t>
            </a:r>
            <a:r>
              <a:rPr lang="en-US" b="1" dirty="0" smtClean="0"/>
              <a:t>cultures</a:t>
            </a:r>
            <a:r>
              <a:rPr lang="en-US" dirty="0" smtClean="0"/>
              <a:t>, and </a:t>
            </a:r>
            <a:r>
              <a:rPr lang="en-US" b="1" dirty="0" smtClean="0"/>
              <a:t>populations</a:t>
            </a:r>
            <a:r>
              <a:rPr lang="en-US" dirty="0" smtClean="0"/>
              <a:t>, brought about by cross-border trade in goods and services, technology, and flows of investment, people, and information.</a:t>
            </a:r>
          </a:p>
        </p:txBody>
      </p:sp>
      <p:pic>
        <p:nvPicPr>
          <p:cNvPr id="2050" name="Picture 2"/>
          <p:cNvPicPr>
            <a:picLocks noChangeAspect="1" noChangeArrowheads="1"/>
          </p:cNvPicPr>
          <p:nvPr/>
        </p:nvPicPr>
        <p:blipFill>
          <a:blip r:embed="rId2" cstate="print"/>
          <a:srcRect/>
          <a:stretch>
            <a:fillRect/>
          </a:stretch>
        </p:blipFill>
        <p:spPr bwMode="auto">
          <a:xfrm>
            <a:off x="212031" y="1444487"/>
            <a:ext cx="6294784" cy="4585252"/>
          </a:xfrm>
          <a:prstGeom prst="rect">
            <a:avLst/>
          </a:prstGeom>
          <a:noFill/>
          <a:ln w="9525">
            <a:noFill/>
            <a:miter lim="800000"/>
            <a:headEnd/>
            <a:tailEnd/>
          </a:ln>
          <a:effectLst/>
        </p:spPr>
      </p:pic>
      <p:sp>
        <p:nvSpPr>
          <p:cNvPr id="7" name="Title 1"/>
          <p:cNvSpPr>
            <a:spLocks noGrp="1"/>
          </p:cNvSpPr>
          <p:nvPr>
            <p:ph type="title"/>
          </p:nvPr>
        </p:nvSpPr>
        <p:spPr>
          <a:xfrm>
            <a:off x="2229678" y="139839"/>
            <a:ext cx="7772400" cy="1325563"/>
          </a:xfrm>
        </p:spPr>
        <p:txBody>
          <a:bodyPr/>
          <a:lstStyle/>
          <a:p>
            <a:pPr algn="ctr"/>
            <a:r>
              <a:rPr lang="en-US" b="1" dirty="0" smtClean="0"/>
              <a:t>DEFINITIONS (CONT’D)</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5"/>
            <a:ext cx="9922565" cy="4351338"/>
          </a:xfrm>
        </p:spPr>
        <p:txBody>
          <a:bodyPr>
            <a:normAutofit fontScale="92500" lnSpcReduction="10000"/>
          </a:bodyPr>
          <a:lstStyle/>
          <a:p>
            <a:r>
              <a:rPr lang="en-US" dirty="0" smtClean="0"/>
              <a:t>Security, an intangible good or service, is not easily noticed, felt and appreciated until its sudden disappearance which brings about disastrous effects which could be physical, moral, economic, political or financial, etc.  States provide security to safeguard its national interest, the safety of its people, give secured environment, defend its territorial integrity, secure its natural resources, and protect the rights of its people.</a:t>
            </a:r>
          </a:p>
          <a:p>
            <a:r>
              <a:rPr lang="en-US" dirty="0" smtClean="0"/>
              <a:t>At the strategic level, the political leadership, vital interest and key strategic resources and assets become the priority as any attack on/and loss of them would bring about instability, economic loss, a state of fear and panic and other consequences. The operational and tactical levels work towards the strategic level</a:t>
            </a:r>
            <a:endParaRPr lang="en-GB" dirty="0" smtClean="0"/>
          </a:p>
          <a:p>
            <a:pPr>
              <a:buNone/>
            </a:pPr>
            <a:endParaRPr lang="en-US" dirty="0"/>
          </a:p>
        </p:txBody>
      </p:sp>
      <p:sp>
        <p:nvSpPr>
          <p:cNvPr id="5" name="Title 1"/>
          <p:cNvSpPr>
            <a:spLocks noGrp="1"/>
          </p:cNvSpPr>
          <p:nvPr>
            <p:ph type="title"/>
          </p:nvPr>
        </p:nvSpPr>
        <p:spPr>
          <a:xfrm>
            <a:off x="2322444" y="232604"/>
            <a:ext cx="7772400" cy="1325563"/>
          </a:xfrm>
        </p:spPr>
        <p:txBody>
          <a:bodyPr/>
          <a:lstStyle/>
          <a:p>
            <a:pPr algn="ctr"/>
            <a:r>
              <a:rPr lang="en-US" b="1" dirty="0" smtClean="0">
                <a:latin typeface="+mn-lt"/>
              </a:rPr>
              <a:t>THE ESSENCE OF </a:t>
            </a:r>
            <a:br>
              <a:rPr lang="en-US" b="1" dirty="0" smtClean="0">
                <a:latin typeface="+mn-lt"/>
              </a:rPr>
            </a:br>
            <a:r>
              <a:rPr lang="en-US" b="1" dirty="0" smtClean="0">
                <a:latin typeface="+mn-lt"/>
              </a:rPr>
              <a:t>NATIONAL SECURITY</a:t>
            </a:r>
            <a:endParaRPr lang="en-US" b="1"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330" y="232604"/>
            <a:ext cx="8080514" cy="1325563"/>
          </a:xfrm>
        </p:spPr>
        <p:txBody>
          <a:bodyPr>
            <a:normAutofit fontScale="90000"/>
          </a:bodyPr>
          <a:lstStyle/>
          <a:p>
            <a:pPr algn="ctr"/>
            <a:r>
              <a:rPr lang="en-US" b="1" dirty="0" smtClean="0">
                <a:latin typeface="+mn-lt"/>
              </a:rPr>
              <a:t>THE ESSENCE OF </a:t>
            </a:r>
            <a:br>
              <a:rPr lang="en-US" b="1" dirty="0" smtClean="0">
                <a:latin typeface="+mn-lt"/>
              </a:rPr>
            </a:br>
            <a:r>
              <a:rPr lang="en-US" b="1" dirty="0" smtClean="0">
                <a:latin typeface="+mn-lt"/>
              </a:rPr>
              <a:t>NATIONAL SECURITY (CONT’D)</a:t>
            </a:r>
            <a:endParaRPr lang="en-US" b="1" dirty="0">
              <a:latin typeface="+mn-lt"/>
            </a:endParaRPr>
          </a:p>
        </p:txBody>
      </p:sp>
      <p:sp>
        <p:nvSpPr>
          <p:cNvPr id="4" name="Content Placeholder 3"/>
          <p:cNvSpPr>
            <a:spLocks noGrp="1"/>
          </p:cNvSpPr>
          <p:nvPr>
            <p:ph sz="half" idx="2"/>
          </p:nvPr>
        </p:nvSpPr>
        <p:spPr>
          <a:xfrm>
            <a:off x="689113" y="1825625"/>
            <a:ext cx="10151165" cy="4351338"/>
          </a:xfrm>
        </p:spPr>
        <p:txBody>
          <a:bodyPr>
            <a:noAutofit/>
          </a:bodyPr>
          <a:lstStyle/>
          <a:p>
            <a:pPr algn="ctr">
              <a:buNone/>
            </a:pPr>
            <a:r>
              <a:rPr lang="en-US" sz="4000" dirty="0" smtClean="0"/>
              <a:t>The meaning of national security has been a problematic issue since there is no consensus on an acceptable definition for it. Hence a concept is rather used to explain what it means depending on the standpoint of the interpreter.  The essence may be discernible from the strategic thinking through to the operational and tactical levels</a:t>
            </a:r>
            <a:r>
              <a:rPr lang="en-US" sz="4000" b="1" dirty="0" smtClean="0"/>
              <a:t>.</a:t>
            </a:r>
            <a:endParaRPr lang="en-GB" sz="4000" b="1" dirty="0" smtClean="0"/>
          </a:p>
          <a:p>
            <a:pPr algn="ctr">
              <a:buNone/>
            </a:pP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330" y="259108"/>
            <a:ext cx="8163340" cy="1325563"/>
          </a:xfrm>
        </p:spPr>
        <p:txBody>
          <a:bodyPr>
            <a:normAutofit fontScale="90000"/>
          </a:bodyPr>
          <a:lstStyle/>
          <a:p>
            <a:pPr algn="ctr"/>
            <a:r>
              <a:rPr lang="en-US" b="1" dirty="0" smtClean="0">
                <a:latin typeface="+mn-lt"/>
              </a:rPr>
              <a:t>THE ESSENCE OF </a:t>
            </a:r>
            <a:br>
              <a:rPr lang="en-US" b="1" dirty="0" smtClean="0">
                <a:latin typeface="+mn-lt"/>
              </a:rPr>
            </a:br>
            <a:r>
              <a:rPr lang="en-US" b="1" dirty="0" smtClean="0">
                <a:latin typeface="+mn-lt"/>
              </a:rPr>
              <a:t>NATIONAL SECURITY (CONT’D)</a:t>
            </a:r>
            <a:endParaRPr lang="en-US" dirty="0">
              <a:latin typeface="+mn-lt"/>
            </a:endParaRPr>
          </a:p>
        </p:txBody>
      </p:sp>
      <p:sp>
        <p:nvSpPr>
          <p:cNvPr id="3" name="Content Placeholder 2"/>
          <p:cNvSpPr>
            <a:spLocks noGrp="1"/>
          </p:cNvSpPr>
          <p:nvPr>
            <p:ph sz="half" idx="1"/>
          </p:nvPr>
        </p:nvSpPr>
        <p:spPr>
          <a:xfrm>
            <a:off x="838199" y="1825625"/>
            <a:ext cx="9975575" cy="4351338"/>
          </a:xfrm>
        </p:spPr>
        <p:txBody>
          <a:bodyPr>
            <a:normAutofit/>
          </a:bodyPr>
          <a:lstStyle/>
          <a:p>
            <a:pPr algn="ctr">
              <a:buNone/>
            </a:pPr>
            <a:r>
              <a:rPr lang="en-US" sz="3200" dirty="0" smtClean="0"/>
              <a:t>When this discussion is in the context of international system, security is about the ability of states and societies to maintain their independent identity and their functional integrity”. (</a:t>
            </a:r>
            <a:r>
              <a:rPr lang="en-US" sz="3200" dirty="0" err="1" smtClean="0"/>
              <a:t>Baylis</a:t>
            </a:r>
            <a:r>
              <a:rPr lang="en-US" sz="3200" dirty="0" smtClean="0"/>
              <a:t>, J. and Smith, S. 2001: 255)  </a:t>
            </a:r>
          </a:p>
          <a:p>
            <a:pPr algn="ctr">
              <a:buNone/>
            </a:pPr>
            <a:endParaRPr lang="en-US" sz="3200" dirty="0" smtClean="0"/>
          </a:p>
          <a:p>
            <a:pPr algn="ctr">
              <a:buNone/>
            </a:pPr>
            <a:r>
              <a:rPr lang="en-US" sz="3200" dirty="0" smtClean="0"/>
              <a:t>Peter Gill, observed that when it comes to national security, the individual depends on some collectivity for personal security and therefore has completely subordinated their individuality to the state. (Gill, P. 1994)  </a:t>
            </a:r>
            <a:endParaRPr lang="en-GB" sz="3200" dirty="0" smtClean="0"/>
          </a:p>
          <a:p>
            <a:pPr algn="ctr">
              <a:buNone/>
            </a:pP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25" y="192846"/>
            <a:ext cx="7772400" cy="1325563"/>
          </a:xfrm>
        </p:spPr>
        <p:txBody>
          <a:bodyPr/>
          <a:lstStyle/>
          <a:p>
            <a:pPr algn="ctr"/>
            <a:r>
              <a:rPr lang="en-US" b="1" dirty="0" smtClean="0">
                <a:latin typeface="+mn-lt"/>
              </a:rPr>
              <a:t>NATIONAL SECURITY</a:t>
            </a:r>
            <a:endParaRPr lang="en-US" b="1" dirty="0">
              <a:latin typeface="+mn-lt"/>
            </a:endParaRPr>
          </a:p>
        </p:txBody>
      </p:sp>
      <p:sp>
        <p:nvSpPr>
          <p:cNvPr id="3" name="Content Placeholder 2"/>
          <p:cNvSpPr>
            <a:spLocks noGrp="1"/>
          </p:cNvSpPr>
          <p:nvPr>
            <p:ph sz="half" idx="1"/>
          </p:nvPr>
        </p:nvSpPr>
        <p:spPr>
          <a:xfrm>
            <a:off x="838199" y="1825625"/>
            <a:ext cx="9935817" cy="4351338"/>
          </a:xfrm>
        </p:spPr>
        <p:txBody>
          <a:bodyPr>
            <a:normAutofit fontScale="70000" lnSpcReduction="20000"/>
          </a:bodyPr>
          <a:lstStyle/>
          <a:p>
            <a:pPr algn="ctr">
              <a:buNone/>
            </a:pPr>
            <a:r>
              <a:rPr lang="en-US" sz="4400" dirty="0" smtClean="0"/>
              <a:t>It is very difficult to define National Security because each nation has its own definition, however most definitions agree on the </a:t>
            </a:r>
            <a:r>
              <a:rPr lang="en-US" sz="4400" b="1" dirty="0" smtClean="0"/>
              <a:t>ability of a country's government to protect its citizens, economy, and other institutions using any means necessary</a:t>
            </a:r>
            <a:r>
              <a:rPr lang="en-US" sz="4400" dirty="0" smtClean="0"/>
              <a:t>. </a:t>
            </a:r>
          </a:p>
          <a:p>
            <a:pPr algn="ctr">
              <a:buNone/>
            </a:pPr>
            <a:r>
              <a:rPr lang="en-US" sz="4400" dirty="0" smtClean="0">
                <a:solidFill>
                  <a:srgbClr val="FF0000"/>
                </a:solidFill>
              </a:rPr>
              <a:t>Examples:</a:t>
            </a:r>
          </a:p>
          <a:p>
            <a:pPr algn="ctr"/>
            <a:r>
              <a:rPr lang="en-US" sz="4400" b="1" dirty="0" smtClean="0">
                <a:solidFill>
                  <a:srgbClr val="FF0000"/>
                </a:solidFill>
              </a:rPr>
              <a:t>Russia – Ukraine</a:t>
            </a:r>
          </a:p>
          <a:p>
            <a:pPr algn="ctr"/>
            <a:r>
              <a:rPr lang="en-US" sz="4400" b="1" dirty="0" smtClean="0">
                <a:solidFill>
                  <a:srgbClr val="FF0000"/>
                </a:solidFill>
              </a:rPr>
              <a:t>The Gulf War</a:t>
            </a:r>
          </a:p>
          <a:p>
            <a:pPr algn="ctr"/>
            <a:r>
              <a:rPr lang="en-US" sz="4400" b="1" dirty="0" smtClean="0">
                <a:solidFill>
                  <a:srgbClr val="FF0000"/>
                </a:solidFill>
              </a:rPr>
              <a:t>The Gaza War</a:t>
            </a:r>
          </a:p>
          <a:p>
            <a:pPr algn="ctr"/>
            <a:r>
              <a:rPr lang="en-US" sz="4400" b="1" dirty="0" smtClean="0">
                <a:solidFill>
                  <a:srgbClr val="FF0000"/>
                </a:solidFill>
              </a:rPr>
              <a:t>Iraq Invasion</a:t>
            </a:r>
          </a:p>
          <a:p>
            <a:pPr algn="ctr">
              <a:buNone/>
            </a:pPr>
            <a:endParaRPr lang="en-US" sz="4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8" y="245855"/>
            <a:ext cx="7772400" cy="1325563"/>
          </a:xfrm>
        </p:spPr>
        <p:txBody>
          <a:bodyPr/>
          <a:lstStyle/>
          <a:p>
            <a:pPr algn="ctr"/>
            <a:r>
              <a:rPr lang="en-US" b="1" u="sng" dirty="0" smtClean="0">
                <a:latin typeface="+mn-lt"/>
              </a:rPr>
              <a:t>What is Ghana’s National Security System</a:t>
            </a:r>
            <a:endParaRPr lang="en-US" dirty="0">
              <a:latin typeface="+mn-lt"/>
            </a:endParaRPr>
          </a:p>
        </p:txBody>
      </p:sp>
      <p:pic>
        <p:nvPicPr>
          <p:cNvPr id="8" name="Content Placeholder 7" descr="Constituition.jpg"/>
          <p:cNvPicPr>
            <a:picLocks noGrp="1" noChangeAspect="1"/>
          </p:cNvPicPr>
          <p:nvPr>
            <p:ph sz="half" idx="1"/>
          </p:nvPr>
        </p:nvPicPr>
        <p:blipFill>
          <a:blip r:embed="rId2" cstate="print"/>
          <a:stretch>
            <a:fillRect/>
          </a:stretch>
        </p:blipFill>
        <p:spPr>
          <a:xfrm>
            <a:off x="771442" y="1693102"/>
            <a:ext cx="4105358" cy="4561923"/>
          </a:xfrm>
        </p:spPr>
      </p:pic>
      <p:sp>
        <p:nvSpPr>
          <p:cNvPr id="4" name="Content Placeholder 3"/>
          <p:cNvSpPr>
            <a:spLocks noGrp="1"/>
          </p:cNvSpPr>
          <p:nvPr>
            <p:ph sz="half" idx="2"/>
          </p:nvPr>
        </p:nvSpPr>
        <p:spPr>
          <a:xfrm>
            <a:off x="5406887" y="1825625"/>
            <a:ext cx="5946913" cy="4351338"/>
          </a:xfrm>
        </p:spPr>
        <p:txBody>
          <a:bodyPr>
            <a:noAutofit/>
          </a:bodyPr>
          <a:lstStyle/>
          <a:p>
            <a:pPr algn="ctr">
              <a:buNone/>
            </a:pPr>
            <a:r>
              <a:rPr lang="en-US" sz="3600" dirty="0" smtClean="0"/>
              <a:t>Ghana’s national security is an executive-led function within the constitutional framework. Article 83(1) provides that there shall be a National Security Council (</a:t>
            </a:r>
            <a:r>
              <a:rPr lang="en-US" sz="3600" b="1" dirty="0" smtClean="0"/>
              <a:t>NSC</a:t>
            </a:r>
            <a:r>
              <a:rPr lang="en-US" sz="3600" dirty="0" smtClean="0"/>
              <a:t>) consisting of the President, the Vice President …………</a:t>
            </a:r>
          </a:p>
          <a:p>
            <a:pPr algn="ct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nstituition.jpg"/>
          <p:cNvPicPr>
            <a:picLocks noGrp="1" noChangeAspect="1"/>
          </p:cNvPicPr>
          <p:nvPr>
            <p:ph sz="half" idx="1"/>
          </p:nvPr>
        </p:nvPicPr>
        <p:blipFill>
          <a:blip r:embed="rId2" cstate="print"/>
          <a:stretch>
            <a:fillRect/>
          </a:stretch>
        </p:blipFill>
        <p:spPr>
          <a:xfrm>
            <a:off x="675867" y="1825625"/>
            <a:ext cx="4041913" cy="4351338"/>
          </a:xfrm>
        </p:spPr>
      </p:pic>
      <p:sp>
        <p:nvSpPr>
          <p:cNvPr id="4" name="Content Placeholder 3"/>
          <p:cNvSpPr>
            <a:spLocks noGrp="1"/>
          </p:cNvSpPr>
          <p:nvPr>
            <p:ph sz="half" idx="2"/>
          </p:nvPr>
        </p:nvSpPr>
        <p:spPr>
          <a:xfrm>
            <a:off x="5009322" y="1825625"/>
            <a:ext cx="6344478" cy="4351338"/>
          </a:xfrm>
        </p:spPr>
        <p:txBody>
          <a:bodyPr/>
          <a:lstStyle/>
          <a:p>
            <a:pPr algn="ctr">
              <a:buNone/>
            </a:pPr>
            <a:r>
              <a:rPr lang="en-US" sz="3200" dirty="0" smtClean="0"/>
              <a:t>The constitution did not state in clear terms how the National security system should be wired, however the representation of Minister’s of Foreign Affairs, </a:t>
            </a:r>
            <a:r>
              <a:rPr lang="en-US" sz="3200" dirty="0" err="1" smtClean="0"/>
              <a:t>Defence</a:t>
            </a:r>
            <a:r>
              <a:rPr lang="en-US" sz="3200" dirty="0" smtClean="0"/>
              <a:t>, Interior, Finance and all heads of the security service’s give an inkling of the how the structure should look like. </a:t>
            </a:r>
            <a:endParaRPr lang="en-GB" sz="3200" dirty="0" smtClean="0"/>
          </a:p>
          <a:p>
            <a:pPr algn="ctr"/>
            <a:endParaRPr lang="en-US" dirty="0"/>
          </a:p>
        </p:txBody>
      </p:sp>
      <p:sp>
        <p:nvSpPr>
          <p:cNvPr id="5" name="Title 1"/>
          <p:cNvSpPr>
            <a:spLocks noGrp="1"/>
          </p:cNvSpPr>
          <p:nvPr>
            <p:ph type="title"/>
          </p:nvPr>
        </p:nvSpPr>
        <p:spPr>
          <a:xfrm>
            <a:off x="2348948" y="245855"/>
            <a:ext cx="7772400" cy="1325563"/>
          </a:xfrm>
        </p:spPr>
        <p:txBody>
          <a:bodyPr/>
          <a:lstStyle/>
          <a:p>
            <a:pPr algn="ctr"/>
            <a:r>
              <a:rPr lang="en-US" b="1" u="sng" dirty="0" smtClean="0">
                <a:latin typeface="+mn-lt"/>
              </a:rPr>
              <a:t>What is Ghana’s National Security System (Cont’d)</a:t>
            </a:r>
            <a:endParaRPr lang="en-US"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5" name="Rectangle 4"/>
          <p:cNvSpPr/>
          <p:nvPr/>
        </p:nvSpPr>
        <p:spPr>
          <a:xfrm>
            <a:off x="1" y="0"/>
            <a:ext cx="6478495" cy="6858000"/>
          </a:xfrm>
          <a:prstGeom prst="rect">
            <a:avLst/>
          </a:prstGeom>
          <a:solidFill>
            <a:srgbClr val="C25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3" name="Google Shape;203;p30"/>
          <p:cNvSpPr/>
          <p:nvPr/>
        </p:nvSpPr>
        <p:spPr>
          <a:xfrm rot="-5400000">
            <a:off x="9052358" y="493188"/>
            <a:ext cx="565784" cy="5713507"/>
          </a:xfrm>
          <a:prstGeom prst="rect">
            <a:avLst/>
          </a:prstGeom>
          <a:solidFill>
            <a:srgbClr val="C2552A"/>
          </a:solidFill>
          <a:ln>
            <a:noFill/>
          </a:ln>
        </p:spPr>
        <p:txBody>
          <a:bodyPr spcFirstLastPara="1" wrap="square" lIns="121900" tIns="121900" rIns="121900" bIns="121900" anchor="ctr" anchorCtr="0">
            <a:noAutofit/>
          </a:bodyPr>
          <a:lstStyle/>
          <a:p>
            <a:endParaRPr sz="2400"/>
          </a:p>
        </p:txBody>
      </p:sp>
      <p:sp>
        <p:nvSpPr>
          <p:cNvPr id="205" name="Google Shape;205;p30"/>
          <p:cNvSpPr txBox="1">
            <a:spLocks noGrp="1"/>
          </p:cNvSpPr>
          <p:nvPr>
            <p:ph type="ctrTitle"/>
          </p:nvPr>
        </p:nvSpPr>
        <p:spPr>
          <a:xfrm>
            <a:off x="6717553" y="895315"/>
            <a:ext cx="4375913" cy="2738800"/>
          </a:xfrm>
          <a:prstGeom prst="rect">
            <a:avLst/>
          </a:prstGeom>
        </p:spPr>
        <p:txBody>
          <a:bodyPr spcFirstLastPara="1" vert="horz" wrap="square" lIns="121900" tIns="121900" rIns="121900" bIns="121900" rtlCol="0" anchor="b" anchorCtr="0">
            <a:noAutofit/>
          </a:bodyPr>
          <a:lstStyle/>
          <a:p>
            <a:r>
              <a:rPr lang="es" b="1" dirty="0">
                <a:solidFill>
                  <a:schemeClr val="lt1"/>
                </a:solidFill>
                <a:latin typeface="+mn-lt"/>
              </a:rPr>
              <a:t>SPEAKER</a:t>
            </a:r>
            <a:endParaRPr sz="3733" b="1" dirty="0">
              <a:solidFill>
                <a:schemeClr val="lt1"/>
              </a:solidFill>
              <a:latin typeface="+mn-lt"/>
            </a:endParaRPr>
          </a:p>
        </p:txBody>
      </p:sp>
      <p:sp>
        <p:nvSpPr>
          <p:cNvPr id="206" name="Google Shape;206;p30"/>
          <p:cNvSpPr txBox="1">
            <a:spLocks noGrp="1"/>
          </p:cNvSpPr>
          <p:nvPr>
            <p:ph type="subTitle" idx="1"/>
          </p:nvPr>
        </p:nvSpPr>
        <p:spPr>
          <a:xfrm>
            <a:off x="6478496" y="3541392"/>
            <a:ext cx="5713505" cy="2379200"/>
          </a:xfrm>
          <a:prstGeom prst="rect">
            <a:avLst/>
          </a:prstGeom>
        </p:spPr>
        <p:txBody>
          <a:bodyPr spcFirstLastPara="1" vert="horz" wrap="square" lIns="121900" tIns="121900" rIns="121900" bIns="121900" rtlCol="0" anchor="t" anchorCtr="0">
            <a:noAutofit/>
          </a:bodyPr>
          <a:lstStyle/>
          <a:p>
            <a:pPr marL="203195" indent="0">
              <a:defRPr/>
            </a:pPr>
            <a:r>
              <a:rPr lang="en-US" b="1" dirty="0" smtClean="0">
                <a:solidFill>
                  <a:schemeClr val="tx1"/>
                </a:solidFill>
                <a:cs typeface="Arial" panose="020B0604020202020204" pitchFamily="34" charset="0"/>
              </a:rPr>
              <a:t>COLONEL KOFI ARTHUR (RTD)</a:t>
            </a:r>
            <a:endParaRPr lang="en-US" b="1" dirty="0">
              <a:solidFill>
                <a:schemeClr val="tx1"/>
              </a:solidFill>
              <a:cs typeface="Arial" panose="020B0604020202020204" pitchFamily="34" charset="0"/>
            </a:endParaRPr>
          </a:p>
          <a:p>
            <a:pPr marL="203195" indent="0">
              <a:defRPr/>
            </a:pPr>
            <a:endParaRPr lang="en-US" dirty="0" smtClean="0">
              <a:solidFill>
                <a:schemeClr val="tx1"/>
              </a:solidFill>
              <a:cs typeface="Arial" panose="020B0604020202020204" pitchFamily="34" charset="0"/>
            </a:endParaRPr>
          </a:p>
          <a:p>
            <a:pPr marL="203195" indent="0">
              <a:defRPr/>
            </a:pPr>
            <a:r>
              <a:rPr lang="en-US" b="1" dirty="0" smtClean="0">
                <a:solidFill>
                  <a:schemeClr val="tx1"/>
                </a:solidFill>
                <a:cs typeface="Arial" panose="020B0604020202020204" pitchFamily="34" charset="0"/>
              </a:rPr>
              <a:t>REGIONAL SECURITY LIASON OFFICER (RSLO) ASHANTI REGION</a:t>
            </a:r>
          </a:p>
          <a:p>
            <a:pPr marL="203195" indent="0">
              <a:defRPr/>
            </a:pPr>
            <a:endParaRPr lang="en-US" b="1" dirty="0" smtClean="0">
              <a:solidFill>
                <a:schemeClr val="tx1"/>
              </a:solidFill>
              <a:cs typeface="Arial" panose="020B0604020202020204" pitchFamily="34" charset="0"/>
            </a:endParaRPr>
          </a:p>
          <a:p>
            <a:pPr marL="203195" indent="0">
              <a:defRPr/>
            </a:pPr>
            <a:r>
              <a:rPr lang="en-US" b="1" dirty="0" smtClean="0">
                <a:solidFill>
                  <a:schemeClr val="tx1"/>
                </a:solidFill>
                <a:cs typeface="Arial" panose="020B0604020202020204" pitchFamily="34" charset="0"/>
              </a:rPr>
              <a:t>DATE: 5</a:t>
            </a:r>
            <a:r>
              <a:rPr lang="en-US" b="1" baseline="30000" dirty="0" smtClean="0">
                <a:solidFill>
                  <a:schemeClr val="tx1"/>
                </a:solidFill>
                <a:cs typeface="Arial" panose="020B0604020202020204" pitchFamily="34" charset="0"/>
              </a:rPr>
              <a:t>TH</a:t>
            </a:r>
            <a:r>
              <a:rPr lang="en-US" b="1" dirty="0" smtClean="0">
                <a:solidFill>
                  <a:schemeClr val="tx1"/>
                </a:solidFill>
                <a:cs typeface="Arial" panose="020B0604020202020204" pitchFamily="34" charset="0"/>
              </a:rPr>
              <a:t> AUGUST – 18</a:t>
            </a:r>
            <a:r>
              <a:rPr lang="en-US" b="1" baseline="30000" dirty="0" smtClean="0">
                <a:solidFill>
                  <a:schemeClr val="tx1"/>
                </a:solidFill>
                <a:cs typeface="Arial" panose="020B0604020202020204" pitchFamily="34" charset="0"/>
              </a:rPr>
              <a:t>TH</a:t>
            </a:r>
            <a:r>
              <a:rPr lang="en-US" b="1" dirty="0" smtClean="0">
                <a:solidFill>
                  <a:schemeClr val="tx1"/>
                </a:solidFill>
                <a:cs typeface="Arial" panose="020B0604020202020204" pitchFamily="34" charset="0"/>
              </a:rPr>
              <a:t> OCTOBER 2022</a:t>
            </a:r>
            <a:endParaRPr lang="en-US" b="1" dirty="0">
              <a:solidFill>
                <a:schemeClr val="tx1"/>
              </a:solidFill>
            </a:endParaRPr>
          </a:p>
        </p:txBody>
      </p:sp>
      <p:sp>
        <p:nvSpPr>
          <p:cNvPr id="207" name="Google Shape;207;p30"/>
          <p:cNvSpPr/>
          <p:nvPr/>
        </p:nvSpPr>
        <p:spPr>
          <a:xfrm rot="-5400000">
            <a:off x="430908" y="2636141"/>
            <a:ext cx="565784" cy="1427600"/>
          </a:xfrm>
          <a:prstGeom prst="rect">
            <a:avLst/>
          </a:prstGeom>
          <a:gradFill>
            <a:gsLst>
              <a:gs pos="0">
                <a:srgbClr val="A9B9D3">
                  <a:alpha val="30980"/>
                </a:srgbClr>
              </a:gs>
              <a:gs pos="100000">
                <a:schemeClr val="accent1"/>
              </a:gs>
            </a:gsLst>
            <a:lin ang="18900044" scaled="0"/>
          </a:gradFill>
          <a:ln>
            <a:noFill/>
          </a:ln>
        </p:spPr>
        <p:txBody>
          <a:bodyPr spcFirstLastPara="1" wrap="square" lIns="121900" tIns="121900" rIns="121900" bIns="121900" anchor="ctr" anchorCtr="0">
            <a:noAutofit/>
          </a:bodyPr>
          <a:lstStyle/>
          <a:p>
            <a:endParaRPr sz="2400"/>
          </a:p>
        </p:txBody>
      </p:sp>
      <p:pic>
        <p:nvPicPr>
          <p:cNvPr id="1026" name="Picture 2"/>
          <p:cNvPicPr>
            <a:picLocks noChangeAspect="1" noChangeArrowheads="1"/>
          </p:cNvPicPr>
          <p:nvPr/>
        </p:nvPicPr>
        <p:blipFill>
          <a:blip r:embed="rId3" cstate="print"/>
          <a:srcRect/>
          <a:stretch>
            <a:fillRect/>
          </a:stretch>
        </p:blipFill>
        <p:spPr bwMode="auto">
          <a:xfrm>
            <a:off x="1188718" y="457200"/>
            <a:ext cx="4297681" cy="6152606"/>
          </a:xfrm>
          <a:prstGeom prst="rect">
            <a:avLst/>
          </a:prstGeom>
          <a:noFill/>
          <a:ln w="9525">
            <a:noFill/>
            <a:miter lim="800000"/>
            <a:headEnd/>
            <a:tailEnd/>
          </a:ln>
          <a:effectLst/>
        </p:spPr>
      </p:pic>
    </p:spTree>
    <p:extLst>
      <p:ext uri="{BB962C8B-B14F-4D97-AF65-F5344CB8AC3E}">
        <p14:creationId xmlns:p14="http://schemas.microsoft.com/office/powerpoint/2010/main" val="139845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95130" y="1825625"/>
            <a:ext cx="10558670" cy="4351338"/>
          </a:xfrm>
        </p:spPr>
        <p:txBody>
          <a:bodyPr/>
          <a:lstStyle/>
          <a:p>
            <a:pPr algn="ctr">
              <a:buNone/>
            </a:pPr>
            <a:r>
              <a:rPr lang="en-US" dirty="0" smtClean="0"/>
              <a:t>The President shall preside at the meetings of the National Security Council (</a:t>
            </a:r>
            <a:r>
              <a:rPr lang="en-US" b="1" dirty="0" smtClean="0"/>
              <a:t>NSC</a:t>
            </a:r>
            <a:r>
              <a:rPr lang="en-US" dirty="0" smtClean="0"/>
              <a:t>) and in his absence the Vice-President shall preside.</a:t>
            </a:r>
          </a:p>
          <a:p>
            <a:pPr algn="ctr">
              <a:buNone/>
            </a:pPr>
            <a:endParaRPr lang="en-US" dirty="0" smtClean="0"/>
          </a:p>
          <a:p>
            <a:pPr algn="ctr">
              <a:buNone/>
            </a:pPr>
            <a:r>
              <a:rPr lang="en-US" dirty="0" smtClean="0"/>
              <a:t>The </a:t>
            </a:r>
            <a:r>
              <a:rPr lang="en-US" b="1" dirty="0" smtClean="0"/>
              <a:t>NSC</a:t>
            </a:r>
            <a:r>
              <a:rPr lang="en-US" dirty="0" smtClean="0"/>
              <a:t> among other functions shall ensure the following:</a:t>
            </a:r>
          </a:p>
          <a:p>
            <a:pPr marL="514350" indent="-514350" algn="ctr">
              <a:buFont typeface="+mj-lt"/>
              <a:buAutoNum type="arabicPeriod"/>
            </a:pPr>
            <a:r>
              <a:rPr lang="en-US" dirty="0" smtClean="0"/>
              <a:t>  </a:t>
            </a:r>
            <a:r>
              <a:rPr lang="en-US" b="1" dirty="0" smtClean="0"/>
              <a:t>C</a:t>
            </a:r>
            <a:r>
              <a:rPr lang="en-US" b="1" i="1" dirty="0" smtClean="0"/>
              <a:t>onsider and take appropriate measures to safeguard  the internal and external security of Ghana.</a:t>
            </a:r>
            <a:r>
              <a:rPr lang="en-US" i="1" dirty="0" smtClean="0"/>
              <a:t> </a:t>
            </a:r>
            <a:r>
              <a:rPr lang="en-US" i="1" dirty="0" err="1" smtClean="0"/>
              <a:t>Eg</a:t>
            </a:r>
            <a:r>
              <a:rPr lang="en-US" i="1" dirty="0" smtClean="0"/>
              <a:t> Haiti</a:t>
            </a:r>
            <a:endParaRPr lang="en-US" dirty="0" smtClean="0"/>
          </a:p>
          <a:p>
            <a:pPr marL="514350" indent="-514350" algn="ctr">
              <a:buFont typeface="+mj-lt"/>
              <a:buAutoNum type="arabicPeriod"/>
            </a:pPr>
            <a:r>
              <a:rPr lang="en-US" dirty="0" smtClean="0"/>
              <a:t> </a:t>
            </a:r>
            <a:r>
              <a:rPr lang="en-US" b="1" i="1" dirty="0" smtClean="0"/>
              <a:t>Taking appropriate measures regarding the consideration of policies on the nature of common interests to the departments and agencies of the Government concerned with national security</a:t>
            </a:r>
            <a:r>
              <a:rPr lang="en-US" b="1" dirty="0" smtClean="0"/>
              <a:t>. </a:t>
            </a:r>
            <a:endParaRPr lang="en-GB" b="1" dirty="0" smtClean="0"/>
          </a:p>
          <a:p>
            <a:pPr algn="ctr">
              <a:buNone/>
            </a:pPr>
            <a:endParaRPr lang="en-US" dirty="0"/>
          </a:p>
        </p:txBody>
      </p:sp>
      <p:sp>
        <p:nvSpPr>
          <p:cNvPr id="5" name="Title 1"/>
          <p:cNvSpPr>
            <a:spLocks noGrp="1"/>
          </p:cNvSpPr>
          <p:nvPr>
            <p:ph type="title"/>
          </p:nvPr>
        </p:nvSpPr>
        <p:spPr>
          <a:xfrm>
            <a:off x="2348948" y="245855"/>
            <a:ext cx="7772400" cy="1325563"/>
          </a:xfrm>
        </p:spPr>
        <p:txBody>
          <a:bodyPr/>
          <a:lstStyle/>
          <a:p>
            <a:pPr algn="ctr"/>
            <a:r>
              <a:rPr lang="en-US" b="1" u="sng" dirty="0" smtClean="0">
                <a:latin typeface="+mn-lt"/>
              </a:rPr>
              <a:t>What is Ghana’s National Security System (Cont’d)</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5125"/>
            <a:ext cx="9220200" cy="1325563"/>
          </a:xfrm>
        </p:spPr>
        <p:txBody>
          <a:bodyPr/>
          <a:lstStyle/>
          <a:p>
            <a:pPr algn="ctr"/>
            <a:r>
              <a:rPr lang="en-US" b="1" u="sng" dirty="0" smtClean="0">
                <a:latin typeface="+mn-lt"/>
              </a:rPr>
              <a:t>Examining Threats to Ghana’s National Security</a:t>
            </a:r>
            <a:endParaRPr lang="en-US" dirty="0">
              <a:latin typeface="+mn-lt"/>
            </a:endParaRPr>
          </a:p>
        </p:txBody>
      </p:sp>
      <p:sp>
        <p:nvSpPr>
          <p:cNvPr id="3" name="Content Placeholder 2"/>
          <p:cNvSpPr>
            <a:spLocks noGrp="1"/>
          </p:cNvSpPr>
          <p:nvPr>
            <p:ph sz="half" idx="1"/>
          </p:nvPr>
        </p:nvSpPr>
        <p:spPr>
          <a:xfrm>
            <a:off x="838199" y="1825625"/>
            <a:ext cx="10068339" cy="4351338"/>
          </a:xfrm>
        </p:spPr>
        <p:txBody>
          <a:bodyPr>
            <a:normAutofit lnSpcReduction="10000"/>
          </a:bodyPr>
          <a:lstStyle/>
          <a:p>
            <a:pPr algn="ctr">
              <a:buNone/>
            </a:pPr>
            <a:r>
              <a:rPr lang="en-US" sz="3200" dirty="0" smtClean="0"/>
              <a:t>Ghana is not insulated from threats which are varied and interrelated often transcending international borders. </a:t>
            </a:r>
          </a:p>
          <a:p>
            <a:pPr algn="ctr">
              <a:buNone/>
            </a:pPr>
            <a:r>
              <a:rPr lang="en-US" sz="3200" dirty="0" smtClean="0"/>
              <a:t>The nature of security threats has a bearing on Ghana’s National Security policy formulation, the identification of such threats is necessary in order to prepare the nation and its people including the mandated institutions to be responsive. </a:t>
            </a:r>
          </a:p>
          <a:p>
            <a:pPr algn="ctr">
              <a:buNone/>
            </a:pPr>
            <a:r>
              <a:rPr lang="en-US" sz="3200" dirty="0" smtClean="0"/>
              <a:t>Some of the threats are domestic in nature while others are of international character.  They will be classified an </a:t>
            </a:r>
            <a:r>
              <a:rPr lang="en-US" sz="3200" b="1" u="sng" dirty="0" smtClean="0"/>
              <a:t>INTERNAL</a:t>
            </a:r>
            <a:r>
              <a:rPr lang="en-US" sz="3200" dirty="0" smtClean="0"/>
              <a:t> and </a:t>
            </a:r>
            <a:r>
              <a:rPr lang="en-US" sz="3200" b="1" u="sng" dirty="0" smtClean="0"/>
              <a:t>EXTERNAL</a:t>
            </a:r>
            <a:r>
              <a:rPr lang="en-US" sz="3200" dirty="0" smtClean="0"/>
              <a:t> threats</a:t>
            </a:r>
            <a:endParaRPr lang="en-GB" sz="3200" dirty="0" smtClean="0"/>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817" y="365125"/>
            <a:ext cx="8242853" cy="1325563"/>
          </a:xfrm>
        </p:spPr>
        <p:txBody>
          <a:bodyPr/>
          <a:lstStyle/>
          <a:p>
            <a:pPr algn="ctr"/>
            <a:r>
              <a:rPr lang="en-US" b="1" dirty="0" smtClean="0">
                <a:latin typeface="+mn-lt"/>
              </a:rPr>
              <a:t>INTERNAL THREATS</a:t>
            </a:r>
            <a:endParaRPr lang="en-US" b="1" dirty="0">
              <a:latin typeface="+mn-lt"/>
            </a:endParaRPr>
          </a:p>
        </p:txBody>
      </p:sp>
      <p:pic>
        <p:nvPicPr>
          <p:cNvPr id="5" name="Content Placeholder 4" descr="election.jpg"/>
          <p:cNvPicPr>
            <a:picLocks noGrp="1" noChangeAspect="1"/>
          </p:cNvPicPr>
          <p:nvPr>
            <p:ph sz="half" idx="1"/>
          </p:nvPr>
        </p:nvPicPr>
        <p:blipFill>
          <a:blip r:embed="rId2" cstate="print"/>
          <a:stretch>
            <a:fillRect/>
          </a:stretch>
        </p:blipFill>
        <p:spPr>
          <a:xfrm>
            <a:off x="583095" y="1974574"/>
            <a:ext cx="5261113" cy="3803374"/>
          </a:xfrm>
        </p:spPr>
      </p:pic>
      <p:sp>
        <p:nvSpPr>
          <p:cNvPr id="4" name="Content Placeholder 3"/>
          <p:cNvSpPr>
            <a:spLocks noGrp="1"/>
          </p:cNvSpPr>
          <p:nvPr>
            <p:ph sz="half" idx="2"/>
          </p:nvPr>
        </p:nvSpPr>
        <p:spPr/>
        <p:txBody>
          <a:bodyPr>
            <a:normAutofit lnSpcReduction="10000"/>
          </a:bodyPr>
          <a:lstStyle/>
          <a:p>
            <a:pPr algn="ctr">
              <a:buNone/>
            </a:pPr>
            <a:r>
              <a:rPr lang="en-US" dirty="0" smtClean="0"/>
              <a:t>The threats discussed are not in order of magnitude. But firstly </a:t>
            </a:r>
            <a:r>
              <a:rPr lang="en-US" b="1" u="sng" dirty="0" smtClean="0"/>
              <a:t>Electoral Disputes </a:t>
            </a:r>
            <a:r>
              <a:rPr lang="en-US" dirty="0" smtClean="0"/>
              <a:t>and </a:t>
            </a:r>
            <a:r>
              <a:rPr lang="en-US" b="1" u="sng" dirty="0" smtClean="0"/>
              <a:t>Violence</a:t>
            </a:r>
            <a:r>
              <a:rPr lang="en-US" dirty="0" smtClean="0"/>
              <a:t> have emerged on our political scene since 1993 when Ghana decided to adopt democratic governance. </a:t>
            </a:r>
          </a:p>
          <a:p>
            <a:pPr algn="ctr">
              <a:buNone/>
            </a:pPr>
            <a:r>
              <a:rPr lang="en-US" dirty="0" smtClean="0"/>
              <a:t>Lives have been lost and the society gradually being polarized along political lines, mainly </a:t>
            </a:r>
            <a:r>
              <a:rPr lang="en-US" b="1" dirty="0" smtClean="0"/>
              <a:t>NPP- NDC</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adio.png"/>
          <p:cNvPicPr>
            <a:picLocks noGrp="1" noChangeAspect="1"/>
          </p:cNvPicPr>
          <p:nvPr>
            <p:ph sz="half" idx="1"/>
          </p:nvPr>
        </p:nvPicPr>
        <p:blipFill>
          <a:blip r:embed="rId2" cstate="print"/>
          <a:stretch>
            <a:fillRect/>
          </a:stretch>
        </p:blipFill>
        <p:spPr>
          <a:xfrm>
            <a:off x="331308" y="2001079"/>
            <a:ext cx="5035826" cy="3591338"/>
          </a:xfrm>
        </p:spPr>
      </p:pic>
      <p:sp>
        <p:nvSpPr>
          <p:cNvPr id="4" name="Content Placeholder 3"/>
          <p:cNvSpPr>
            <a:spLocks noGrp="1"/>
          </p:cNvSpPr>
          <p:nvPr>
            <p:ph sz="half" idx="2"/>
          </p:nvPr>
        </p:nvSpPr>
        <p:spPr>
          <a:xfrm>
            <a:off x="5830957" y="1825625"/>
            <a:ext cx="5522843" cy="4351338"/>
          </a:xfrm>
        </p:spPr>
        <p:txBody>
          <a:bodyPr>
            <a:normAutofit lnSpcReduction="10000"/>
          </a:bodyPr>
          <a:lstStyle/>
          <a:p>
            <a:pPr algn="ctr">
              <a:buNone/>
            </a:pPr>
            <a:r>
              <a:rPr lang="en-US" dirty="0" smtClean="0"/>
              <a:t>Radio and TV allows for the transmission of  news, music and never imagined things.</a:t>
            </a:r>
          </a:p>
          <a:p>
            <a:pPr algn="ctr">
              <a:buNone/>
            </a:pPr>
            <a:r>
              <a:rPr lang="en-US" dirty="0" smtClean="0"/>
              <a:t>Unhealthy and inflammatory political utterances on airwaves, platforms and programs, directed at certain ethnic groups, political parties and others are potentials for political explosion and violence.</a:t>
            </a:r>
          </a:p>
          <a:p>
            <a:pPr algn="ctr">
              <a:buNone/>
            </a:pPr>
            <a:r>
              <a:rPr lang="en-US" dirty="0" smtClean="0">
                <a:solidFill>
                  <a:srgbClr val="FF0000"/>
                </a:solidFill>
              </a:rPr>
              <a:t>Example</a:t>
            </a:r>
          </a:p>
          <a:p>
            <a:pPr marL="514350" indent="-514350" algn="ctr">
              <a:buFont typeface="+mj-lt"/>
              <a:buAutoNum type="arabicPeriod"/>
            </a:pPr>
            <a:r>
              <a:rPr lang="en-US" dirty="0" smtClean="0">
                <a:solidFill>
                  <a:srgbClr val="FF0000"/>
                </a:solidFill>
              </a:rPr>
              <a:t>Rwanda Genocide </a:t>
            </a:r>
            <a:endParaRPr lang="en-US" dirty="0">
              <a:solidFill>
                <a:srgbClr val="FF0000"/>
              </a:solidFill>
            </a:endParaRPr>
          </a:p>
        </p:txBody>
      </p:sp>
      <p:sp>
        <p:nvSpPr>
          <p:cNvPr id="5"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enya-land-conflict-2.jpg"/>
          <p:cNvPicPr>
            <a:picLocks noGrp="1" noChangeAspect="1"/>
          </p:cNvPicPr>
          <p:nvPr>
            <p:ph sz="half" idx="1"/>
          </p:nvPr>
        </p:nvPicPr>
        <p:blipFill>
          <a:blip r:embed="rId2" cstate="print"/>
          <a:stretch>
            <a:fillRect/>
          </a:stretch>
        </p:blipFill>
        <p:spPr>
          <a:xfrm>
            <a:off x="308120" y="2229795"/>
            <a:ext cx="5181600" cy="3251454"/>
          </a:xfrm>
        </p:spPr>
      </p:pic>
      <p:sp>
        <p:nvSpPr>
          <p:cNvPr id="4" name="Content Placeholder 3"/>
          <p:cNvSpPr>
            <a:spLocks noGrp="1"/>
          </p:cNvSpPr>
          <p:nvPr>
            <p:ph sz="half" idx="2"/>
          </p:nvPr>
        </p:nvSpPr>
        <p:spPr/>
        <p:txBody>
          <a:bodyPr>
            <a:noAutofit/>
          </a:bodyPr>
          <a:lstStyle/>
          <a:p>
            <a:pPr algn="ctr">
              <a:buNone/>
            </a:pPr>
            <a:r>
              <a:rPr lang="en-US" sz="3200" dirty="0" smtClean="0"/>
              <a:t>Secondly, ethnic and tribal conflicts over land such as the</a:t>
            </a:r>
          </a:p>
          <a:p>
            <a:pPr algn="ctr">
              <a:buNone/>
            </a:pPr>
            <a:r>
              <a:rPr lang="en-US" sz="3200" dirty="0" smtClean="0"/>
              <a:t> </a:t>
            </a:r>
            <a:r>
              <a:rPr lang="en-US" sz="3200" b="1" dirty="0" smtClean="0"/>
              <a:t>Dagbon-</a:t>
            </a:r>
            <a:r>
              <a:rPr lang="en-US" sz="3200" b="1" dirty="0" err="1" smtClean="0"/>
              <a:t>Konkomba</a:t>
            </a:r>
            <a:r>
              <a:rPr lang="en-US" sz="3200" b="1" dirty="0" smtClean="0"/>
              <a:t>-</a:t>
            </a:r>
            <a:r>
              <a:rPr lang="en-US" sz="3200" b="1" dirty="0" err="1" smtClean="0"/>
              <a:t>Nanumba</a:t>
            </a:r>
            <a:r>
              <a:rPr lang="en-US" sz="3200" dirty="0" smtClean="0"/>
              <a:t> </a:t>
            </a:r>
          </a:p>
          <a:p>
            <a:pPr algn="ctr">
              <a:buNone/>
            </a:pPr>
            <a:r>
              <a:rPr lang="en-US" sz="3200" dirty="0" smtClean="0"/>
              <a:t>&amp;</a:t>
            </a:r>
          </a:p>
          <a:p>
            <a:pPr algn="ctr">
              <a:buNone/>
            </a:pPr>
            <a:r>
              <a:rPr lang="en-US" sz="3200" b="1" dirty="0" smtClean="0"/>
              <a:t>Nkonya-Alavanyo </a:t>
            </a:r>
          </a:p>
          <a:p>
            <a:pPr algn="ctr">
              <a:buNone/>
            </a:pPr>
            <a:r>
              <a:rPr lang="en-US" sz="3200" dirty="0" smtClean="0"/>
              <a:t>disputes remain unresolved.</a:t>
            </a:r>
            <a:endParaRPr lang="en-US" sz="3200" dirty="0"/>
          </a:p>
        </p:txBody>
      </p:sp>
      <p:sp>
        <p:nvSpPr>
          <p:cNvPr id="5"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algn="ctr">
              <a:buNone/>
            </a:pPr>
            <a:r>
              <a:rPr lang="en-US" sz="4000" dirty="0" smtClean="0"/>
              <a:t>Numerous chieftaincy disputes with political undertones such as the </a:t>
            </a:r>
            <a:r>
              <a:rPr lang="en-US" sz="4000" dirty="0" err="1" smtClean="0"/>
              <a:t>Bawku</a:t>
            </a:r>
            <a:r>
              <a:rPr lang="en-US" sz="4000" dirty="0" smtClean="0"/>
              <a:t> and Dagbon are also hanging in the balance</a:t>
            </a:r>
            <a:r>
              <a:rPr lang="en-US" dirty="0" smtClean="0"/>
              <a:t>.</a:t>
            </a:r>
            <a:endParaRPr lang="en-US" dirty="0"/>
          </a:p>
        </p:txBody>
      </p:sp>
      <p:sp>
        <p:nvSpPr>
          <p:cNvPr id="5"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pic>
        <p:nvPicPr>
          <p:cNvPr id="8" name="Content Placeholder 7" descr="chieftaincy-stool.jpg"/>
          <p:cNvPicPr>
            <a:picLocks noGrp="1" noChangeAspect="1"/>
          </p:cNvPicPr>
          <p:nvPr>
            <p:ph sz="half" idx="1"/>
          </p:nvPr>
        </p:nvPicPr>
        <p:blipFill>
          <a:blip r:embed="rId2" cstate="print"/>
          <a:stretch>
            <a:fillRect/>
          </a:stretch>
        </p:blipFill>
        <p:spPr>
          <a:xfrm>
            <a:off x="1285463" y="1648712"/>
            <a:ext cx="3866942" cy="405465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s (1).jfif"/>
          <p:cNvPicPr>
            <a:picLocks noGrp="1" noChangeAspect="1"/>
          </p:cNvPicPr>
          <p:nvPr>
            <p:ph sz="half" idx="1"/>
          </p:nvPr>
        </p:nvPicPr>
        <p:blipFill>
          <a:blip r:embed="rId2" cstate="print"/>
          <a:stretch>
            <a:fillRect/>
          </a:stretch>
        </p:blipFill>
        <p:spPr>
          <a:xfrm>
            <a:off x="593297" y="2173357"/>
            <a:ext cx="4826842" cy="3286539"/>
          </a:xfrm>
        </p:spPr>
      </p:pic>
      <p:sp>
        <p:nvSpPr>
          <p:cNvPr id="4" name="Content Placeholder 3"/>
          <p:cNvSpPr>
            <a:spLocks noGrp="1"/>
          </p:cNvSpPr>
          <p:nvPr>
            <p:ph sz="half" idx="2"/>
          </p:nvPr>
        </p:nvSpPr>
        <p:spPr/>
        <p:txBody>
          <a:bodyPr>
            <a:normAutofit/>
          </a:bodyPr>
          <a:lstStyle/>
          <a:p>
            <a:pPr algn="ctr">
              <a:buNone/>
            </a:pPr>
            <a:r>
              <a:rPr lang="en-US" sz="4000" b="1" dirty="0" smtClean="0"/>
              <a:t>Corruption</a:t>
            </a:r>
            <a:r>
              <a:rPr lang="en-US" sz="4000" dirty="0" smtClean="0"/>
              <a:t>, </a:t>
            </a:r>
          </a:p>
          <a:p>
            <a:pPr algn="ctr">
              <a:buNone/>
            </a:pPr>
            <a:r>
              <a:rPr lang="en-US" sz="4000" b="1" dirty="0" smtClean="0"/>
              <a:t>Youth Unemployment </a:t>
            </a:r>
            <a:r>
              <a:rPr lang="en-US" sz="4000" dirty="0" smtClean="0"/>
              <a:t>and </a:t>
            </a:r>
          </a:p>
          <a:p>
            <a:pPr algn="ctr">
              <a:buNone/>
            </a:pPr>
            <a:r>
              <a:rPr lang="en-US" sz="4000" b="1" dirty="0" smtClean="0"/>
              <a:t>Abuse of Fundamental Human Rights</a:t>
            </a:r>
            <a:r>
              <a:rPr lang="en-US" sz="4000" dirty="0" smtClean="0"/>
              <a:t> </a:t>
            </a:r>
          </a:p>
          <a:p>
            <a:pPr algn="ctr">
              <a:buNone/>
            </a:pPr>
            <a:r>
              <a:rPr lang="en-US" sz="4000" dirty="0" smtClean="0"/>
              <a:t>are on the increase.</a:t>
            </a:r>
            <a:endParaRPr lang="en-US" sz="4000" dirty="0"/>
          </a:p>
        </p:txBody>
      </p:sp>
      <p:sp>
        <p:nvSpPr>
          <p:cNvPr id="5"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il-ghana-600x300.jpg"/>
          <p:cNvPicPr>
            <a:picLocks noGrp="1" noChangeAspect="1"/>
          </p:cNvPicPr>
          <p:nvPr>
            <p:ph sz="half" idx="1"/>
          </p:nvPr>
        </p:nvPicPr>
        <p:blipFill>
          <a:blip r:embed="rId2" cstate="print"/>
          <a:stretch>
            <a:fillRect/>
          </a:stretch>
        </p:blipFill>
        <p:spPr>
          <a:xfrm>
            <a:off x="212035" y="1749287"/>
            <a:ext cx="5908564" cy="3803374"/>
          </a:xfrm>
        </p:spPr>
      </p:pic>
      <p:sp>
        <p:nvSpPr>
          <p:cNvPr id="4" name="Content Placeholder 3"/>
          <p:cNvSpPr>
            <a:spLocks noGrp="1"/>
          </p:cNvSpPr>
          <p:nvPr>
            <p:ph sz="half" idx="2"/>
          </p:nvPr>
        </p:nvSpPr>
        <p:spPr/>
        <p:txBody>
          <a:bodyPr>
            <a:noAutofit/>
          </a:bodyPr>
          <a:lstStyle/>
          <a:p>
            <a:pPr algn="ctr">
              <a:buNone/>
            </a:pPr>
            <a:r>
              <a:rPr lang="en-US" sz="3200" dirty="0" smtClean="0"/>
              <a:t>Attacks on Ghana’s new found oilfields offshore and sabotage of the onshore oil infrastructure as being witnessed in Nigeria worthy of mention. This would lead to serious economic loss and deny the country the needed revenue for the country’s developmental agenda.</a:t>
            </a:r>
            <a:endParaRPr lang="en-US" sz="3200" dirty="0"/>
          </a:p>
        </p:txBody>
      </p:sp>
      <p:sp>
        <p:nvSpPr>
          <p:cNvPr id="5"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99211600_1647332865_34.jpg"/>
          <p:cNvPicPr>
            <a:picLocks noGrp="1" noChangeAspect="1"/>
          </p:cNvPicPr>
          <p:nvPr>
            <p:ph sz="half" idx="1"/>
          </p:nvPr>
        </p:nvPicPr>
        <p:blipFill>
          <a:blip r:embed="rId2" cstate="print"/>
          <a:stretch>
            <a:fillRect/>
          </a:stretch>
        </p:blipFill>
        <p:spPr>
          <a:xfrm>
            <a:off x="838200" y="2485777"/>
            <a:ext cx="5181600" cy="3031034"/>
          </a:xfrm>
        </p:spPr>
      </p:pic>
      <p:sp>
        <p:nvSpPr>
          <p:cNvPr id="4" name="Content Placeholder 3"/>
          <p:cNvSpPr>
            <a:spLocks noGrp="1"/>
          </p:cNvSpPr>
          <p:nvPr>
            <p:ph sz="half" idx="2"/>
          </p:nvPr>
        </p:nvSpPr>
        <p:spPr/>
        <p:txBody>
          <a:bodyPr>
            <a:normAutofit/>
          </a:bodyPr>
          <a:lstStyle/>
          <a:p>
            <a:pPr algn="ctr">
              <a:buNone/>
            </a:pPr>
            <a:r>
              <a:rPr lang="en-US" sz="4000" b="1" dirty="0" smtClean="0"/>
              <a:t>Drugs</a:t>
            </a:r>
            <a:r>
              <a:rPr lang="en-US" sz="4000" dirty="0" smtClean="0"/>
              <a:t> and </a:t>
            </a:r>
            <a:r>
              <a:rPr lang="en-US" sz="4000" b="1" dirty="0" smtClean="0"/>
              <a:t>Human Trafficking </a:t>
            </a:r>
            <a:r>
              <a:rPr lang="en-US" sz="4000" dirty="0" smtClean="0"/>
              <a:t>due to our porous borders remain menace to the country’s national security</a:t>
            </a:r>
            <a:endParaRPr lang="en-US" sz="4000" dirty="0"/>
          </a:p>
        </p:txBody>
      </p:sp>
      <p:sp>
        <p:nvSpPr>
          <p:cNvPr id="6"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alamsey-ghana-illegal-mining.jpeg"/>
          <p:cNvPicPr>
            <a:picLocks noGrp="1" noChangeAspect="1"/>
          </p:cNvPicPr>
          <p:nvPr>
            <p:ph sz="half" idx="1"/>
          </p:nvPr>
        </p:nvPicPr>
        <p:blipFill>
          <a:blip r:embed="rId2" cstate="print"/>
          <a:stretch>
            <a:fillRect/>
          </a:stretch>
        </p:blipFill>
        <p:spPr>
          <a:xfrm>
            <a:off x="1501006" y="1457008"/>
            <a:ext cx="3216767" cy="2144511"/>
          </a:xfrm>
        </p:spPr>
      </p:pic>
      <p:sp>
        <p:nvSpPr>
          <p:cNvPr id="4" name="Content Placeholder 3"/>
          <p:cNvSpPr>
            <a:spLocks noGrp="1"/>
          </p:cNvSpPr>
          <p:nvPr>
            <p:ph sz="half" idx="2"/>
          </p:nvPr>
        </p:nvSpPr>
        <p:spPr/>
        <p:txBody>
          <a:bodyPr/>
          <a:lstStyle/>
          <a:p>
            <a:pPr algn="ctr">
              <a:buNone/>
            </a:pPr>
            <a:r>
              <a:rPr lang="en-US" dirty="0" smtClean="0"/>
              <a:t>A variety of environmental issues such as natural disasters (</a:t>
            </a:r>
            <a:r>
              <a:rPr lang="en-US" b="1" dirty="0" smtClean="0"/>
              <a:t>earthquakes</a:t>
            </a:r>
            <a:r>
              <a:rPr lang="en-US" dirty="0" smtClean="0"/>
              <a:t>, </a:t>
            </a:r>
            <a:r>
              <a:rPr lang="en-US" b="1" dirty="0" smtClean="0"/>
              <a:t>flooding</a:t>
            </a:r>
            <a:r>
              <a:rPr lang="en-US" dirty="0" smtClean="0"/>
              <a:t> and </a:t>
            </a:r>
            <a:r>
              <a:rPr lang="en-US" b="1" dirty="0" smtClean="0"/>
              <a:t>bushfires</a:t>
            </a:r>
            <a:r>
              <a:rPr lang="en-US" dirty="0" smtClean="0"/>
              <a:t>), the </a:t>
            </a:r>
            <a:r>
              <a:rPr lang="en-US" b="1" dirty="0" smtClean="0"/>
              <a:t>degradation of the forest</a:t>
            </a:r>
            <a:r>
              <a:rPr lang="en-US" dirty="0" smtClean="0"/>
              <a:t> and plundering of its resources, </a:t>
            </a:r>
            <a:r>
              <a:rPr lang="en-US" b="1" dirty="0" smtClean="0"/>
              <a:t>pollution of waters </a:t>
            </a:r>
            <a:r>
              <a:rPr lang="en-US" dirty="0" smtClean="0"/>
              <a:t>sources are starring at the nation and likely to deprive future generations of these important heritages</a:t>
            </a:r>
            <a:endParaRPr lang="en-US" dirty="0"/>
          </a:p>
        </p:txBody>
      </p:sp>
      <p:sp>
        <p:nvSpPr>
          <p:cNvPr id="5" name="Title 1"/>
          <p:cNvSpPr>
            <a:spLocks noGrp="1"/>
          </p:cNvSpPr>
          <p:nvPr>
            <p:ph type="title"/>
          </p:nvPr>
        </p:nvSpPr>
        <p:spPr>
          <a:xfrm>
            <a:off x="1934817" y="179597"/>
            <a:ext cx="8242853" cy="1325563"/>
          </a:xfrm>
        </p:spPr>
        <p:txBody>
          <a:bodyPr/>
          <a:lstStyle/>
          <a:p>
            <a:pPr algn="ctr"/>
            <a:r>
              <a:rPr lang="en-US" b="1" dirty="0" smtClean="0">
                <a:latin typeface="+mn-lt"/>
              </a:rPr>
              <a:t>INTERNAL THREATS (Cont’d)</a:t>
            </a:r>
            <a:endParaRPr lang="en-US" b="1" dirty="0">
              <a:latin typeface="+mn-lt"/>
            </a:endParaRPr>
          </a:p>
        </p:txBody>
      </p:sp>
      <p:pic>
        <p:nvPicPr>
          <p:cNvPr id="7" name="Picture 6" descr="galamsey2.jfif"/>
          <p:cNvPicPr>
            <a:picLocks noChangeAspect="1"/>
          </p:cNvPicPr>
          <p:nvPr/>
        </p:nvPicPr>
        <p:blipFill>
          <a:blip r:embed="rId3" cstate="print"/>
          <a:stretch>
            <a:fillRect/>
          </a:stretch>
        </p:blipFill>
        <p:spPr>
          <a:xfrm>
            <a:off x="831159" y="3784945"/>
            <a:ext cx="4595606" cy="229780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859"/>
            <a:ext cx="9144000" cy="1021976"/>
          </a:xfrm>
        </p:spPr>
        <p:txBody>
          <a:bodyPr>
            <a:normAutofit/>
          </a:bodyPr>
          <a:lstStyle/>
          <a:p>
            <a:r>
              <a:rPr lang="en-GB" b="1" u="sng" dirty="0" smtClean="0"/>
              <a:t>INTRODUCTION</a:t>
            </a:r>
            <a:endParaRPr lang="en-GB" b="1" u="sng" dirty="0"/>
          </a:p>
        </p:txBody>
      </p:sp>
      <p:sp>
        <p:nvSpPr>
          <p:cNvPr id="5" name="Subtitle 4"/>
          <p:cNvSpPr>
            <a:spLocks noGrp="1"/>
          </p:cNvSpPr>
          <p:nvPr>
            <p:ph type="subTitle" idx="1"/>
          </p:nvPr>
        </p:nvSpPr>
        <p:spPr>
          <a:xfrm>
            <a:off x="228599" y="1882588"/>
            <a:ext cx="11187953" cy="4746812"/>
          </a:xfrm>
        </p:spPr>
        <p:txBody>
          <a:bodyPr>
            <a:normAutofit/>
          </a:bodyPr>
          <a:lstStyle/>
          <a:p>
            <a:r>
              <a:rPr lang="en-US" dirty="0" smtClean="0"/>
              <a:t>One of the complex issues in the 21</a:t>
            </a:r>
            <a:r>
              <a:rPr lang="en-US" baseline="30000" dirty="0" smtClean="0"/>
              <a:t>st</a:t>
            </a:r>
            <a:r>
              <a:rPr lang="en-US" dirty="0" smtClean="0"/>
              <a:t> century is the provision of state security in the contemporary democratic global governing environment. This global governing environment is fraught with daunting and unprecedented complex threats and challenges to state security.  This trend of affairs has been </a:t>
            </a:r>
            <a:r>
              <a:rPr lang="en-US" dirty="0" err="1" smtClean="0"/>
              <a:t>revolutionarised</a:t>
            </a:r>
            <a:r>
              <a:rPr lang="en-US" dirty="0" smtClean="0"/>
              <a:t> by the dramatic increased pace in establishing closer contacts in the world in recent times, termed globalization. </a:t>
            </a:r>
          </a:p>
          <a:p>
            <a:r>
              <a:rPr lang="en-US" dirty="0" smtClean="0"/>
              <a:t>Globalization has brought in its wake interdependence and technological advantages to the extent that countries are brought much closer than ever through movement by air, extensive use of telephone and the internet, easy access and fast capital flows. Increased trade and operation of multinational corporations and the increased actions of international organizations all point to the fact. Despite the numerous advantages of globalization, it has also brought about some security challenges propelled by “extreme violence, armed conflict, terrorism</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b_killer.jpg"/>
          <p:cNvPicPr>
            <a:picLocks noGrp="1" noChangeAspect="1"/>
          </p:cNvPicPr>
          <p:nvPr>
            <p:ph sz="half" idx="1"/>
          </p:nvPr>
        </p:nvPicPr>
        <p:blipFill>
          <a:blip r:embed="rId2" cstate="print"/>
          <a:stretch>
            <a:fillRect/>
          </a:stretch>
        </p:blipFill>
        <p:spPr>
          <a:xfrm>
            <a:off x="838200" y="2229834"/>
            <a:ext cx="5181600" cy="3542919"/>
          </a:xfrm>
        </p:spPr>
      </p:pic>
      <p:sp>
        <p:nvSpPr>
          <p:cNvPr id="4" name="Content Placeholder 3"/>
          <p:cNvSpPr>
            <a:spLocks noGrp="1"/>
          </p:cNvSpPr>
          <p:nvPr>
            <p:ph sz="half" idx="2"/>
          </p:nvPr>
        </p:nvSpPr>
        <p:spPr/>
        <p:txBody>
          <a:bodyPr>
            <a:normAutofit/>
          </a:bodyPr>
          <a:lstStyle/>
          <a:p>
            <a:pPr algn="ctr">
              <a:buNone/>
            </a:pPr>
            <a:r>
              <a:rPr lang="en-US" sz="3600" dirty="0" smtClean="0"/>
              <a:t>Assassinations and  attempts on the lives of government officials, political figures and individuals are a reality and strategies for their protection should be priority</a:t>
            </a:r>
            <a:endParaRPr lang="en-US" sz="3600" dirty="0"/>
          </a:p>
        </p:txBody>
      </p:sp>
      <p:sp>
        <p:nvSpPr>
          <p:cNvPr id="6" name="Title 1"/>
          <p:cNvSpPr>
            <a:spLocks noGrp="1"/>
          </p:cNvSpPr>
          <p:nvPr>
            <p:ph type="title"/>
          </p:nvPr>
        </p:nvSpPr>
        <p:spPr>
          <a:xfrm>
            <a:off x="1934817" y="365125"/>
            <a:ext cx="8242853" cy="1325563"/>
          </a:xfrm>
        </p:spPr>
        <p:txBody>
          <a:bodyPr/>
          <a:lstStyle/>
          <a:p>
            <a:pPr algn="ctr"/>
            <a:r>
              <a:rPr lang="en-US" b="1" dirty="0" smtClean="0">
                <a:latin typeface="+mn-lt"/>
              </a:rPr>
              <a:t>INTERNAL THREATS (Cont’d)</a:t>
            </a:r>
            <a:endParaRPr lang="en-US" b="1"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4" y="166342"/>
            <a:ext cx="8756373" cy="1325563"/>
          </a:xfrm>
        </p:spPr>
        <p:txBody>
          <a:bodyPr/>
          <a:lstStyle/>
          <a:p>
            <a:pPr algn="ctr"/>
            <a:r>
              <a:rPr lang="en-US" b="1" dirty="0" smtClean="0">
                <a:latin typeface="+mn-lt"/>
              </a:rPr>
              <a:t>GLOBAL &amp; REGIONAL THREATS (EXTERNAL)</a:t>
            </a:r>
            <a:endParaRPr lang="en-US" b="1" dirty="0">
              <a:latin typeface="+mn-lt"/>
            </a:endParaRPr>
          </a:p>
        </p:txBody>
      </p:sp>
      <p:sp>
        <p:nvSpPr>
          <p:cNvPr id="4" name="Content Placeholder 3"/>
          <p:cNvSpPr>
            <a:spLocks noGrp="1"/>
          </p:cNvSpPr>
          <p:nvPr>
            <p:ph sz="half" idx="2"/>
          </p:nvPr>
        </p:nvSpPr>
        <p:spPr>
          <a:xfrm>
            <a:off x="1179443" y="1825625"/>
            <a:ext cx="10174357" cy="4351338"/>
          </a:xfrm>
        </p:spPr>
        <p:txBody>
          <a:bodyPr>
            <a:normAutofit/>
          </a:bodyPr>
          <a:lstStyle/>
          <a:p>
            <a:pPr algn="ctr">
              <a:buNone/>
            </a:pPr>
            <a:r>
              <a:rPr lang="en-US" dirty="0" smtClean="0"/>
              <a:t>The trend of security threats seems to be the same for global and regional level with some peculiarities. </a:t>
            </a:r>
          </a:p>
          <a:p>
            <a:pPr algn="ctr">
              <a:buNone/>
            </a:pPr>
            <a:r>
              <a:rPr lang="en-US" dirty="0" smtClean="0"/>
              <a:t>International </a:t>
            </a:r>
            <a:r>
              <a:rPr lang="en-US" b="1" u="sng" dirty="0" smtClean="0"/>
              <a:t>Terrorism</a:t>
            </a:r>
            <a:r>
              <a:rPr lang="en-US" dirty="0" smtClean="0"/>
              <a:t> in its diverse forms and fundamentalism are at our nose. </a:t>
            </a:r>
          </a:p>
          <a:p>
            <a:pPr algn="ctr">
              <a:buNone/>
            </a:pPr>
            <a:r>
              <a:rPr lang="en-US" dirty="0" smtClean="0"/>
              <a:t>With the technological advancement, the training, movement and facilitation of </a:t>
            </a:r>
            <a:r>
              <a:rPr lang="en-US" b="1" u="sng" dirty="0" smtClean="0"/>
              <a:t>Terrorist Activities </a:t>
            </a:r>
            <a:r>
              <a:rPr lang="en-US" dirty="0" smtClean="0"/>
              <a:t>have left most developing nations helpless. </a:t>
            </a:r>
          </a:p>
          <a:p>
            <a:pPr algn="ctr">
              <a:buNone/>
            </a:pPr>
            <a:r>
              <a:rPr lang="en-US" dirty="0" smtClean="0"/>
              <a:t>Typical examples are the imposition of </a:t>
            </a:r>
            <a:r>
              <a:rPr lang="en-US" b="1" dirty="0" err="1" smtClean="0"/>
              <a:t>Sharia</a:t>
            </a:r>
            <a:r>
              <a:rPr lang="en-US" b="1" dirty="0" smtClean="0"/>
              <a:t> Law </a:t>
            </a:r>
            <a:r>
              <a:rPr lang="en-US" dirty="0" smtClean="0"/>
              <a:t>among </a:t>
            </a:r>
            <a:r>
              <a:rPr lang="en-US" b="1" dirty="0" smtClean="0"/>
              <a:t>Muslim </a:t>
            </a:r>
            <a:r>
              <a:rPr lang="en-US" b="1" dirty="0" err="1" smtClean="0"/>
              <a:t>faithfuls</a:t>
            </a:r>
            <a:r>
              <a:rPr lang="en-US" dirty="0" smtClean="0"/>
              <a:t> and the activities of </a:t>
            </a:r>
            <a:r>
              <a:rPr lang="en-US" b="1" dirty="0" err="1" smtClean="0"/>
              <a:t>Boko</a:t>
            </a:r>
            <a:r>
              <a:rPr lang="en-US" b="1" dirty="0" smtClean="0"/>
              <a:t> </a:t>
            </a:r>
            <a:r>
              <a:rPr lang="en-US" b="1" dirty="0" err="1" smtClean="0"/>
              <a:t>Haram</a:t>
            </a:r>
            <a:r>
              <a:rPr lang="en-US" b="1" dirty="0" smtClean="0"/>
              <a:t> </a:t>
            </a:r>
            <a:r>
              <a:rPr lang="en-US" dirty="0" smtClean="0"/>
              <a:t>group in Nigeria are not far from reaching Ghana. </a:t>
            </a:r>
            <a:endParaRPr lang="en-GB" dirty="0" smtClean="0"/>
          </a:p>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mall-arms.jpg"/>
          <p:cNvPicPr>
            <a:picLocks noGrp="1" noChangeAspect="1"/>
          </p:cNvPicPr>
          <p:nvPr>
            <p:ph sz="half" idx="1"/>
          </p:nvPr>
        </p:nvPicPr>
        <p:blipFill>
          <a:blip r:embed="rId2" cstate="print"/>
          <a:stretch>
            <a:fillRect/>
          </a:stretch>
        </p:blipFill>
        <p:spPr>
          <a:xfrm>
            <a:off x="838200" y="2280905"/>
            <a:ext cx="5181600" cy="3440778"/>
          </a:xfrm>
        </p:spPr>
      </p:pic>
      <p:sp>
        <p:nvSpPr>
          <p:cNvPr id="4" name="Content Placeholder 3"/>
          <p:cNvSpPr>
            <a:spLocks noGrp="1"/>
          </p:cNvSpPr>
          <p:nvPr>
            <p:ph sz="half" idx="2"/>
          </p:nvPr>
        </p:nvSpPr>
        <p:spPr/>
        <p:txBody>
          <a:bodyPr>
            <a:normAutofit/>
          </a:bodyPr>
          <a:lstStyle/>
          <a:p>
            <a:pPr algn="ctr">
              <a:buNone/>
            </a:pPr>
            <a:r>
              <a:rPr lang="en-US" sz="3600" dirty="0" smtClean="0"/>
              <a:t>Small arms proliferations due to poor monitoring and porous frontiers.</a:t>
            </a:r>
          </a:p>
          <a:p>
            <a:pPr algn="ctr">
              <a:buNone/>
            </a:pPr>
            <a:endParaRPr lang="en-US" sz="3600" dirty="0" smtClean="0"/>
          </a:p>
          <a:p>
            <a:pPr algn="ctr">
              <a:buNone/>
            </a:pPr>
            <a:r>
              <a:rPr lang="en-US" sz="3600" dirty="0" smtClean="0"/>
              <a:t>Illegal trade and organized crime all undermine the stability and integrity of the state. </a:t>
            </a:r>
          </a:p>
          <a:p>
            <a:pPr algn="ctr">
              <a:buNone/>
            </a:pPr>
            <a:endParaRPr lang="en-US" sz="3600" dirty="0"/>
          </a:p>
        </p:txBody>
      </p:sp>
      <p:sp>
        <p:nvSpPr>
          <p:cNvPr id="5" name="Title 1"/>
          <p:cNvSpPr>
            <a:spLocks noGrp="1"/>
          </p:cNvSpPr>
          <p:nvPr>
            <p:ph type="title"/>
          </p:nvPr>
        </p:nvSpPr>
        <p:spPr>
          <a:xfrm>
            <a:off x="1749284" y="166342"/>
            <a:ext cx="8756373" cy="1325563"/>
          </a:xfrm>
        </p:spPr>
        <p:txBody>
          <a:bodyPr>
            <a:normAutofit fontScale="90000"/>
          </a:bodyPr>
          <a:lstStyle/>
          <a:p>
            <a:pPr algn="ctr"/>
            <a:r>
              <a:rPr lang="en-US" b="1" dirty="0" smtClean="0">
                <a:latin typeface="+mn-lt"/>
              </a:rPr>
              <a:t>GLOBAL &amp; REGIONAL THREATS ((EXTERNAL) </a:t>
            </a:r>
            <a:r>
              <a:rPr lang="en-US" b="1" i="1" dirty="0" smtClean="0">
                <a:latin typeface="+mn-lt"/>
              </a:rPr>
              <a:t>CONT’D</a:t>
            </a:r>
            <a:r>
              <a:rPr lang="en-US" b="1" dirty="0" smtClean="0">
                <a:latin typeface="+mn-lt"/>
              </a:rPr>
              <a:t>)</a:t>
            </a:r>
            <a:endParaRPr lang="en-US" b="1"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uide_waterpollution_66615937_2400.jpg"/>
          <p:cNvPicPr>
            <a:picLocks noGrp="1" noChangeAspect="1"/>
          </p:cNvPicPr>
          <p:nvPr>
            <p:ph sz="half" idx="1"/>
          </p:nvPr>
        </p:nvPicPr>
        <p:blipFill>
          <a:blip r:embed="rId2" cstate="print"/>
          <a:stretch>
            <a:fillRect/>
          </a:stretch>
        </p:blipFill>
        <p:spPr>
          <a:xfrm>
            <a:off x="307989" y="2107095"/>
            <a:ext cx="6004675" cy="3644347"/>
          </a:xfrm>
        </p:spPr>
      </p:pic>
      <p:sp>
        <p:nvSpPr>
          <p:cNvPr id="4" name="Content Placeholder 3"/>
          <p:cNvSpPr>
            <a:spLocks noGrp="1"/>
          </p:cNvSpPr>
          <p:nvPr>
            <p:ph sz="half" idx="2"/>
          </p:nvPr>
        </p:nvSpPr>
        <p:spPr/>
        <p:txBody>
          <a:bodyPr>
            <a:noAutofit/>
          </a:bodyPr>
          <a:lstStyle/>
          <a:p>
            <a:pPr algn="ctr">
              <a:buNone/>
            </a:pPr>
            <a:r>
              <a:rPr lang="en-US" sz="4000" b="1" dirty="0" smtClean="0"/>
              <a:t>Environmental pollution and dumping of industrial waste in our territorial waters have come with economic and social costs. </a:t>
            </a:r>
          </a:p>
          <a:p>
            <a:pPr algn="ctr">
              <a:buNone/>
            </a:pPr>
            <a:endParaRPr lang="en-US" sz="4000" b="1" dirty="0"/>
          </a:p>
        </p:txBody>
      </p:sp>
      <p:sp>
        <p:nvSpPr>
          <p:cNvPr id="5" name="Title 1"/>
          <p:cNvSpPr>
            <a:spLocks noGrp="1"/>
          </p:cNvSpPr>
          <p:nvPr>
            <p:ph type="title"/>
          </p:nvPr>
        </p:nvSpPr>
        <p:spPr>
          <a:xfrm>
            <a:off x="1749284" y="166342"/>
            <a:ext cx="8756373" cy="1325563"/>
          </a:xfrm>
        </p:spPr>
        <p:txBody>
          <a:bodyPr>
            <a:normAutofit fontScale="90000"/>
          </a:bodyPr>
          <a:lstStyle/>
          <a:p>
            <a:pPr algn="ctr"/>
            <a:r>
              <a:rPr lang="en-US" b="1" dirty="0" smtClean="0">
                <a:latin typeface="+mn-lt"/>
              </a:rPr>
              <a:t>GLOBAL &amp; REGIONAL THREATS ((EXTERNAL) </a:t>
            </a:r>
            <a:r>
              <a:rPr lang="en-US" b="1" i="1" dirty="0" smtClean="0">
                <a:latin typeface="+mn-lt"/>
              </a:rPr>
              <a:t>CONT’D</a:t>
            </a:r>
            <a:r>
              <a:rPr lang="en-US" b="1" dirty="0" smtClean="0">
                <a:latin typeface="+mn-lt"/>
              </a:rPr>
              <a:t>)</a:t>
            </a:r>
            <a:endParaRPr lang="en-US" b="1"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oney-laundering.jpg"/>
          <p:cNvPicPr>
            <a:picLocks noGrp="1" noChangeAspect="1"/>
          </p:cNvPicPr>
          <p:nvPr>
            <p:ph sz="half" idx="1"/>
          </p:nvPr>
        </p:nvPicPr>
        <p:blipFill>
          <a:blip r:embed="rId2" cstate="print"/>
          <a:stretch>
            <a:fillRect/>
          </a:stretch>
        </p:blipFill>
        <p:spPr>
          <a:xfrm>
            <a:off x="1336450" y="1550505"/>
            <a:ext cx="3368072" cy="2245381"/>
          </a:xfrm>
        </p:spPr>
      </p:pic>
      <p:sp>
        <p:nvSpPr>
          <p:cNvPr id="4" name="Content Placeholder 3"/>
          <p:cNvSpPr>
            <a:spLocks noGrp="1"/>
          </p:cNvSpPr>
          <p:nvPr>
            <p:ph sz="half" idx="2"/>
          </p:nvPr>
        </p:nvSpPr>
        <p:spPr/>
        <p:txBody>
          <a:bodyPr>
            <a:noAutofit/>
          </a:bodyPr>
          <a:lstStyle/>
          <a:p>
            <a:pPr algn="ctr">
              <a:buNone/>
            </a:pPr>
            <a:r>
              <a:rPr lang="en-US" sz="3000" dirty="0" smtClean="0"/>
              <a:t>International </a:t>
            </a:r>
            <a:r>
              <a:rPr lang="en-US" sz="3000" b="1" u="sng" dirty="0" smtClean="0"/>
              <a:t>Money Laundering </a:t>
            </a:r>
            <a:r>
              <a:rPr lang="en-US" sz="3000" dirty="0" smtClean="0"/>
              <a:t>and </a:t>
            </a:r>
            <a:r>
              <a:rPr lang="en-US" sz="3000" b="1" u="sng" dirty="0" smtClean="0"/>
              <a:t>Cyber Fraud</a:t>
            </a:r>
            <a:r>
              <a:rPr lang="en-US" sz="3000" dirty="0" smtClean="0"/>
              <a:t> have become the order of the day and discourage foreign investment. </a:t>
            </a:r>
          </a:p>
          <a:p>
            <a:pPr algn="ctr">
              <a:buNone/>
            </a:pPr>
            <a:r>
              <a:rPr lang="en-US" sz="3000" dirty="0" smtClean="0"/>
              <a:t>The activities of non-state actors have proved in recent times that states no longer have absolute or supreme over her sovereign affairs</a:t>
            </a:r>
            <a:endParaRPr lang="en-US" sz="3000" dirty="0"/>
          </a:p>
        </p:txBody>
      </p:sp>
      <p:sp>
        <p:nvSpPr>
          <p:cNvPr id="5" name="Title 1"/>
          <p:cNvSpPr>
            <a:spLocks noGrp="1"/>
          </p:cNvSpPr>
          <p:nvPr>
            <p:ph type="title"/>
          </p:nvPr>
        </p:nvSpPr>
        <p:spPr>
          <a:xfrm>
            <a:off x="1749284" y="166342"/>
            <a:ext cx="8756373" cy="1325563"/>
          </a:xfrm>
        </p:spPr>
        <p:txBody>
          <a:bodyPr>
            <a:normAutofit fontScale="90000"/>
          </a:bodyPr>
          <a:lstStyle/>
          <a:p>
            <a:pPr algn="ctr"/>
            <a:r>
              <a:rPr lang="en-US" b="1" dirty="0" smtClean="0">
                <a:latin typeface="+mn-lt"/>
              </a:rPr>
              <a:t>GLOBAL &amp; REGIONAL THREATS ((EXTERNAL) </a:t>
            </a:r>
            <a:r>
              <a:rPr lang="en-US" b="1" i="1" dirty="0" smtClean="0">
                <a:latin typeface="+mn-lt"/>
              </a:rPr>
              <a:t>CONT’D</a:t>
            </a:r>
            <a:r>
              <a:rPr lang="en-US" b="1" dirty="0" smtClean="0">
                <a:latin typeface="+mn-lt"/>
              </a:rPr>
              <a:t>)</a:t>
            </a:r>
            <a:endParaRPr lang="en-US" b="1" dirty="0">
              <a:latin typeface="+mn-lt"/>
            </a:endParaRPr>
          </a:p>
        </p:txBody>
      </p:sp>
      <p:pic>
        <p:nvPicPr>
          <p:cNvPr id="3074" name="Picture 2" descr="WEF reports shows businesses failing on cyber crime - Investment Monitor"/>
          <p:cNvPicPr>
            <a:picLocks noChangeAspect="1" noChangeArrowheads="1"/>
          </p:cNvPicPr>
          <p:nvPr/>
        </p:nvPicPr>
        <p:blipFill>
          <a:blip r:embed="rId3" cstate="print"/>
          <a:srcRect/>
          <a:stretch>
            <a:fillRect/>
          </a:stretch>
        </p:blipFill>
        <p:spPr bwMode="auto">
          <a:xfrm>
            <a:off x="1348269" y="3988905"/>
            <a:ext cx="3369505" cy="210709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A3CA285-3604-D651-1A21-EB71F83E97F9}"/>
              </a:ext>
            </a:extLst>
          </p:cNvPr>
          <p:cNvPicPr>
            <a:picLocks noChangeAspect="1"/>
          </p:cNvPicPr>
          <p:nvPr/>
        </p:nvPicPr>
        <p:blipFill rotWithShape="1">
          <a:blip r:embed="rId2" cstate="print"/>
          <a:srcRect b="9405"/>
          <a:stretch/>
        </p:blipFill>
        <p:spPr>
          <a:xfrm>
            <a:off x="3984721" y="1509741"/>
            <a:ext cx="4141758" cy="5255495"/>
          </a:xfrm>
          <a:prstGeom prst="rect">
            <a:avLst/>
          </a:prstGeom>
        </p:spPr>
      </p:pic>
      <p:sp>
        <p:nvSpPr>
          <p:cNvPr id="4" name="Content Placeholder 3"/>
          <p:cNvSpPr>
            <a:spLocks noGrp="1"/>
          </p:cNvSpPr>
          <p:nvPr>
            <p:ph sz="half" idx="2"/>
          </p:nvPr>
        </p:nvSpPr>
        <p:spPr>
          <a:xfrm>
            <a:off x="5801144" y="1825625"/>
            <a:ext cx="5181600" cy="4351338"/>
          </a:xfrm>
        </p:spPr>
        <p:txBody>
          <a:bodyPr>
            <a:normAutofit fontScale="92500" lnSpcReduction="20000"/>
          </a:bodyPr>
          <a:lstStyle/>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Kidney:</a:t>
            </a:r>
          </a:p>
          <a:p>
            <a:pPr marL="742950" lvl="1" indent="-285750" algn="r">
              <a:spcAft>
                <a:spcPts val="200"/>
              </a:spcAft>
            </a:pPr>
            <a:r>
              <a:rPr lang="en-US"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PARAGUAY: $15,000</a:t>
            </a:r>
          </a:p>
          <a:p>
            <a:pPr marL="742950" lvl="1" indent="-285750" algn="r">
              <a:spcAft>
                <a:spcPts val="200"/>
              </a:spcAft>
            </a:pPr>
            <a:r>
              <a:rPr lang="en-US"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CHINA: $62,000</a:t>
            </a:r>
          </a:p>
          <a:p>
            <a:pPr marL="742950" lvl="1" indent="-285750" algn="r">
              <a:spcAft>
                <a:spcPts val="200"/>
              </a:spcAft>
            </a:pPr>
            <a:r>
              <a:rPr lang="en-US"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USA: $262,000</a:t>
            </a:r>
          </a:p>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Pint of Blood:</a:t>
            </a:r>
          </a:p>
          <a:p>
            <a:pPr marL="742950" lvl="1" indent="-285750" algn="r">
              <a:spcAft>
                <a:spcPts val="200"/>
              </a:spcAft>
            </a:pPr>
            <a:r>
              <a:rPr lang="en-US"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PARAGUAY: $25</a:t>
            </a:r>
          </a:p>
          <a:p>
            <a:pPr marL="742950" lvl="1" indent="-285750" algn="r">
              <a:spcAft>
                <a:spcPts val="200"/>
              </a:spcAft>
            </a:pPr>
            <a:r>
              <a:rPr lang="en-US"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USA: $337</a:t>
            </a:r>
          </a:p>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Hand and Forearm: </a:t>
            </a:r>
            <a:r>
              <a:rPr lang="en-US"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$385</a:t>
            </a:r>
          </a:p>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Spleen: </a:t>
            </a:r>
            <a:r>
              <a:rPr lang="en-US"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$508</a:t>
            </a:r>
          </a:p>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Stomach: </a:t>
            </a:r>
            <a:r>
              <a:rPr lang="en-US"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$508</a:t>
            </a:r>
          </a:p>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Small Intestine: </a:t>
            </a:r>
            <a:r>
              <a:rPr lang="en-US"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$2,519</a:t>
            </a:r>
          </a:p>
          <a:p>
            <a:pPr marL="285750" indent="-285750" algn="r">
              <a:spcAft>
                <a:spcPts val="200"/>
              </a:spcAft>
            </a:pPr>
            <a:r>
              <a:rPr lang="en-US" b="1" dirty="0" smtClean="0">
                <a:latin typeface="Open Sans" panose="020B0606030504020204" pitchFamily="34" charset="0"/>
                <a:ea typeface="Open Sans" panose="020B0606030504020204" pitchFamily="34" charset="0"/>
                <a:cs typeface="Open Sans" panose="020B0606030504020204" pitchFamily="34" charset="0"/>
              </a:rPr>
              <a:t>Gallbladder: </a:t>
            </a:r>
            <a:r>
              <a:rPr lang="en-US"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$1,219</a:t>
            </a:r>
          </a:p>
          <a:p>
            <a:pPr algn="r"/>
            <a:endParaRPr lang="en-US" dirty="0"/>
          </a:p>
        </p:txBody>
      </p:sp>
      <p:sp>
        <p:nvSpPr>
          <p:cNvPr id="5" name="Content Placeholder 4">
            <a:extLst>
              <a:ext uri="{FF2B5EF4-FFF2-40B4-BE49-F238E27FC236}">
                <a16:creationId xmlns:a16="http://schemas.microsoft.com/office/drawing/2014/main" xmlns="" id="{1765B895-4F4B-D6E6-F127-0D1512E878BD}"/>
              </a:ext>
            </a:extLst>
          </p:cNvPr>
          <p:cNvSpPr txBox="1">
            <a:spLocks noGrp="1"/>
          </p:cNvSpPr>
          <p:nvPr>
            <p:ph sz="half" idx="1"/>
          </p:nvPr>
        </p:nvSpPr>
        <p:spPr>
          <a:xfrm>
            <a:off x="268364" y="1825625"/>
            <a:ext cx="5181600" cy="4118050"/>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Scalp: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$607</a:t>
            </a:r>
          </a:p>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Pair of Eyeballs: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$1,525</a:t>
            </a:r>
          </a:p>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Skull with Teeth: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$1,200</a:t>
            </a:r>
          </a:p>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Shoulder: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$500</a:t>
            </a:r>
          </a:p>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Coronary Artery: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$1,525</a:t>
            </a:r>
          </a:p>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Heart: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$119,00</a:t>
            </a:r>
          </a:p>
          <a:p>
            <a:pPr marL="285750" indent="-285750">
              <a:spcAft>
                <a:spcPts val="2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Liver: </a:t>
            </a: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en-US" sz="32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157,000</a:t>
            </a:r>
            <a:endPar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p:cNvSpPr>
            <a:spLocks noGrp="1"/>
          </p:cNvSpPr>
          <p:nvPr>
            <p:ph type="title"/>
          </p:nvPr>
        </p:nvSpPr>
        <p:spPr>
          <a:xfrm>
            <a:off x="1749284" y="166342"/>
            <a:ext cx="8756373" cy="1325563"/>
          </a:xfrm>
        </p:spPr>
        <p:txBody>
          <a:bodyPr>
            <a:normAutofit fontScale="90000"/>
          </a:bodyPr>
          <a:lstStyle/>
          <a:p>
            <a:pPr algn="ctr"/>
            <a:r>
              <a:rPr lang="en-US" b="1" dirty="0" smtClean="0">
                <a:latin typeface="+mn-lt"/>
              </a:rPr>
              <a:t>GLOBAL &amp; REGIONAL THREATS ((EXTERNAL) </a:t>
            </a:r>
            <a:r>
              <a:rPr lang="en-US" b="1" i="1" dirty="0" smtClean="0">
                <a:latin typeface="+mn-lt"/>
              </a:rPr>
              <a:t>CONT’D</a:t>
            </a:r>
            <a:r>
              <a:rPr lang="en-US" b="1" dirty="0" smtClean="0">
                <a:latin typeface="+mn-lt"/>
              </a:rPr>
              <a:t>)</a:t>
            </a:r>
            <a:endParaRPr lang="en-US" b="1"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a:t>
            </a:r>
            <a:endParaRPr lang="en-US" sz="4000" b="1" dirty="0">
              <a:latin typeface="+mn-lt"/>
            </a:endParaRPr>
          </a:p>
        </p:txBody>
      </p:sp>
      <p:sp>
        <p:nvSpPr>
          <p:cNvPr id="4" name="Content Placeholder 3"/>
          <p:cNvSpPr>
            <a:spLocks noGrp="1"/>
          </p:cNvSpPr>
          <p:nvPr>
            <p:ph sz="half" idx="2"/>
          </p:nvPr>
        </p:nvSpPr>
        <p:spPr>
          <a:xfrm>
            <a:off x="1139687" y="1192696"/>
            <a:ext cx="10214113" cy="4984267"/>
          </a:xfrm>
        </p:spPr>
        <p:txBody>
          <a:bodyPr>
            <a:noAutofit/>
          </a:bodyPr>
          <a:lstStyle/>
          <a:p>
            <a:pPr>
              <a:buNone/>
            </a:pPr>
            <a:r>
              <a:rPr lang="en-US" sz="2900" u="sng" dirty="0" smtClean="0"/>
              <a:t>Threat based</a:t>
            </a:r>
            <a:r>
              <a:rPr lang="en-US" sz="2900" dirty="0" smtClean="0"/>
              <a:t>: </a:t>
            </a:r>
          </a:p>
          <a:p>
            <a:pPr algn="ctr">
              <a:buNone/>
            </a:pPr>
            <a:r>
              <a:rPr lang="en-US" sz="2900" dirty="0" smtClean="0"/>
              <a:t>Having profiled some of the potential threats to Ghana, one of the challenges is the detection, the correct identification and locating of the threat and how to deal with it. </a:t>
            </a:r>
          </a:p>
          <a:p>
            <a:pPr algn="ctr">
              <a:buNone/>
            </a:pPr>
            <a:r>
              <a:rPr lang="en-US" sz="2900" dirty="0" smtClean="0"/>
              <a:t>Terrorist activities are very clandestine that information gathering and detection, identification and locating the perpetrator have eluded most governments including Ghana. </a:t>
            </a:r>
          </a:p>
          <a:p>
            <a:pPr algn="ctr">
              <a:buNone/>
            </a:pPr>
            <a:r>
              <a:rPr lang="en-US" sz="2900" dirty="0" smtClean="0"/>
              <a:t>Threat and risk analysis remain a daunting task due to lack of experts in that field. In this regard a collaborative effort in partnership with regional and international organizations as “security is best assured through a legitimate international order based on shared democratic values.” (</a:t>
            </a:r>
            <a:r>
              <a:rPr lang="en-US" sz="2900" dirty="0" err="1" smtClean="0"/>
              <a:t>Luckham</a:t>
            </a:r>
            <a:r>
              <a:rPr lang="en-US" sz="2900" dirty="0" smtClean="0"/>
              <a:t>, R. 2003)</a:t>
            </a:r>
            <a:endParaRPr lang="en-GB" sz="2900" dirty="0" smtClean="0"/>
          </a:p>
          <a:p>
            <a:pPr>
              <a:buNone/>
            </a:pPr>
            <a:endParaRPr lang="en-US" sz="29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hana-strike.jpg"/>
          <p:cNvPicPr>
            <a:picLocks noGrp="1" noChangeAspect="1"/>
          </p:cNvPicPr>
          <p:nvPr>
            <p:ph sz="half" idx="1"/>
          </p:nvPr>
        </p:nvPicPr>
        <p:blipFill>
          <a:blip r:embed="rId2" cstate="print"/>
          <a:stretch>
            <a:fillRect/>
          </a:stretch>
        </p:blipFill>
        <p:spPr>
          <a:xfrm>
            <a:off x="281609" y="1719141"/>
            <a:ext cx="5602356" cy="3700998"/>
          </a:xfrm>
        </p:spPr>
      </p:pic>
      <p:sp>
        <p:nvSpPr>
          <p:cNvPr id="4" name="Content Placeholder 3"/>
          <p:cNvSpPr>
            <a:spLocks noGrp="1"/>
          </p:cNvSpPr>
          <p:nvPr>
            <p:ph sz="half" idx="2"/>
          </p:nvPr>
        </p:nvSpPr>
        <p:spPr/>
        <p:txBody>
          <a:bodyPr>
            <a:normAutofit lnSpcReduction="10000"/>
          </a:bodyPr>
          <a:lstStyle/>
          <a:p>
            <a:r>
              <a:rPr lang="en-US" dirty="0" smtClean="0"/>
              <a:t>Increase in poverty and income differentiation among social groups.</a:t>
            </a:r>
          </a:p>
          <a:p>
            <a:r>
              <a:rPr lang="en-US" dirty="0" smtClean="0"/>
              <a:t>Mass strikes and civil unrest.</a:t>
            </a:r>
          </a:p>
          <a:p>
            <a:r>
              <a:rPr lang="en-US" dirty="0" smtClean="0"/>
              <a:t>Challenges in the public health sector.</a:t>
            </a:r>
          </a:p>
          <a:p>
            <a:r>
              <a:rPr lang="en-US" dirty="0" smtClean="0"/>
              <a:t>Problems of integration of ethnic minorities.</a:t>
            </a:r>
          </a:p>
          <a:p>
            <a:r>
              <a:rPr lang="en-US" dirty="0" smtClean="0"/>
              <a:t>Global Network (ISIS, </a:t>
            </a:r>
            <a:r>
              <a:rPr lang="en-US" dirty="0" err="1" smtClean="0"/>
              <a:t>Boko</a:t>
            </a:r>
            <a:r>
              <a:rPr lang="en-US" dirty="0" smtClean="0"/>
              <a:t> </a:t>
            </a:r>
            <a:r>
              <a:rPr lang="en-US" dirty="0" err="1" smtClean="0"/>
              <a:t>Haram</a:t>
            </a:r>
            <a:r>
              <a:rPr lang="en-US" dirty="0" smtClean="0"/>
              <a:t>, etc.)</a:t>
            </a:r>
          </a:p>
          <a:p>
            <a:endParaRPr lang="en-US" dirty="0"/>
          </a:p>
        </p:txBody>
      </p:sp>
      <p:sp>
        <p:nvSpPr>
          <p:cNvPr id="5"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 CONT’D</a:t>
            </a:r>
            <a:endParaRPr lang="en-US" sz="4000" b="1"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9113" y="1825625"/>
            <a:ext cx="10664687" cy="4351338"/>
          </a:xfrm>
        </p:spPr>
        <p:txBody>
          <a:bodyPr>
            <a:normAutofit fontScale="92500" lnSpcReduction="20000"/>
          </a:bodyPr>
          <a:lstStyle/>
          <a:p>
            <a:pPr algn="ctr">
              <a:buNone/>
            </a:pPr>
            <a:r>
              <a:rPr lang="en-US" sz="3200" u="sng" dirty="0" smtClean="0"/>
              <a:t>Lack of &amp; Weak Institutional Capacity</a:t>
            </a:r>
            <a:r>
              <a:rPr lang="en-US" sz="3200" dirty="0" smtClean="0"/>
              <a:t>:  </a:t>
            </a:r>
          </a:p>
          <a:p>
            <a:pPr algn="ctr">
              <a:buNone/>
            </a:pPr>
            <a:r>
              <a:rPr lang="en-US" sz="3200" dirty="0" smtClean="0"/>
              <a:t>National security is best assured through the National Security policy framework which set out security objectives, directions and guidelines to the ministries and institutions for implementation. </a:t>
            </a:r>
          </a:p>
          <a:p>
            <a:pPr algn="ctr">
              <a:buNone/>
            </a:pPr>
            <a:r>
              <a:rPr lang="en-US" sz="3200" dirty="0" smtClean="0"/>
              <a:t>The first line and operational institutions are the security forces or services (Armed Forces, the , Fire Service, Prisons, GIS and other Paramilitary Agencies) which do not have the capacity and clout to deal with the particular threats. </a:t>
            </a:r>
          </a:p>
          <a:p>
            <a:pPr algn="ctr">
              <a:buNone/>
            </a:pPr>
            <a:r>
              <a:rPr lang="en-US" sz="3200" dirty="0" smtClean="0"/>
              <a:t>The state investigative and control institutions and intelligence agencies seem weak and not very effective. Regime security seems to be the norm of the day.</a:t>
            </a:r>
          </a:p>
          <a:p>
            <a:pPr algn="ctr">
              <a:buNone/>
            </a:pPr>
            <a:endParaRPr lang="en-US" sz="3200" dirty="0"/>
          </a:p>
        </p:txBody>
      </p:sp>
      <p:sp>
        <p:nvSpPr>
          <p:cNvPr id="5"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 CONT’D</a:t>
            </a:r>
            <a:endParaRPr lang="en-US" sz="4000" b="1"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21635" y="1825625"/>
            <a:ext cx="10532165" cy="4351338"/>
          </a:xfrm>
        </p:spPr>
        <p:txBody>
          <a:bodyPr/>
          <a:lstStyle/>
          <a:p>
            <a:pPr algn="ctr">
              <a:buNone/>
            </a:pPr>
            <a:r>
              <a:rPr lang="en-US" dirty="0" smtClean="0"/>
              <a:t>Low levels of training, lack of expertise, resources constraints all underpin the effective performance of the state institutions.  It is hoped that with the current on-going acquisition plan, the security forces would be well equipped to deal with the potential threats being faced. </a:t>
            </a:r>
            <a:endParaRPr lang="en-GB" dirty="0" smtClean="0"/>
          </a:p>
          <a:p>
            <a:pPr algn="ctr">
              <a:buNone/>
            </a:pPr>
            <a:r>
              <a:rPr lang="en-US" dirty="0" smtClean="0"/>
              <a:t>Public order policing by the national police service has not improved due to the caliber of personnel recruited. Some criminal investigations are never completed and it is therefore difficult to bring criminals to justice. </a:t>
            </a:r>
          </a:p>
          <a:p>
            <a:pPr algn="ctr">
              <a:buNone/>
            </a:pPr>
            <a:r>
              <a:rPr lang="en-US" dirty="0" smtClean="0"/>
              <a:t>Coordination and support is lacking between these state institutions. State prosecutions have failed several times in court. </a:t>
            </a:r>
            <a:endParaRPr lang="en-GB" dirty="0" smtClean="0"/>
          </a:p>
          <a:p>
            <a:pPr algn="ctr">
              <a:buNone/>
            </a:pPr>
            <a:endParaRPr lang="en-US" dirty="0"/>
          </a:p>
        </p:txBody>
      </p:sp>
      <p:sp>
        <p:nvSpPr>
          <p:cNvPr id="5"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 CONT’D</a:t>
            </a:r>
            <a:endParaRPr lang="en-US" sz="4000"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248188"/>
            <a:ext cx="10367097" cy="731520"/>
          </a:xfrm>
        </p:spPr>
        <p:txBody>
          <a:bodyPr/>
          <a:lstStyle/>
          <a:p>
            <a:pPr algn="ctr"/>
            <a:r>
              <a:rPr lang="en-GB" sz="4800" b="1" u="sng" dirty="0" smtClean="0"/>
              <a:t>INTRODUCTION (‘Cont’d)</a:t>
            </a:r>
            <a:endParaRPr lang="en-GB" sz="4800" b="1" dirty="0"/>
          </a:p>
        </p:txBody>
      </p:sp>
      <p:sp>
        <p:nvSpPr>
          <p:cNvPr id="3" name="Subtitle 2"/>
          <p:cNvSpPr>
            <a:spLocks noGrp="1"/>
          </p:cNvSpPr>
          <p:nvPr>
            <p:ph type="subTitle" idx="1"/>
          </p:nvPr>
        </p:nvSpPr>
        <p:spPr>
          <a:xfrm>
            <a:off x="404949" y="1854927"/>
            <a:ext cx="11338560" cy="4193176"/>
          </a:xfrm>
        </p:spPr>
        <p:txBody>
          <a:bodyPr/>
          <a:lstStyle/>
          <a:p>
            <a:r>
              <a:rPr lang="en-US" sz="2800" dirty="0" smtClean="0">
                <a:solidFill>
                  <a:schemeClr val="tx1"/>
                </a:solidFill>
              </a:rPr>
              <a:t>Nations and states in their bid to providing security to protect their people and resources, have come face to face with “new insecurities and globalised violence” even beyond their borders.  In the global context, the activities of non-state actors, terrorist, organized international crime, small arms proliferations, extreme violence, terrorism and conflicts have been the pre-occupation of non state actors. </a:t>
            </a:r>
          </a:p>
          <a:p>
            <a:r>
              <a:rPr lang="en-US" sz="2800" dirty="0" smtClean="0">
                <a:solidFill>
                  <a:schemeClr val="tx1"/>
                </a:solidFill>
              </a:rPr>
              <a:t>At the regional and domestic level constitutional rights to freedom of expression, the right to organize political demonstrations and protests, ethnic conflicts and other internal scrabbles all impinge on the provision of national security.  States are therefore grappling with these security challenges to ensure stability, peace and durable democratic governance</a:t>
            </a:r>
            <a:r>
              <a:rPr lang="en-US" dirty="0" smtClean="0"/>
              <a:t>.</a:t>
            </a:r>
            <a:r>
              <a:rPr lang="en-GB" dirty="0" smtClean="0"/>
              <a:t> </a:t>
            </a:r>
          </a:p>
          <a:p>
            <a:pPr algn="ct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83" y="1825625"/>
            <a:ext cx="10850217" cy="4351338"/>
          </a:xfrm>
        </p:spPr>
        <p:txBody>
          <a:bodyPr/>
          <a:lstStyle/>
          <a:p>
            <a:r>
              <a:rPr lang="en-US" u="sng" dirty="0" smtClean="0"/>
              <a:t>Low </a:t>
            </a:r>
            <a:r>
              <a:rPr lang="en-US" u="sng" dirty="0" err="1" smtClean="0"/>
              <a:t>Defence</a:t>
            </a:r>
            <a:r>
              <a:rPr lang="en-US" u="sng" dirty="0" smtClean="0"/>
              <a:t> Budget</a:t>
            </a:r>
            <a:r>
              <a:rPr lang="en-US" dirty="0" smtClean="0"/>
              <a:t>:  </a:t>
            </a:r>
          </a:p>
          <a:p>
            <a:pPr algn="ctr">
              <a:buNone/>
            </a:pPr>
            <a:r>
              <a:rPr lang="en-US" dirty="0" smtClean="0"/>
              <a:t>In Ghana, </a:t>
            </a:r>
            <a:r>
              <a:rPr lang="en-US" dirty="0" err="1" smtClean="0"/>
              <a:t>defence</a:t>
            </a:r>
            <a:r>
              <a:rPr lang="en-US" dirty="0" smtClean="0"/>
              <a:t> has the lowest budgetary allocation and this affects the acquisition of equipment and training. Training in our military institutions has not varied significantly. However anti-terrorist unit has recently been formed but the concentration is in the north.</a:t>
            </a:r>
          </a:p>
          <a:p>
            <a:pPr algn="ctr">
              <a:buNone/>
            </a:pPr>
            <a:r>
              <a:rPr lang="en-US" dirty="0" smtClean="0"/>
              <a:t>If the overall </a:t>
            </a:r>
            <a:r>
              <a:rPr lang="en-US" dirty="0" err="1" smtClean="0"/>
              <a:t>defence</a:t>
            </a:r>
            <a:r>
              <a:rPr lang="en-US" dirty="0" smtClean="0"/>
              <a:t> budget is not increased for the recruitment of personnel, acquisition of equipment and training, Ghana cannot deal effectively with the threat around. </a:t>
            </a:r>
          </a:p>
          <a:p>
            <a:pPr algn="ctr">
              <a:buNone/>
            </a:pPr>
            <a:r>
              <a:rPr lang="en-US" dirty="0" smtClean="0"/>
              <a:t>An upward increase in the </a:t>
            </a:r>
            <a:r>
              <a:rPr lang="en-US" dirty="0" err="1" smtClean="0"/>
              <a:t>defence</a:t>
            </a:r>
            <a:r>
              <a:rPr lang="en-US" dirty="0" smtClean="0"/>
              <a:t> budget needs reconsideration.</a:t>
            </a:r>
            <a:endParaRPr lang="en-GB" dirty="0" smtClean="0"/>
          </a:p>
          <a:p>
            <a:pPr>
              <a:buNone/>
            </a:pPr>
            <a:endParaRPr lang="en-US" dirty="0"/>
          </a:p>
        </p:txBody>
      </p:sp>
      <p:sp>
        <p:nvSpPr>
          <p:cNvPr id="5"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 CONT’D</a:t>
            </a:r>
            <a:endParaRPr lang="en-US" sz="4000" b="1"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REAT MAP1.jpg"/>
          <p:cNvPicPr>
            <a:picLocks noGrp="1" noChangeAspect="1"/>
          </p:cNvPicPr>
          <p:nvPr>
            <p:ph sz="half" idx="1"/>
          </p:nvPr>
        </p:nvPicPr>
        <p:blipFill>
          <a:blip r:embed="rId2" cstate="print"/>
          <a:stretch>
            <a:fillRect/>
          </a:stretch>
        </p:blipFill>
        <p:spPr>
          <a:xfrm>
            <a:off x="1072056" y="1872173"/>
            <a:ext cx="4288220" cy="4170042"/>
          </a:xfrm>
        </p:spPr>
      </p:pic>
      <p:sp>
        <p:nvSpPr>
          <p:cNvPr id="4" name="Content Placeholder 3"/>
          <p:cNvSpPr>
            <a:spLocks noGrp="1"/>
          </p:cNvSpPr>
          <p:nvPr>
            <p:ph sz="half" idx="2"/>
          </p:nvPr>
        </p:nvSpPr>
        <p:spPr/>
        <p:txBody>
          <a:bodyPr/>
          <a:lstStyle/>
          <a:p>
            <a:pPr algn="ctr"/>
            <a:r>
              <a:rPr lang="en-US" dirty="0" smtClean="0"/>
              <a:t>Extremist may take advantage of one or more of the situations listed above and use it to radicalize people</a:t>
            </a:r>
          </a:p>
          <a:p>
            <a:pPr algn="ctr"/>
            <a:endParaRPr lang="en-US" dirty="0" smtClean="0"/>
          </a:p>
        </p:txBody>
      </p:sp>
      <p:sp>
        <p:nvSpPr>
          <p:cNvPr id="6"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 CONT’D</a:t>
            </a:r>
            <a:endParaRPr lang="en-US" sz="4000" b="1"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derwear Bomber.jpg"/>
          <p:cNvPicPr>
            <a:picLocks noGrp="1" noChangeAspect="1"/>
          </p:cNvPicPr>
          <p:nvPr>
            <p:ph sz="half" idx="1"/>
          </p:nvPr>
        </p:nvPicPr>
        <p:blipFill>
          <a:blip r:embed="rId2" cstate="print"/>
          <a:stretch>
            <a:fillRect/>
          </a:stretch>
        </p:blipFill>
        <p:spPr>
          <a:xfrm>
            <a:off x="646228" y="1883460"/>
            <a:ext cx="1371758" cy="1921230"/>
          </a:xfrm>
        </p:spPr>
      </p:pic>
      <p:sp>
        <p:nvSpPr>
          <p:cNvPr id="4" name="Content Placeholder 3"/>
          <p:cNvSpPr>
            <a:spLocks noGrp="1"/>
          </p:cNvSpPr>
          <p:nvPr>
            <p:ph sz="half" idx="2"/>
          </p:nvPr>
        </p:nvSpPr>
        <p:spPr/>
        <p:txBody>
          <a:bodyPr>
            <a:normAutofit/>
          </a:bodyPr>
          <a:lstStyle/>
          <a:p>
            <a:pPr algn="ctr">
              <a:buNone/>
            </a:pPr>
            <a:r>
              <a:rPr lang="en-US" sz="4000" dirty="0" smtClean="0"/>
              <a:t>All manner of people can be compromised, the rich, the poor, Christians-The Army of God, Muslims-</a:t>
            </a:r>
            <a:r>
              <a:rPr lang="en-US" sz="4000" dirty="0" err="1" smtClean="0"/>
              <a:t>Boko</a:t>
            </a:r>
            <a:r>
              <a:rPr lang="en-US" sz="4000" dirty="0" smtClean="0"/>
              <a:t> </a:t>
            </a:r>
            <a:r>
              <a:rPr lang="en-US" sz="4000" dirty="0" err="1" smtClean="0"/>
              <a:t>Haram</a:t>
            </a:r>
            <a:r>
              <a:rPr lang="en-US" sz="4000" dirty="0" smtClean="0"/>
              <a:t> and all religious sects. </a:t>
            </a:r>
          </a:p>
          <a:p>
            <a:pPr algn="ctr"/>
            <a:endParaRPr lang="en-US" sz="4000" dirty="0"/>
          </a:p>
        </p:txBody>
      </p:sp>
      <p:sp>
        <p:nvSpPr>
          <p:cNvPr id="6" name="Content Placeholder 3"/>
          <p:cNvSpPr txBox="1">
            <a:spLocks/>
          </p:cNvSpPr>
          <p:nvPr/>
        </p:nvSpPr>
        <p:spPr>
          <a:xfrm>
            <a:off x="551793" y="3854140"/>
            <a:ext cx="1229710" cy="591753"/>
          </a:xfrm>
          <a:prstGeom prst="rect">
            <a:avLst/>
          </a:prstGeom>
        </p:spPr>
        <p:txBody>
          <a:bodyPr vert="horz" lIns="91440" tIns="45720" rIns="91440" bIns="45720" rtlCol="0">
            <a:normAutofit fontScale="925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The rich</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Muslim.jpg"/>
          <p:cNvPicPr>
            <a:picLocks noChangeAspect="1"/>
          </p:cNvPicPr>
          <p:nvPr/>
        </p:nvPicPr>
        <p:blipFill>
          <a:blip r:embed="rId3" cstate="print"/>
          <a:stretch>
            <a:fillRect/>
          </a:stretch>
        </p:blipFill>
        <p:spPr>
          <a:xfrm>
            <a:off x="2772104" y="1760319"/>
            <a:ext cx="3204778" cy="1802688"/>
          </a:xfrm>
          <a:prstGeom prst="rect">
            <a:avLst/>
          </a:prstGeom>
        </p:spPr>
      </p:pic>
      <p:sp>
        <p:nvSpPr>
          <p:cNvPr id="8" name="Content Placeholder 3"/>
          <p:cNvSpPr txBox="1">
            <a:spLocks/>
          </p:cNvSpPr>
          <p:nvPr/>
        </p:nvSpPr>
        <p:spPr>
          <a:xfrm>
            <a:off x="3810050" y="3596637"/>
            <a:ext cx="1229710" cy="591753"/>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t>Muslim</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army-of-god-generals-1-492faadb25694fd68206c864fa67c6cb.jpg"/>
          <p:cNvPicPr>
            <a:picLocks noChangeAspect="1"/>
          </p:cNvPicPr>
          <p:nvPr/>
        </p:nvPicPr>
        <p:blipFill>
          <a:blip r:embed="rId4" cstate="print"/>
          <a:stretch>
            <a:fillRect/>
          </a:stretch>
        </p:blipFill>
        <p:spPr>
          <a:xfrm>
            <a:off x="1749971" y="4006858"/>
            <a:ext cx="2112580" cy="1764005"/>
          </a:xfrm>
          <a:prstGeom prst="rect">
            <a:avLst/>
          </a:prstGeom>
        </p:spPr>
      </p:pic>
      <p:sp>
        <p:nvSpPr>
          <p:cNvPr id="10" name="Content Placeholder 3"/>
          <p:cNvSpPr txBox="1">
            <a:spLocks/>
          </p:cNvSpPr>
          <p:nvPr/>
        </p:nvSpPr>
        <p:spPr>
          <a:xfrm>
            <a:off x="2322836" y="5814331"/>
            <a:ext cx="1460888" cy="591753"/>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t>Christian</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4128595" y="4046154"/>
            <a:ext cx="2193377" cy="1889254"/>
          </a:xfrm>
          <a:prstGeom prst="rect">
            <a:avLst/>
          </a:prstGeom>
          <a:noFill/>
          <a:ln w="9525">
            <a:noFill/>
            <a:miter lim="800000"/>
            <a:headEnd/>
            <a:tailEnd/>
          </a:ln>
          <a:effectLst/>
        </p:spPr>
      </p:pic>
      <p:sp>
        <p:nvSpPr>
          <p:cNvPr id="12" name="Content Placeholder 3"/>
          <p:cNvSpPr txBox="1">
            <a:spLocks/>
          </p:cNvSpPr>
          <p:nvPr/>
        </p:nvSpPr>
        <p:spPr>
          <a:xfrm>
            <a:off x="4508987" y="5887903"/>
            <a:ext cx="1460888" cy="591753"/>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The</a:t>
            </a:r>
            <a:r>
              <a:rPr kumimoji="0" lang="en-US" sz="2400" b="1" i="0" u="none" strike="noStrike" kern="1200" cap="none" spc="0" normalizeH="0" noProof="0" dirty="0" smtClean="0">
                <a:ln>
                  <a:noFill/>
                </a:ln>
                <a:solidFill>
                  <a:schemeClr val="tx1"/>
                </a:solidFill>
                <a:effectLst/>
                <a:uLnTx/>
                <a:uFillTx/>
                <a:latin typeface="+mn-lt"/>
                <a:ea typeface="+mn-ea"/>
                <a:cs typeface="+mn-cs"/>
              </a:rPr>
              <a:t> poor</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itle 1"/>
          <p:cNvSpPr>
            <a:spLocks noGrp="1"/>
          </p:cNvSpPr>
          <p:nvPr>
            <p:ph type="title"/>
          </p:nvPr>
        </p:nvSpPr>
        <p:spPr>
          <a:xfrm>
            <a:off x="2362200" y="166342"/>
            <a:ext cx="7772400" cy="1325563"/>
          </a:xfrm>
        </p:spPr>
        <p:txBody>
          <a:bodyPr>
            <a:normAutofit/>
          </a:bodyPr>
          <a:lstStyle/>
          <a:p>
            <a:pPr algn="ctr"/>
            <a:r>
              <a:rPr lang="en-US" sz="4000" b="1" dirty="0" smtClean="0">
                <a:latin typeface="+mn-lt"/>
              </a:rPr>
              <a:t>THE SECURITY CHALLENGES CONT’D</a:t>
            </a:r>
            <a:endParaRPr lang="en-US" sz="4000" b="1"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8" y="166342"/>
            <a:ext cx="7772400" cy="1325563"/>
          </a:xfrm>
        </p:spPr>
        <p:txBody>
          <a:bodyPr/>
          <a:lstStyle/>
          <a:p>
            <a:pPr algn="ctr"/>
            <a:r>
              <a:rPr lang="en-US" b="1" dirty="0" smtClean="0">
                <a:latin typeface="+mn-lt"/>
              </a:rPr>
              <a:t>THE WAY FORWARD</a:t>
            </a:r>
            <a:endParaRPr lang="en-US" b="1" dirty="0">
              <a:latin typeface="+mn-lt"/>
            </a:endParaRPr>
          </a:p>
        </p:txBody>
      </p:sp>
      <p:sp>
        <p:nvSpPr>
          <p:cNvPr id="4" name="Content Placeholder 3"/>
          <p:cNvSpPr>
            <a:spLocks noGrp="1"/>
          </p:cNvSpPr>
          <p:nvPr>
            <p:ph sz="half" idx="2"/>
          </p:nvPr>
        </p:nvSpPr>
        <p:spPr>
          <a:xfrm>
            <a:off x="742122" y="1825625"/>
            <a:ext cx="10611678" cy="4351338"/>
          </a:xfrm>
        </p:spPr>
        <p:txBody>
          <a:bodyPr/>
          <a:lstStyle/>
          <a:p>
            <a:pPr algn="ctr">
              <a:buNone/>
            </a:pPr>
            <a:r>
              <a:rPr lang="en-US" dirty="0" smtClean="0"/>
              <a:t>It is not enough to just examine the challenges. It is equally proper to seek a way forward. </a:t>
            </a:r>
          </a:p>
          <a:p>
            <a:pPr algn="ctr">
              <a:buNone/>
            </a:pPr>
            <a:r>
              <a:rPr lang="en-US" dirty="0" smtClean="0"/>
              <a:t>Institutional capacity building and training of experts for threat and risk analysis and a collaborative effort in partnership with regional and international organizations should be a priority. </a:t>
            </a:r>
          </a:p>
          <a:p>
            <a:pPr algn="ctr">
              <a:buNone/>
            </a:pPr>
            <a:r>
              <a:rPr lang="en-US" dirty="0" smtClean="0"/>
              <a:t>Security and development should be seen as complimentary goods and be given equal attention. Therefore the national defense budget should be raised upwards by 2 percent so that the acquisition plan for the security forces would be on course and equip them to deal with the potential threats being faced. </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42122" y="1825625"/>
            <a:ext cx="10611678" cy="4351338"/>
          </a:xfrm>
        </p:spPr>
        <p:txBody>
          <a:bodyPr>
            <a:normAutofit fontScale="92500"/>
          </a:bodyPr>
          <a:lstStyle/>
          <a:p>
            <a:pPr>
              <a:buNone/>
            </a:pPr>
            <a:r>
              <a:rPr lang="en-US" u="sng" dirty="0" smtClean="0"/>
              <a:t>Non-state actors</a:t>
            </a:r>
            <a:r>
              <a:rPr lang="en-US" dirty="0" smtClean="0"/>
              <a:t>:  </a:t>
            </a:r>
          </a:p>
          <a:p>
            <a:pPr algn="ctr">
              <a:buNone/>
            </a:pPr>
            <a:r>
              <a:rPr lang="en-US" dirty="0" smtClean="0"/>
              <a:t>The notorious and nefarious activities of non-state actors who turn to be collaborators with enemies of the state are a real challenge to overcome. </a:t>
            </a:r>
          </a:p>
          <a:p>
            <a:pPr algn="ctr">
              <a:buNone/>
            </a:pPr>
            <a:r>
              <a:rPr lang="en-US" dirty="0" smtClean="0"/>
              <a:t>The state has no control over non-state actors like drug barons, facilitators of terrorism, and international weapon dealers. </a:t>
            </a:r>
          </a:p>
          <a:p>
            <a:pPr algn="ctr">
              <a:buNone/>
            </a:pPr>
            <a:r>
              <a:rPr lang="en-US" dirty="0" smtClean="0"/>
              <a:t>The presence and use of the Ghanaian territory as transit points were experienced recently thus dragging the name of the country in disrepute. Some non-state actors could facilitate dissidents to destabilize the state. </a:t>
            </a:r>
          </a:p>
          <a:p>
            <a:pPr algn="ctr">
              <a:buNone/>
            </a:pPr>
            <a:r>
              <a:rPr lang="en-US" dirty="0" smtClean="0"/>
              <a:t>This calls for </a:t>
            </a:r>
            <a:r>
              <a:rPr lang="en-US" b="1" u="sng" dirty="0" smtClean="0"/>
              <a:t>extra vigilance </a:t>
            </a:r>
            <a:r>
              <a:rPr lang="en-US" dirty="0" smtClean="0"/>
              <a:t>on the part of the </a:t>
            </a:r>
            <a:r>
              <a:rPr lang="en-US" b="1" u="sng" dirty="0" smtClean="0"/>
              <a:t>government and the citizens</a:t>
            </a:r>
            <a:r>
              <a:rPr lang="en-US" dirty="0" smtClean="0"/>
              <a:t>. </a:t>
            </a:r>
            <a:r>
              <a:rPr lang="en-US" b="1" dirty="0" smtClean="0"/>
              <a:t>Effective monitoring </a:t>
            </a:r>
            <a:r>
              <a:rPr lang="en-US" dirty="0" smtClean="0"/>
              <a:t>of all </a:t>
            </a:r>
            <a:r>
              <a:rPr lang="en-US" b="1" dirty="0" smtClean="0"/>
              <a:t>entry and exit points </a:t>
            </a:r>
            <a:r>
              <a:rPr lang="en-US" dirty="0" smtClean="0"/>
              <a:t>should be </a:t>
            </a:r>
            <a:r>
              <a:rPr lang="en-US" b="1" u="sng" dirty="0" smtClean="0"/>
              <a:t>MUST</a:t>
            </a:r>
            <a:r>
              <a:rPr lang="en-US" dirty="0" smtClean="0"/>
              <a:t>. </a:t>
            </a:r>
            <a:endParaRPr lang="en-GB" dirty="0" smtClean="0"/>
          </a:p>
          <a:p>
            <a:pPr>
              <a:buNone/>
            </a:pPr>
            <a:endParaRPr lang="en-US" dirty="0"/>
          </a:p>
        </p:txBody>
      </p:sp>
      <p:sp>
        <p:nvSpPr>
          <p:cNvPr id="7" name="Title 1"/>
          <p:cNvSpPr>
            <a:spLocks noGrp="1"/>
          </p:cNvSpPr>
          <p:nvPr>
            <p:ph type="title"/>
          </p:nvPr>
        </p:nvSpPr>
        <p:spPr>
          <a:xfrm>
            <a:off x="2348948" y="166342"/>
            <a:ext cx="7772400" cy="1325563"/>
          </a:xfrm>
        </p:spPr>
        <p:txBody>
          <a:bodyPr/>
          <a:lstStyle/>
          <a:p>
            <a:pPr algn="ctr"/>
            <a:r>
              <a:rPr lang="en-US" b="1" dirty="0" smtClean="0">
                <a:latin typeface="+mn-lt"/>
              </a:rPr>
              <a:t>THE WAY FORWARD CONT’D</a:t>
            </a:r>
            <a:endParaRPr lang="en-US" b="1"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713" y="206099"/>
            <a:ext cx="7772400" cy="1325563"/>
          </a:xfrm>
        </p:spPr>
        <p:txBody>
          <a:bodyPr/>
          <a:lstStyle/>
          <a:p>
            <a:pPr algn="ctr"/>
            <a:r>
              <a:rPr lang="en-US" b="1" dirty="0" smtClean="0">
                <a:latin typeface="+mn-lt"/>
              </a:rPr>
              <a:t>CONCLUSION</a:t>
            </a:r>
            <a:endParaRPr lang="en-US" b="1" dirty="0">
              <a:latin typeface="+mn-lt"/>
            </a:endParaRPr>
          </a:p>
        </p:txBody>
      </p:sp>
      <p:sp>
        <p:nvSpPr>
          <p:cNvPr id="4" name="Content Placeholder 3"/>
          <p:cNvSpPr>
            <a:spLocks noGrp="1"/>
          </p:cNvSpPr>
          <p:nvPr>
            <p:ph sz="half" idx="2"/>
          </p:nvPr>
        </p:nvSpPr>
        <p:spPr>
          <a:xfrm>
            <a:off x="715617" y="1825625"/>
            <a:ext cx="10638183" cy="4351338"/>
          </a:xfrm>
        </p:spPr>
        <p:txBody>
          <a:bodyPr>
            <a:noAutofit/>
          </a:bodyPr>
          <a:lstStyle/>
          <a:p>
            <a:pPr algn="ctr"/>
            <a:r>
              <a:rPr lang="en-US" sz="3000" dirty="0" err="1" smtClean="0"/>
              <a:t>Globalisation</a:t>
            </a:r>
            <a:r>
              <a:rPr lang="en-US" sz="3000" dirty="0" smtClean="0"/>
              <a:t> has brought good social transformation and at the same time unprecedented complex threats and challenges to national security. </a:t>
            </a:r>
          </a:p>
          <a:p>
            <a:pPr algn="ctr"/>
            <a:r>
              <a:rPr lang="en-US" sz="3000" dirty="0" smtClean="0"/>
              <a:t>The threats of terrorism, </a:t>
            </a:r>
            <a:r>
              <a:rPr lang="en-US" sz="3000" dirty="0" err="1" smtClean="0"/>
              <a:t>organised</a:t>
            </a:r>
            <a:r>
              <a:rPr lang="en-US" sz="3000" dirty="0" smtClean="0"/>
              <a:t> international crimes, small arms proliferations, armed violence and conflicts have been the new threats than conventional war. </a:t>
            </a:r>
          </a:p>
          <a:p>
            <a:pPr algn="ctr"/>
            <a:r>
              <a:rPr lang="en-US" sz="3000" dirty="0" smtClean="0"/>
              <a:t>Coupled with these are economic/political demonstrations and protests, ethnic conflicts, ethnic and land disputes, electoral disputes and violence among others. Ghana is not insulated from mentioned threats.</a:t>
            </a:r>
            <a:endParaRPr lang="en-GB" sz="3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0087" y="1825625"/>
            <a:ext cx="10823713" cy="4351338"/>
          </a:xfrm>
        </p:spPr>
        <p:txBody>
          <a:bodyPr>
            <a:normAutofit/>
          </a:bodyPr>
          <a:lstStyle/>
          <a:p>
            <a:r>
              <a:rPr lang="en-US" dirty="0" smtClean="0"/>
              <a:t>The nature of security threats has a bearing on national security policy formulation, the identification of such threats is therefore necessary in order to prepare the nation and its people including the mandated institutions to be responsive. </a:t>
            </a:r>
          </a:p>
          <a:p>
            <a:r>
              <a:rPr lang="en-US" dirty="0" smtClean="0"/>
              <a:t>The object of national security is to safeguard the internal and external security of Ghana. While doing so and faced with the current trend of threats, challenges are bound to emerge. </a:t>
            </a:r>
          </a:p>
          <a:p>
            <a:r>
              <a:rPr lang="en-US" dirty="0" smtClean="0"/>
              <a:t>Some of the challenges are threat-based, lack of institutional capacity, weak state institutions, low budgetary allocation for the security services, and activities of non state actors.</a:t>
            </a:r>
            <a:endParaRPr lang="en-GB" dirty="0" smtClean="0"/>
          </a:p>
          <a:p>
            <a:endParaRPr lang="en-GB" dirty="0" smtClean="0"/>
          </a:p>
          <a:p>
            <a:endParaRPr lang="en-US" dirty="0"/>
          </a:p>
        </p:txBody>
      </p:sp>
      <p:sp>
        <p:nvSpPr>
          <p:cNvPr id="5" name="Title 1"/>
          <p:cNvSpPr>
            <a:spLocks noGrp="1"/>
          </p:cNvSpPr>
          <p:nvPr>
            <p:ph type="title"/>
          </p:nvPr>
        </p:nvSpPr>
        <p:spPr>
          <a:xfrm>
            <a:off x="2441713" y="206099"/>
            <a:ext cx="7772400" cy="1325563"/>
          </a:xfrm>
        </p:spPr>
        <p:txBody>
          <a:bodyPr/>
          <a:lstStyle/>
          <a:p>
            <a:pPr algn="ctr"/>
            <a:r>
              <a:rPr lang="en-US" b="1" dirty="0" smtClean="0">
                <a:latin typeface="+mn-lt"/>
              </a:rPr>
              <a:t>CONCLUSION CONT’D</a:t>
            </a:r>
            <a:endParaRPr lang="en-US" b="1" dirty="0">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0574" y="1825625"/>
            <a:ext cx="10903226" cy="4351338"/>
          </a:xfrm>
        </p:spPr>
        <p:txBody>
          <a:bodyPr>
            <a:normAutofit lnSpcReduction="10000"/>
          </a:bodyPr>
          <a:lstStyle/>
          <a:p>
            <a:r>
              <a:rPr lang="en-US" dirty="0" smtClean="0"/>
              <a:t>The way forward was lies in institutional capacity building and training of experts for threat and risk analysis. </a:t>
            </a:r>
          </a:p>
          <a:p>
            <a:r>
              <a:rPr lang="en-US" dirty="0" smtClean="0"/>
              <a:t>A collaborative effort in partnership with regional and international </a:t>
            </a:r>
            <a:r>
              <a:rPr lang="en-US" dirty="0" err="1" smtClean="0"/>
              <a:t>organisations</a:t>
            </a:r>
            <a:r>
              <a:rPr lang="en-US" dirty="0" smtClean="0"/>
              <a:t> required to deal with threats. For low budgetary allocation increase in </a:t>
            </a:r>
            <a:r>
              <a:rPr lang="en-US" dirty="0" err="1" smtClean="0"/>
              <a:t>defence</a:t>
            </a:r>
            <a:r>
              <a:rPr lang="en-US" dirty="0" smtClean="0"/>
              <a:t> budget by 2 percent will help the acquisition plan to equip security forces to deal with the potential threats being faced.</a:t>
            </a:r>
          </a:p>
          <a:p>
            <a:r>
              <a:rPr lang="en-US" dirty="0" smtClean="0"/>
              <a:t> The strengthening of state institution and their transformation to meet the global trend is a requirement.</a:t>
            </a:r>
          </a:p>
          <a:p>
            <a:r>
              <a:rPr lang="en-US" dirty="0" smtClean="0"/>
              <a:t>  As regards non-state actors, extra vigilance on the part of the government and the citizens should be a priority with effective monitoring of all entry points. </a:t>
            </a:r>
            <a:endParaRPr lang="en-GB" dirty="0" smtClean="0"/>
          </a:p>
          <a:p>
            <a:endParaRPr lang="en-GB" dirty="0" smtClean="0"/>
          </a:p>
          <a:p>
            <a:endParaRPr lang="en-US" dirty="0"/>
          </a:p>
        </p:txBody>
      </p:sp>
      <p:sp>
        <p:nvSpPr>
          <p:cNvPr id="5" name="Title 1"/>
          <p:cNvSpPr>
            <a:spLocks noGrp="1"/>
          </p:cNvSpPr>
          <p:nvPr>
            <p:ph type="title"/>
          </p:nvPr>
        </p:nvSpPr>
        <p:spPr>
          <a:xfrm>
            <a:off x="2441713" y="206099"/>
            <a:ext cx="7772400" cy="1325563"/>
          </a:xfrm>
        </p:spPr>
        <p:txBody>
          <a:bodyPr/>
          <a:lstStyle/>
          <a:p>
            <a:pPr algn="ctr"/>
            <a:r>
              <a:rPr lang="en-US" b="1" dirty="0" smtClean="0">
                <a:latin typeface="+mn-lt"/>
              </a:rPr>
              <a:t>CONCLUSION CONT’D</a:t>
            </a:r>
            <a:endParaRPr lang="en-US" b="1" dirty="0">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89043" y="781881"/>
            <a:ext cx="8282609" cy="52743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1" descr="uploaded-31421_lar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49625"/>
            <a:ext cx="9144000" cy="1304364"/>
          </a:xfrm>
        </p:spPr>
        <p:txBody>
          <a:bodyPr>
            <a:normAutofit fontScale="90000"/>
          </a:bodyPr>
          <a:lstStyle/>
          <a:p>
            <a:r>
              <a:rPr lang="en-GB" b="1" u="sng" dirty="0" smtClean="0"/>
              <a:t>INTRODUCTION (‘Cont’d)</a:t>
            </a:r>
            <a:endParaRPr lang="en-GB" b="1" u="sng" dirty="0"/>
          </a:p>
        </p:txBody>
      </p:sp>
      <p:sp>
        <p:nvSpPr>
          <p:cNvPr id="5" name="Subtitle 4"/>
          <p:cNvSpPr>
            <a:spLocks noGrp="1"/>
          </p:cNvSpPr>
          <p:nvPr>
            <p:ph type="subTitle" idx="1"/>
          </p:nvPr>
        </p:nvSpPr>
        <p:spPr>
          <a:xfrm>
            <a:off x="255493" y="1882587"/>
            <a:ext cx="11470341" cy="4760260"/>
          </a:xfrm>
        </p:spPr>
        <p:txBody>
          <a:bodyPr>
            <a:normAutofit/>
          </a:bodyPr>
          <a:lstStyle/>
          <a:p>
            <a:r>
              <a:rPr lang="en-GB" sz="2800" dirty="0" smtClean="0"/>
              <a:t>Some major vents have necessitated changes in the course of global history. Example of such major events is the 9/11 attacks on USA. Many countries across the globe put in place measures to prevent or minimise such attacks. </a:t>
            </a:r>
          </a:p>
          <a:p>
            <a:r>
              <a:rPr lang="en-GB" sz="2800" dirty="0" smtClean="0"/>
              <a:t> However, West Africa seem not to have cared until groups like </a:t>
            </a:r>
            <a:r>
              <a:rPr lang="en-GB" sz="2800" dirty="0" err="1" smtClean="0"/>
              <a:t>Ansar</a:t>
            </a:r>
            <a:r>
              <a:rPr lang="en-GB" sz="2800" dirty="0" smtClean="0"/>
              <a:t> Dine, </a:t>
            </a:r>
            <a:r>
              <a:rPr lang="en-GB" sz="2800" dirty="0" err="1" smtClean="0"/>
              <a:t>Boko</a:t>
            </a:r>
            <a:r>
              <a:rPr lang="en-GB" sz="2800" dirty="0" smtClean="0"/>
              <a:t> </a:t>
            </a:r>
            <a:r>
              <a:rPr lang="en-GB" sz="2800" dirty="0" err="1" smtClean="0"/>
              <a:t>Haram</a:t>
            </a:r>
            <a:r>
              <a:rPr lang="en-GB" sz="2800" dirty="0" smtClean="0"/>
              <a:t> and others started emerging.</a:t>
            </a:r>
          </a:p>
          <a:p>
            <a:r>
              <a:rPr lang="en-GB" sz="2800" dirty="0" smtClean="0"/>
              <a:t>In recent years , West Africa has experienced growth in violent extremism and terrorism. This is basically led by </a:t>
            </a:r>
            <a:r>
              <a:rPr lang="en-GB" sz="2800" dirty="0" err="1" smtClean="0"/>
              <a:t>Boko</a:t>
            </a:r>
            <a:r>
              <a:rPr lang="en-GB" sz="2800" dirty="0" smtClean="0"/>
              <a:t> </a:t>
            </a:r>
            <a:r>
              <a:rPr lang="en-GB" sz="2800" dirty="0" err="1" smtClean="0"/>
              <a:t>Haram</a:t>
            </a:r>
            <a:r>
              <a:rPr lang="en-GB" sz="2800" dirty="0" smtClean="0"/>
              <a:t>, a group which has devastated lives in Nigeria and Cameroun in the Lake Chad Basin. Their operations have taken place in Mali, Nigeria, La Cote D’Ivoire, Burkina Faso, Chad and Togo. Ghana is currently among the few countries in West Arica that has not experienced open terrorist attacks in West Africa. </a:t>
            </a:r>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5" name="Google Shape;685;p61"/>
          <p:cNvSpPr txBox="1">
            <a:spLocks noGrp="1"/>
          </p:cNvSpPr>
          <p:nvPr>
            <p:ph type="subTitle" idx="1"/>
          </p:nvPr>
        </p:nvSpPr>
        <p:spPr>
          <a:xfrm>
            <a:off x="1645915" y="836011"/>
            <a:ext cx="8752114" cy="3971109"/>
          </a:xfrm>
          <a:prstGeom prst="rect">
            <a:avLst/>
          </a:prstGeom>
        </p:spPr>
        <p:txBody>
          <a:bodyPr spcFirstLastPara="1" vert="horz" wrap="square" lIns="121900" tIns="121900" rIns="121900" bIns="121900" rtlCol="0" anchor="t" anchorCtr="0">
            <a:noAutofit/>
          </a:bodyPr>
          <a:lstStyle/>
          <a:p>
            <a:pPr marL="0" indent="0" algn="ctr"/>
            <a:r>
              <a:rPr lang="en" sz="5400" b="1" dirty="0" smtClean="0">
                <a:solidFill>
                  <a:srgbClr val="FF0000"/>
                </a:solidFill>
              </a:rPr>
              <a:t>QUESTIONS</a:t>
            </a:r>
          </a:p>
          <a:p>
            <a:pPr marL="0" indent="0" algn="ctr"/>
            <a:endParaRPr lang="en" sz="5400" b="1" dirty="0" smtClean="0">
              <a:solidFill>
                <a:srgbClr val="FF0000"/>
              </a:solidFill>
            </a:endParaRPr>
          </a:p>
          <a:p>
            <a:pPr marL="0" indent="0" algn="ctr"/>
            <a:r>
              <a:rPr lang="en" sz="5400" b="1" dirty="0" smtClean="0">
                <a:solidFill>
                  <a:srgbClr val="FF0000"/>
                </a:solidFill>
              </a:rPr>
              <a:t>CLARIFICATIONS</a:t>
            </a:r>
          </a:p>
          <a:p>
            <a:pPr marL="0" indent="0" algn="ctr"/>
            <a:endParaRPr lang="en" sz="5400" b="1" dirty="0" smtClean="0">
              <a:solidFill>
                <a:srgbClr val="FF0000"/>
              </a:solidFill>
            </a:endParaRPr>
          </a:p>
          <a:p>
            <a:pPr marL="0" indent="0" algn="ctr"/>
            <a:r>
              <a:rPr lang="en" sz="5400" b="1" dirty="0" smtClean="0">
                <a:solidFill>
                  <a:srgbClr val="FF0000"/>
                </a:solidFill>
              </a:rPr>
              <a:t>SUGGESTIONS</a:t>
            </a:r>
            <a:endParaRPr sz="5400" b="1" dirty="0">
              <a:solidFill>
                <a:srgbClr val="FF0000"/>
              </a:solidFill>
            </a:endParaRPr>
          </a:p>
        </p:txBody>
      </p:sp>
    </p:spTree>
    <p:extLst>
      <p:ext uri="{BB962C8B-B14F-4D97-AF65-F5344CB8AC3E}">
        <p14:creationId xmlns:p14="http://schemas.microsoft.com/office/powerpoint/2010/main" val="2940559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873" y="587833"/>
            <a:ext cx="4756000" cy="1339583"/>
          </a:xfrm>
        </p:spPr>
        <p:txBody>
          <a:bodyPr/>
          <a:lstStyle/>
          <a:p>
            <a:pPr algn="ctr"/>
            <a:r>
              <a:rPr lang="en-US" sz="9600" dirty="0" smtClean="0">
                <a:latin typeface="+mn-lt"/>
              </a:rPr>
              <a:t>THANK</a:t>
            </a:r>
            <a:endParaRPr lang="en-US" sz="9600" dirty="0">
              <a:latin typeface="+mn-lt"/>
            </a:endParaRPr>
          </a:p>
        </p:txBody>
      </p:sp>
      <p:pic>
        <p:nvPicPr>
          <p:cNvPr id="4" name="Picture 3" descr="Ghana Flag.png"/>
          <p:cNvPicPr>
            <a:picLocks noChangeAspect="1"/>
          </p:cNvPicPr>
          <p:nvPr/>
        </p:nvPicPr>
        <p:blipFill>
          <a:blip r:embed="rId2" cstate="print"/>
          <a:stretch>
            <a:fillRect/>
          </a:stretch>
        </p:blipFill>
        <p:spPr>
          <a:xfrm>
            <a:off x="2913013" y="2155362"/>
            <a:ext cx="5695406" cy="2704028"/>
          </a:xfrm>
          <a:prstGeom prst="rect">
            <a:avLst/>
          </a:prstGeom>
        </p:spPr>
      </p:pic>
      <p:sp>
        <p:nvSpPr>
          <p:cNvPr id="5" name="Title 1"/>
          <p:cNvSpPr txBox="1">
            <a:spLocks/>
          </p:cNvSpPr>
          <p:nvPr/>
        </p:nvSpPr>
        <p:spPr>
          <a:xfrm>
            <a:off x="3521706" y="5072260"/>
            <a:ext cx="4756000" cy="1655117"/>
          </a:xfrm>
          <a:prstGeom prst="rect">
            <a:avLst/>
          </a:prstGeom>
        </p:spPr>
        <p:txBody>
          <a:bodyPr spcFirstLastPara="1" vert="horz" wrap="square" lIns="91425" tIns="91425" rIns="91425" bIns="91425" rtlCol="0" anchor="t" anchorCtr="0">
            <a:noAutofit/>
          </a:bodyPr>
          <a:lstStyle/>
          <a:p>
            <a:pPr marL="0" marR="0" lvl="0" indent="0" algn="ctr" defTabSz="914400" rtl="0" eaLnBrk="1" fontAlgn="auto" latinLnBrk="0" hangingPunct="1">
              <a:lnSpc>
                <a:spcPct val="90000"/>
              </a:lnSpc>
              <a:spcBef>
                <a:spcPts val="0"/>
              </a:spcBef>
              <a:spcAft>
                <a:spcPts val="0"/>
              </a:spcAft>
              <a:buClrTx/>
              <a:buSzPts val="3600"/>
              <a:buFontTx/>
              <a:buNone/>
              <a:tabLst/>
              <a:defRPr/>
            </a:pPr>
            <a:r>
              <a:rPr kumimoji="0" lang="en-US" sz="9600" b="0" i="0" u="none" strike="noStrike" kern="1200" cap="none" spc="0" normalizeH="0" baseline="0" noProof="0" dirty="0" smtClean="0">
                <a:ln>
                  <a:noFill/>
                </a:ln>
                <a:solidFill>
                  <a:schemeClr val="tx1"/>
                </a:solidFill>
                <a:effectLst/>
                <a:uLnTx/>
                <a:uFillTx/>
                <a:latin typeface="+mn-lt"/>
                <a:ea typeface="+mj-ea"/>
                <a:cs typeface="+mj-cs"/>
              </a:rPr>
              <a:t>YOU</a:t>
            </a:r>
            <a:endParaRPr kumimoji="0" lang="en-US" sz="96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6183" y="1256976"/>
            <a:ext cx="9353919" cy="5104635"/>
          </a:xfrm>
        </p:spPr>
        <p:txBody>
          <a:bodyPr/>
          <a:lstStyle/>
          <a:p>
            <a:pPr>
              <a:buFont typeface="Arial" pitchFamily="34" charset="0"/>
              <a:buChar char="•"/>
            </a:pPr>
            <a:r>
              <a:rPr lang="en-US" dirty="0" smtClean="0"/>
              <a:t> </a:t>
            </a:r>
            <a:r>
              <a:rPr lang="en-US" dirty="0" err="1" smtClean="0"/>
              <a:t>Luckham</a:t>
            </a:r>
            <a:r>
              <a:rPr lang="en-US" dirty="0" smtClean="0"/>
              <a:t>, R. (2003). “Democratic Strategies for Security in Transition and conflict” in Gavin </a:t>
            </a:r>
            <a:r>
              <a:rPr lang="en-US" dirty="0" err="1" smtClean="0"/>
              <a:t>Cawthra</a:t>
            </a:r>
            <a:r>
              <a:rPr lang="en-US" dirty="0" smtClean="0"/>
              <a:t> and </a:t>
            </a:r>
            <a:r>
              <a:rPr lang="en-US" dirty="0" err="1" smtClean="0"/>
              <a:t>Luckham</a:t>
            </a:r>
            <a:r>
              <a:rPr lang="en-US" dirty="0" smtClean="0"/>
              <a:t>, R. (</a:t>
            </a:r>
            <a:r>
              <a:rPr lang="en-US" dirty="0" err="1" smtClean="0"/>
              <a:t>eds</a:t>
            </a:r>
            <a:r>
              <a:rPr lang="en-US" dirty="0" smtClean="0"/>
              <a:t>) </a:t>
            </a:r>
            <a:r>
              <a:rPr lang="en-US" i="1" dirty="0" smtClean="0"/>
              <a:t>Governing Insecurity: Democratic Control of Military and Security Establishments in Transitional Democracies</a:t>
            </a:r>
            <a:r>
              <a:rPr lang="en-US" dirty="0" smtClean="0"/>
              <a:t>, London, Zed Books Ltd.</a:t>
            </a:r>
            <a:endParaRPr lang="en-GB" dirty="0" smtClean="0"/>
          </a:p>
          <a:p>
            <a:pPr>
              <a:buFont typeface="Arial" pitchFamily="34" charset="0"/>
              <a:buChar char="•"/>
            </a:pPr>
            <a:r>
              <a:rPr lang="en-US" dirty="0" err="1" smtClean="0"/>
              <a:t>Baylis</a:t>
            </a:r>
            <a:r>
              <a:rPr lang="en-US" dirty="0" smtClean="0"/>
              <a:t>, J. (2001)  “International  and Global Security in the Post-Cold War Era”  </a:t>
            </a:r>
            <a:r>
              <a:rPr lang="en-US" dirty="0" err="1" smtClean="0"/>
              <a:t>Baylis</a:t>
            </a:r>
            <a:r>
              <a:rPr lang="en-US" dirty="0" smtClean="0"/>
              <a:t>, J. and Smith, S.; </a:t>
            </a:r>
            <a:r>
              <a:rPr lang="en-US" dirty="0" err="1" smtClean="0"/>
              <a:t>eds</a:t>
            </a:r>
            <a:r>
              <a:rPr lang="en-US" dirty="0" smtClean="0"/>
              <a:t>, </a:t>
            </a:r>
            <a:r>
              <a:rPr lang="en-US" i="1" dirty="0" smtClean="0"/>
              <a:t>The Globalization of World Politics:  An Introduction to International Relations</a:t>
            </a:r>
            <a:r>
              <a:rPr lang="en-US" dirty="0" smtClean="0"/>
              <a:t>, 2</a:t>
            </a:r>
            <a:r>
              <a:rPr lang="en-US" baseline="30000" dirty="0" smtClean="0"/>
              <a:t>nd</a:t>
            </a:r>
            <a:r>
              <a:rPr lang="en-US" dirty="0" smtClean="0"/>
              <a:t> ed. New York, Oxford University Press Inc,.</a:t>
            </a:r>
            <a:endParaRPr lang="en-GB" dirty="0" smtClean="0"/>
          </a:p>
          <a:p>
            <a:pPr>
              <a:buFont typeface="Arial" pitchFamily="34" charset="0"/>
              <a:buChar char="•"/>
            </a:pPr>
            <a:r>
              <a:rPr lang="en-US" dirty="0" smtClean="0"/>
              <a:t>Gill, P. (1994) Policing Politics: Security Intelligence and the Liberal Democratic State, England, FRANK CASS &amp; CO. LTD</a:t>
            </a:r>
            <a:endParaRPr lang="en-GB" dirty="0" smtClean="0"/>
          </a:p>
          <a:p>
            <a:pPr>
              <a:buFont typeface="Arial" pitchFamily="34" charset="0"/>
              <a:buChar char="•"/>
            </a:pPr>
            <a:r>
              <a:rPr lang="en-US" dirty="0" smtClean="0"/>
              <a:t>Crocker, Chester A., </a:t>
            </a:r>
            <a:r>
              <a:rPr lang="en-US" dirty="0" err="1" smtClean="0"/>
              <a:t>Hampson</a:t>
            </a:r>
            <a:r>
              <a:rPr lang="en-US" dirty="0" smtClean="0"/>
              <a:t>, Fen Osler, and </a:t>
            </a:r>
            <a:r>
              <a:rPr lang="en-US" dirty="0" err="1" smtClean="0"/>
              <a:t>Aall</a:t>
            </a:r>
            <a:r>
              <a:rPr lang="en-US" dirty="0" smtClean="0"/>
              <a:t> Pamela R; </a:t>
            </a:r>
            <a:r>
              <a:rPr lang="en-US" dirty="0" err="1" smtClean="0"/>
              <a:t>eds</a:t>
            </a:r>
            <a:r>
              <a:rPr lang="en-US" dirty="0" smtClean="0"/>
              <a:t>, Managing Global Chaos: Sources of and Responses to International Conflict (Washington, DC, United States Institute of Peace Press, 1996</a:t>
            </a:r>
            <a:endParaRPr lang="en-GB" dirty="0" smtClean="0"/>
          </a:p>
          <a:p>
            <a:pPr lvl="0">
              <a:buFont typeface="Arial" pitchFamily="34" charset="0"/>
              <a:buChar char="•"/>
            </a:pPr>
            <a:r>
              <a:rPr lang="en-US" dirty="0" err="1" smtClean="0"/>
              <a:t>Defence</a:t>
            </a:r>
            <a:r>
              <a:rPr lang="en-US" dirty="0" smtClean="0"/>
              <a:t> White Paper of Bosnia Herzegovina, June 2005.</a:t>
            </a:r>
            <a:endParaRPr lang="en-GB" dirty="0" smtClean="0"/>
          </a:p>
          <a:p>
            <a:pPr>
              <a:buFont typeface="Arial" pitchFamily="34" charset="0"/>
              <a:buChar char="•"/>
            </a:pPr>
            <a:r>
              <a:rPr lang="en-US" dirty="0" smtClean="0"/>
              <a:t>Steger Manfred, B. (2003), </a:t>
            </a:r>
            <a:r>
              <a:rPr lang="en-US" dirty="0" err="1" smtClean="0"/>
              <a:t>Globalisation</a:t>
            </a:r>
            <a:r>
              <a:rPr lang="en-US" dirty="0" smtClean="0"/>
              <a:t>: A Short Introduction, New York, Oxford University Press Inc</a:t>
            </a:r>
            <a:endParaRPr lang="en-GB" dirty="0" smtClean="0"/>
          </a:p>
          <a:p>
            <a:r>
              <a:rPr lang="en-US" dirty="0" smtClean="0"/>
              <a:t> </a:t>
            </a:r>
            <a:endParaRPr lang="en-GB" dirty="0" smtClean="0"/>
          </a:p>
          <a:p>
            <a:endParaRPr lang="en-US" dirty="0"/>
          </a:p>
        </p:txBody>
      </p:sp>
      <p:sp>
        <p:nvSpPr>
          <p:cNvPr id="4" name="Title 1"/>
          <p:cNvSpPr>
            <a:spLocks noGrp="1"/>
          </p:cNvSpPr>
          <p:nvPr>
            <p:ph type="title"/>
          </p:nvPr>
        </p:nvSpPr>
        <p:spPr>
          <a:xfrm>
            <a:off x="2441713" y="206099"/>
            <a:ext cx="7772400" cy="1325563"/>
          </a:xfrm>
        </p:spPr>
        <p:txBody>
          <a:bodyPr/>
          <a:lstStyle/>
          <a:p>
            <a:pPr algn="ctr"/>
            <a:r>
              <a:rPr lang="en-US" b="1" dirty="0" smtClean="0">
                <a:latin typeface="+mn-lt"/>
              </a:rPr>
              <a:t>REFERENCES</a:t>
            </a:r>
            <a:endParaRPr lang="en-US"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443" y="245855"/>
            <a:ext cx="7772400" cy="1325563"/>
          </a:xfrm>
        </p:spPr>
        <p:txBody>
          <a:bodyPr/>
          <a:lstStyle/>
          <a:p>
            <a:pPr algn="ctr"/>
            <a:r>
              <a:rPr lang="en-US" b="1" dirty="0" smtClean="0">
                <a:latin typeface="+mn-lt"/>
              </a:rPr>
              <a:t>SPILL OVER FROM ……..</a:t>
            </a:r>
            <a:endParaRPr lang="en-US" b="1" dirty="0">
              <a:latin typeface="+mn-lt"/>
            </a:endParaRPr>
          </a:p>
        </p:txBody>
      </p:sp>
      <p:pic>
        <p:nvPicPr>
          <p:cNvPr id="5" name="Google Shape;716;p92"/>
          <p:cNvPicPr preferRelativeResize="0"/>
          <p:nvPr/>
        </p:nvPicPr>
        <p:blipFill rotWithShape="1">
          <a:blip r:embed="rId2" cstate="print">
            <a:alphaModFix/>
          </a:blip>
          <a:srcRect t="7228" r="4580" b="9403"/>
          <a:stretch/>
        </p:blipFill>
        <p:spPr>
          <a:xfrm>
            <a:off x="2747776" y="1683024"/>
            <a:ext cx="6615893" cy="460518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0"/>
          <p:cNvSpPr txBox="1">
            <a:spLocks noGrp="1"/>
          </p:cNvSpPr>
          <p:nvPr>
            <p:ph type="title"/>
          </p:nvPr>
        </p:nvSpPr>
        <p:spPr>
          <a:xfrm>
            <a:off x="4943061" y="871003"/>
            <a:ext cx="2160068" cy="1007600"/>
          </a:xfrm>
          <a:prstGeom prst="rect">
            <a:avLst/>
          </a:prstGeom>
        </p:spPr>
        <p:txBody>
          <a:bodyPr spcFirstLastPara="1" vert="horz" wrap="square" lIns="121900" tIns="121900" rIns="121900" bIns="121900" rtlCol="0" anchor="b" anchorCtr="0">
            <a:noAutofit/>
          </a:bodyPr>
          <a:lstStyle/>
          <a:p>
            <a:pPr algn="l"/>
            <a:r>
              <a:rPr lang="en" sz="4800" b="1" dirty="0" smtClean="0">
                <a:latin typeface="+mn-lt"/>
              </a:rPr>
              <a:t>AIM</a:t>
            </a:r>
            <a:endParaRPr sz="4800" b="1" dirty="0">
              <a:latin typeface="+mn-lt"/>
            </a:endParaRPr>
          </a:p>
        </p:txBody>
      </p:sp>
      <p:sp>
        <p:nvSpPr>
          <p:cNvPr id="370" name="Google Shape;370;p40"/>
          <p:cNvSpPr txBox="1">
            <a:spLocks noGrp="1"/>
          </p:cNvSpPr>
          <p:nvPr>
            <p:ph type="body" idx="1"/>
          </p:nvPr>
        </p:nvSpPr>
        <p:spPr>
          <a:xfrm>
            <a:off x="1298714" y="2411888"/>
            <a:ext cx="9674086" cy="3697357"/>
          </a:xfrm>
          <a:prstGeom prst="rect">
            <a:avLst/>
          </a:prstGeom>
        </p:spPr>
        <p:txBody>
          <a:bodyPr spcFirstLastPara="1" vert="horz" wrap="square" lIns="121900" tIns="121900" rIns="121900" bIns="121900" rtlCol="0" anchor="t" anchorCtr="0">
            <a:noAutofit/>
          </a:bodyPr>
          <a:lstStyle/>
          <a:p>
            <a:pPr marL="135463" indent="0">
              <a:buNone/>
            </a:pPr>
            <a:r>
              <a:rPr lang="en-US" sz="4400" dirty="0" smtClean="0"/>
              <a:t>The purpose of this presentation is to examine Ghana’s challenge’s in providing security in a globalised world and its management of Violent Extremism and Terrorism.</a:t>
            </a:r>
            <a:endParaRPr sz="4400" dirty="0"/>
          </a:p>
        </p:txBody>
      </p:sp>
    </p:spTree>
    <p:extLst>
      <p:ext uri="{BB962C8B-B14F-4D97-AF65-F5344CB8AC3E}">
        <p14:creationId xmlns:p14="http://schemas.microsoft.com/office/powerpoint/2010/main" val="2769681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8600" y="365125"/>
            <a:ext cx="8720056" cy="1325563"/>
          </a:xfrm>
        </p:spPr>
        <p:txBody>
          <a:bodyPr/>
          <a:lstStyle/>
          <a:p>
            <a:pPr algn="ctr"/>
            <a:r>
              <a:rPr lang="en-US" b="1" dirty="0" smtClean="0">
                <a:latin typeface="+mn-lt"/>
              </a:rPr>
              <a:t>SCOPE</a:t>
            </a:r>
            <a:endParaRPr lang="en-US" b="1" dirty="0">
              <a:latin typeface="+mn-lt"/>
            </a:endParaRPr>
          </a:p>
        </p:txBody>
      </p:sp>
      <p:sp>
        <p:nvSpPr>
          <p:cNvPr id="5" name="Content Placeholder 4"/>
          <p:cNvSpPr>
            <a:spLocks noGrp="1"/>
          </p:cNvSpPr>
          <p:nvPr>
            <p:ph sz="half" idx="1"/>
          </p:nvPr>
        </p:nvSpPr>
        <p:spPr>
          <a:xfrm>
            <a:off x="1696277" y="1470991"/>
            <a:ext cx="8441635" cy="4492487"/>
          </a:xfrm>
        </p:spPr>
        <p:txBody>
          <a:bodyPr>
            <a:normAutofit fontScale="77500" lnSpcReduction="20000"/>
          </a:bodyPr>
          <a:lstStyle/>
          <a:p>
            <a:pPr marL="742950" indent="-742950">
              <a:buFont typeface="+mj-lt"/>
              <a:buAutoNum type="arabicPeriod"/>
            </a:pPr>
            <a:endParaRPr lang="en-US" sz="4000" dirty="0" smtClean="0"/>
          </a:p>
          <a:p>
            <a:pPr marL="742950" indent="-742950">
              <a:buFont typeface="+mj-lt"/>
              <a:buAutoNum type="arabicPeriod"/>
            </a:pPr>
            <a:r>
              <a:rPr lang="en-US" sz="4000" b="1" dirty="0" smtClean="0"/>
              <a:t>Definitions</a:t>
            </a:r>
          </a:p>
          <a:p>
            <a:pPr marL="742950" indent="-742950">
              <a:buFont typeface="+mj-lt"/>
              <a:buAutoNum type="arabicPeriod"/>
            </a:pPr>
            <a:r>
              <a:rPr lang="en-US" sz="4000" b="1" dirty="0" smtClean="0"/>
              <a:t>The essence of National Security. </a:t>
            </a:r>
          </a:p>
          <a:p>
            <a:pPr marL="742950" indent="-742950">
              <a:buFont typeface="+mj-lt"/>
              <a:buAutoNum type="arabicPeriod"/>
            </a:pPr>
            <a:r>
              <a:rPr lang="en-US" sz="4000" b="1" dirty="0" smtClean="0"/>
              <a:t>The National Security Structure. </a:t>
            </a:r>
          </a:p>
          <a:p>
            <a:pPr marL="742950" indent="-742950">
              <a:buFont typeface="+mj-lt"/>
              <a:buAutoNum type="arabicPeriod"/>
            </a:pPr>
            <a:r>
              <a:rPr lang="en-US" sz="4000" b="1" dirty="0" smtClean="0"/>
              <a:t>Identify some threats to Ghana’s National Security </a:t>
            </a:r>
          </a:p>
          <a:p>
            <a:pPr marL="742950" indent="-742950">
              <a:buFont typeface="+mj-lt"/>
              <a:buAutoNum type="arabicPeriod"/>
            </a:pPr>
            <a:r>
              <a:rPr lang="en-US" sz="4000" b="1" dirty="0" smtClean="0"/>
              <a:t>Explore the challenges to Ghana’s National Security from the global through regional to the domestic perspective. </a:t>
            </a:r>
          </a:p>
          <a:p>
            <a:pPr marL="742950" indent="-742950">
              <a:buFont typeface="+mj-lt"/>
              <a:buAutoNum type="arabicPeriod"/>
            </a:pPr>
            <a:r>
              <a:rPr lang="en-US" sz="4000" b="1" dirty="0" smtClean="0"/>
              <a:t>Seek the Way Forward</a:t>
            </a:r>
          </a:p>
          <a:p>
            <a:pPr marL="742950" indent="-742950">
              <a:buFont typeface="+mj-lt"/>
              <a:buAutoNum type="arabicPeriod"/>
            </a:pPr>
            <a:endParaRPr lang="en-US" sz="4000" dirty="0" smtClean="0"/>
          </a:p>
          <a:p>
            <a:pPr marL="742950" indent="-742950" eaLnBrk="0" hangingPunct="0">
              <a:buFont typeface="+mj-lt"/>
              <a:buAutoNum type="arabicPeriod"/>
            </a:pPr>
            <a:endParaRPr lang="en-US" sz="4000" dirty="0"/>
          </a:p>
        </p:txBody>
      </p:sp>
      <p:sp>
        <p:nvSpPr>
          <p:cNvPr id="8" name="Content Placeholder 4"/>
          <p:cNvSpPr>
            <a:spLocks noGrp="1"/>
          </p:cNvSpPr>
          <p:nvPr>
            <p:ph sz="half" idx="1"/>
          </p:nvPr>
        </p:nvSpPr>
        <p:spPr>
          <a:xfrm>
            <a:off x="6145692" y="1898513"/>
            <a:ext cx="5181600" cy="3806553"/>
          </a:xfrm>
        </p:spPr>
        <p:txBody>
          <a:bodyPr>
            <a:normAutofit/>
          </a:bodyPr>
          <a:lstStyle/>
          <a:p>
            <a:pPr marL="0" indent="0" eaLnBrk="0" hangingPunct="0">
              <a:buNone/>
            </a:pPr>
            <a:endParaRPr lang="en-US" sz="3400" dirty="0" smtClean="0"/>
          </a:p>
          <a:p>
            <a:pPr marL="0" indent="0" eaLnBrk="0" hangingPunct="0">
              <a:buNone/>
            </a:pPr>
            <a:endParaRPr lang="en-US" sz="3400" dirty="0"/>
          </a:p>
        </p:txBody>
      </p:sp>
    </p:spTree>
    <p:extLst>
      <p:ext uri="{BB962C8B-B14F-4D97-AF65-F5344CB8AC3E}">
        <p14:creationId xmlns:p14="http://schemas.microsoft.com/office/powerpoint/2010/main" val="376429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217" y="245855"/>
            <a:ext cx="7772400" cy="1325563"/>
          </a:xfrm>
        </p:spPr>
        <p:txBody>
          <a:bodyPr/>
          <a:lstStyle/>
          <a:p>
            <a:pPr algn="ctr"/>
            <a:r>
              <a:rPr lang="en-US" b="1" dirty="0" smtClean="0">
                <a:latin typeface="+mn-lt"/>
              </a:rPr>
              <a:t>DEFINITIONS</a:t>
            </a:r>
            <a:endParaRPr lang="en-US" b="1" dirty="0">
              <a:latin typeface="+mn-lt"/>
            </a:endParaRPr>
          </a:p>
        </p:txBody>
      </p:sp>
      <p:sp>
        <p:nvSpPr>
          <p:cNvPr id="4" name="Content Placeholder 3"/>
          <p:cNvSpPr>
            <a:spLocks noGrp="1"/>
          </p:cNvSpPr>
          <p:nvPr>
            <p:ph sz="half" idx="2"/>
          </p:nvPr>
        </p:nvSpPr>
        <p:spPr/>
        <p:txBody>
          <a:bodyPr>
            <a:noAutofit/>
          </a:bodyPr>
          <a:lstStyle/>
          <a:p>
            <a:pPr algn="ctr">
              <a:buNone/>
            </a:pPr>
            <a:r>
              <a:rPr lang="en-US" sz="3600" b="1" u="sng" dirty="0" smtClean="0"/>
              <a:t>VIOLENT:</a:t>
            </a:r>
            <a:endParaRPr lang="en-US" sz="3600" b="1" dirty="0" smtClean="0"/>
          </a:p>
          <a:p>
            <a:pPr algn="ctr">
              <a:buNone/>
            </a:pPr>
            <a:r>
              <a:rPr lang="en-US" sz="3600" dirty="0" smtClean="0"/>
              <a:t>Using or involving force intended to hurt, harm, damage or kill someone  destroy something INTENTIONALLY. </a:t>
            </a:r>
          </a:p>
          <a:p>
            <a:pPr algn="ctr">
              <a:buNone/>
            </a:pPr>
            <a:r>
              <a:rPr lang="en-US" sz="3600" dirty="0" smtClean="0"/>
              <a:t>Very powerful or strong dislike. </a:t>
            </a:r>
          </a:p>
          <a:p>
            <a:pPr algn="ctr">
              <a:buNone/>
            </a:pPr>
            <a:endParaRPr lang="en-US" sz="3600" dirty="0"/>
          </a:p>
        </p:txBody>
      </p:sp>
      <p:pic>
        <p:nvPicPr>
          <p:cNvPr id="3074" name="Picture 2"/>
          <p:cNvPicPr>
            <a:picLocks noChangeAspect="1" noChangeArrowheads="1"/>
          </p:cNvPicPr>
          <p:nvPr/>
        </p:nvPicPr>
        <p:blipFill>
          <a:blip r:embed="rId2" cstate="print"/>
          <a:srcRect/>
          <a:stretch>
            <a:fillRect/>
          </a:stretch>
        </p:blipFill>
        <p:spPr bwMode="auto">
          <a:xfrm>
            <a:off x="865113" y="1643683"/>
            <a:ext cx="4382743" cy="43827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3">
      <a:majorFont>
        <a:latin typeface="Bodoni Std Book"/>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3293</Words>
  <Application>Microsoft Office PowerPoint</Application>
  <PresentationFormat>Custom</PresentationFormat>
  <Paragraphs>215</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SPEAKER</vt:lpstr>
      <vt:lpstr>INTRODUCTION</vt:lpstr>
      <vt:lpstr>INTRODUCTION (‘Cont’d)</vt:lpstr>
      <vt:lpstr>INTRODUCTION (‘Cont’d)</vt:lpstr>
      <vt:lpstr>SPILL OVER FROM ……..</vt:lpstr>
      <vt:lpstr>AIM</vt:lpstr>
      <vt:lpstr>SCOPE</vt:lpstr>
      <vt:lpstr>DEFINITIONS</vt:lpstr>
      <vt:lpstr>DEFINITIONS (CONT’D)</vt:lpstr>
      <vt:lpstr>DEFINITIONS (CONT’D)</vt:lpstr>
      <vt:lpstr>DEFINITIONS (CONT’D)</vt:lpstr>
      <vt:lpstr>DEFINITIONS (CONT’D)</vt:lpstr>
      <vt:lpstr>THE ESSENCE OF  NATIONAL SECURITY</vt:lpstr>
      <vt:lpstr>THE ESSENCE OF  NATIONAL SECURITY (CONT’D)</vt:lpstr>
      <vt:lpstr>THE ESSENCE OF  NATIONAL SECURITY (CONT’D)</vt:lpstr>
      <vt:lpstr>NATIONAL SECURITY</vt:lpstr>
      <vt:lpstr>What is Ghana’s National Security System</vt:lpstr>
      <vt:lpstr>What is Ghana’s National Security System (Cont’d)</vt:lpstr>
      <vt:lpstr>What is Ghana’s National Security System (Cont’d)</vt:lpstr>
      <vt:lpstr>Examining Threats to Ghana’s National Security</vt:lpstr>
      <vt:lpstr>INTERNAL THREATS</vt:lpstr>
      <vt:lpstr>INTERNAL THREATS (Cont’d)</vt:lpstr>
      <vt:lpstr>INTERNAL THREATS (Cont’d)</vt:lpstr>
      <vt:lpstr>INTERNAL THREATS (Cont’d)</vt:lpstr>
      <vt:lpstr>INTERNAL THREATS (Cont’d)</vt:lpstr>
      <vt:lpstr>INTERNAL THREATS (Cont’d)</vt:lpstr>
      <vt:lpstr>INTERNAL THREATS (Cont’d)</vt:lpstr>
      <vt:lpstr>INTERNAL THREATS (Cont’d)</vt:lpstr>
      <vt:lpstr>INTERNAL THREATS (Cont’d)</vt:lpstr>
      <vt:lpstr>GLOBAL &amp; REGIONAL THREATS (EXTERNAL)</vt:lpstr>
      <vt:lpstr>GLOBAL &amp; REGIONAL THREATS ((EXTERNAL) CONT’D)</vt:lpstr>
      <vt:lpstr>GLOBAL &amp; REGIONAL THREATS ((EXTERNAL) CONT’D)</vt:lpstr>
      <vt:lpstr>GLOBAL &amp; REGIONAL THREATS ((EXTERNAL) CONT’D)</vt:lpstr>
      <vt:lpstr>GLOBAL &amp; REGIONAL THREATS ((EXTERNAL) CONT’D)</vt:lpstr>
      <vt:lpstr>THE SECURITY CHALLENGES</vt:lpstr>
      <vt:lpstr>THE SECURITY CHALLENGES CONT’D</vt:lpstr>
      <vt:lpstr>THE SECURITY CHALLENGES CONT’D</vt:lpstr>
      <vt:lpstr>THE SECURITY CHALLENGES CONT’D</vt:lpstr>
      <vt:lpstr>THE SECURITY CHALLENGES CONT’D</vt:lpstr>
      <vt:lpstr>THE SECURITY CHALLENGES CONT’D</vt:lpstr>
      <vt:lpstr>THE SECURITY CHALLENGES CONT’D</vt:lpstr>
      <vt:lpstr>THE WAY FORWARD</vt:lpstr>
      <vt:lpstr>THE WAY FORWARD CONT’D</vt:lpstr>
      <vt:lpstr>CONCLUSION</vt:lpstr>
      <vt:lpstr>CONCLUSION CONT’D</vt:lpstr>
      <vt:lpstr>CONCLUSION CONT’D</vt:lpstr>
      <vt:lpstr>PowerPoint Presentation</vt:lpstr>
      <vt:lpstr>PowerPoint Presentation</vt:lpstr>
      <vt:lpstr>PowerPoint Presentation</vt:lpstr>
      <vt:lpstr>THANK</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SGI-LAP1</dc:creator>
  <cp:lastModifiedBy>Works Department</cp:lastModifiedBy>
  <cp:revision>197</cp:revision>
  <cp:lastPrinted>2022-09-16T10:09:48Z</cp:lastPrinted>
  <dcterms:created xsi:type="dcterms:W3CDTF">2020-10-21T09:33:19Z</dcterms:created>
  <dcterms:modified xsi:type="dcterms:W3CDTF">2022-09-16T11:56:05Z</dcterms:modified>
</cp:coreProperties>
</file>